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6" r:id="rId6"/>
    <p:sldId id="267" r:id="rId7"/>
    <p:sldId id="265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43C997-7280-45D3-AFDE-8F555435B92E}">
          <p14:sldIdLst>
            <p14:sldId id="256"/>
            <p14:sldId id="257"/>
            <p14:sldId id="261"/>
            <p14:sldId id="262"/>
            <p14:sldId id="266"/>
            <p14:sldId id="267"/>
            <p14:sldId id="265"/>
            <p14:sldId id="263"/>
            <p14:sldId id="264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91" autoAdjust="0"/>
  </p:normalViewPr>
  <p:slideViewPr>
    <p:cSldViewPr snapToGrid="0">
      <p:cViewPr varScale="1">
        <p:scale>
          <a:sx n="55" d="100"/>
          <a:sy n="55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8BF2B-0C46-488A-97BB-2A61489501D7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A2306-DB75-4BD9-807D-878536B27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61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(Изображение: Простая диаграмма БСД с 3-5 узлами, иллюстрирующая идею связей).</a:t>
            </a: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2306-DB75-4BD9-807D-878536B276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(Изображение: Небольшой фрагмент таблицы с данными или схема классификации факторов).</a:t>
            </a: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2306-DB75-4BD9-807D-878536B276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8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(Изображение: </a:t>
            </a:r>
            <a:r>
              <a:rPr lang="ru-RU" b="1" i="1" dirty="0">
                <a:solidFill>
                  <a:srgbClr val="E2E2E5"/>
                </a:solidFill>
                <a:effectLst/>
                <a:latin typeface="Google Sans Text"/>
              </a:rPr>
              <a:t>Визуализация графа вашей БСД</a:t>
            </a: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 (</a:t>
            </a:r>
            <a:r>
              <a:rPr lang="ru-RU" b="0" i="1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realistic_bn_structure.png</a:t>
            </a: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) - это ключевой визуальный элемент!)</a:t>
            </a: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2306-DB75-4BD9-807D-878536B276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8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2E2E5"/>
                </a:solidFill>
                <a:effectLst/>
                <a:latin typeface="Google Sans Text"/>
              </a:rPr>
              <a:t>Вывод:</a:t>
            </a:r>
            <a:r>
              <a:rPr lang="ru-RU" b="0" i="0" dirty="0">
                <a:solidFill>
                  <a:srgbClr val="E2E2E5"/>
                </a:solidFill>
                <a:effectLst/>
                <a:latin typeface="Google Sans Text"/>
              </a:rPr>
              <a:t> Технические отказы и проблемы с ПОО - наиболее опасны, несмотря на редкость. Ошибки пилотов и состояние ВПП также значимы.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(Изображение: </a:t>
            </a:r>
            <a:r>
              <a:rPr lang="ru-RU" b="1" i="1" dirty="0">
                <a:solidFill>
                  <a:srgbClr val="E2E2E5"/>
                </a:solidFill>
                <a:effectLst/>
                <a:latin typeface="Google Sans Text"/>
              </a:rPr>
              <a:t>Гистограмма или таблица</a:t>
            </a: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, сравнивающая априорную P(Катастрофа) с условными P(</a:t>
            </a:r>
            <a:r>
              <a:rPr lang="ru-RU" b="0" i="1" dirty="0" err="1">
                <a:solidFill>
                  <a:srgbClr val="E2E2E5"/>
                </a:solidFill>
                <a:effectLst/>
                <a:latin typeface="Google Sans Text"/>
              </a:rPr>
              <a:t>Катастрофа|Фактор</a:t>
            </a: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) для 3-4 критичных факторов).</a:t>
            </a: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2306-DB75-4BD9-807D-878536B276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9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(Изображение: </a:t>
            </a:r>
            <a:r>
              <a:rPr lang="ru-RU" b="1" i="1" dirty="0">
                <a:solidFill>
                  <a:srgbClr val="E2E2E5"/>
                </a:solidFill>
                <a:effectLst/>
                <a:latin typeface="Google Sans Text"/>
              </a:rPr>
              <a:t>Таблица или график</a:t>
            </a:r>
            <a:r>
              <a:rPr lang="ru-RU" b="0" i="1" dirty="0">
                <a:solidFill>
                  <a:srgbClr val="E2E2E5"/>
                </a:solidFill>
                <a:effectLst/>
                <a:latin typeface="Google Sans Text"/>
              </a:rPr>
              <a:t>, показывающий топ-5 факторов с наибольшим коэффициентом влияния для базового сценария или примера).</a:t>
            </a:r>
            <a:endParaRPr lang="ru-RU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2306-DB75-4BD9-807D-878536B276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6731B-B292-7116-FCD3-A61FFE91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6481AA-429A-2AAC-C859-4FEC3DC3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4C4AA-07D5-A111-9FED-2B4720C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1C3AA-6D42-96F0-FCFF-AA231E9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CA94F-FA13-1081-9014-12E141E0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B5753-12BA-8EE7-FBB7-ECAE9A65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6988C1-8C90-797A-AB23-FBFDAB21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2DEA3-33E9-6A90-331A-A71635AC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25358F-F16F-D63F-4B31-37EAE0C8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8239E1-B493-5810-E028-3B0306CE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550EA8-89C0-3853-9053-0AF57FD15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D964E7-710B-D24F-F829-71C2E107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0855D-1620-0C77-1D66-27D4EE74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5FC72-36CD-0525-D1CF-5CCD34E0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BBA0F-EB60-7344-9D30-F3933098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7E726-856E-2E4D-0CA0-B8D26E21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C7E2E-5526-A70F-50D8-45D577F8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A51A1-8180-C96C-876F-9196439F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CDD05-2606-327B-69B0-9C4C7534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B34E5-884C-B682-530A-5D84B74F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9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2166C-B1EE-F5CF-FC22-F121CC8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A5E01-9419-B92D-E6E8-81C3AB82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087E10-B61D-1A42-898E-8964ED6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56C44-5F25-E9CA-06D1-4E386F9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764651-4366-332B-78A2-851B00BE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6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9CA02-63AC-EBE0-1B5D-BD8F9CAD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D37E0-F992-6A0D-C145-96B40BCB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C818DE-7641-CEAD-C422-7605A8C2D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3550D-8DB6-BCC0-6ADE-8505B31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8542F-60A5-F01C-06AB-07EB5A0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8952A-DE6A-C904-F827-5B63C1C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A85C4-7691-71AD-602A-A2D2C3BF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3A6FC-DE23-95AC-6A86-68C66066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994F79-A189-C8F8-273A-178FF2200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0079AA-3C99-040A-3455-C055E6CA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E89896-8FE4-A9A2-9E86-63FFCF11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E8C820-AE9E-B831-F885-66309C61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DE7F0B-ED60-479D-C1BC-2B671A1E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F036F-DB28-2A21-1F25-DFBF71C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2E80-73A9-21E5-3724-DA8AE143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C00C20-6940-24E6-36FD-C672C8F3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569EA6-0E8E-0A42-A12C-CAC894B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FC27FD-3B84-0C72-F67F-631FB755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7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2C5DD7-6EAE-4C74-59E5-5DFCEF76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C70AE4-014E-802A-2F04-E24A991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D1DCF-6005-F28C-A614-E735AE06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1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5F667-936F-E979-7375-396C4FA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CD022-9C08-A03D-5235-35630180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B00E9-2270-42BF-1C10-2B04E639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AA2995-8017-5AA1-F6D2-ED4E571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10D8EE-0E5A-8CC4-BAD9-0F6F64E9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0C302-93D6-CEB5-8563-A4425CE4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081E7-E1D3-AED6-4518-26600EDA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8165DF-10CA-A20E-845F-9EB048958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4FA39-46FF-0B0B-6400-9D504865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76BF7-433D-D432-8298-4B16400A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E9E43-1282-028B-1B08-56CD2B6F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98FB77-A2B9-4C80-23D1-D97376C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A0D1D-5B1C-A4F2-876A-FBCF1FAB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F4C2A-B100-E912-0AEA-4748D39A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1C285-A421-AB42-F43E-D4DF61C80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1911-A1D0-4479-AF96-0FDEF99ADAE2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658E3-AB15-E498-BB64-B3D8D76F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69BD8-51EA-B427-6391-15CEE1622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BE68-7CD8-4101-A3B5-9131E1814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0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3C68B-06D0-17A9-BD40-1960F340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203" y="2758698"/>
            <a:ext cx="9246797" cy="921746"/>
          </a:xfrm>
        </p:spPr>
        <p:txBody>
          <a:bodyPr>
            <a:normAutofit fontScale="90000"/>
          </a:bodyPr>
          <a:lstStyle/>
          <a:p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«Моделирование причинно-следственных связей в задаче анализа авиационных происшествий»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5A07F-E1E1-C58E-E9FB-767EE4E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925" y="5202238"/>
            <a:ext cx="6597112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группы: М3О-414Б-21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Домникова Екатерина Артемовна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Маркарян Анна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Оганесовна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D6B8B6-C12C-A627-6A20-61417ACC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5638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3" descr="mai">
            <a:extLst>
              <a:ext uri="{FF2B5EF4-FFF2-40B4-BE49-F238E27FC236}">
                <a16:creationId xmlns:a16="http://schemas.microsoft.com/office/drawing/2014/main" id="{AE18DA4A-6F7C-3257-040E-3D7FB477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7" y="243475"/>
            <a:ext cx="1085851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31F8945-7060-C05B-2E1A-AB2ABA84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92" y="243475"/>
            <a:ext cx="9117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29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29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29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29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29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29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5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63DD1-EC1C-45B9-9E9E-685E1E28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7164A-E925-87CD-3E1E-5511F3D0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БСД являются адекватным инструментом для моделирования сложных причинно-следственных связей в АП.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Разработанное ПО успешно решает задачи построения, обучения и анализа модели.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Анализ выявил ключевые факторы риска и количественно оценил их влияние.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Результаты подтверждают важность комплексного подхода к безопасности полетов.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Направления развития:</a:t>
            </a:r>
            <a:endParaRPr lang="ru-RU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Расширение набора данных (включение большего числа АП, данных из других регионов).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Уточнение структуры сети с привлечением большего числа экспертов или использованием алгоритмов обучения структуры.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Интеграция модели с системами управления безопасностью полетов (СУБП).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Разработка более удобного пользовательского интерфейса для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89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96117-8CC3-5E0E-29BB-02C9BD12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1360B-AE48-9465-7AAA-170440E1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02E00-66EC-149E-6F32-81AB2751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97108-9812-24BE-EC60-0D7D8381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A764E-E307-0532-2EBD-6FF2DFD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34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C8876-9B91-C0C1-C959-47F4D17E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Google Sans Text"/>
              </a:rPr>
              <a:t>Цель:</a:t>
            </a:r>
            <a:r>
              <a:rPr lang="ru-RU" b="0" i="0" dirty="0">
                <a:effectLst/>
                <a:latin typeface="Google Sans Text"/>
              </a:rPr>
              <a:t> Разработать и апробировать математическую модель на основе Байесовских сетей доверия (БСД) для анализа причинно-следственных связей и оценки вероятности исхода АП с самолетами.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14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89FAB-E388-BF66-0D04-2927B836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Математическая модель анализа авиационных происшествий(</a:t>
            </a:r>
            <a:r>
              <a:rPr lang="ru-RU" b="1" i="0" dirty="0">
                <a:effectLst/>
                <a:latin typeface="Google Sans Text"/>
              </a:rPr>
              <a:t>Метод Моделирования: Байесовские Сети Доверия (БСД))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4D085-9FE8-4FD4-A3C5-298874FC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Что это?</a:t>
            </a:r>
            <a:r>
              <a:rPr lang="ru-RU" b="0" i="0" dirty="0">
                <a:effectLst/>
                <a:latin typeface="Google Sans Text"/>
              </a:rPr>
              <a:t> Графическая вероятностная модель, представляющая переменные (факторы) и их зависимости.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Преимущества для анализа АП:</a:t>
            </a:r>
            <a:endParaRPr lang="ru-RU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Моделирование неопределенности:</a:t>
            </a:r>
            <a:r>
              <a:rPr lang="ru-RU" b="0" i="0" dirty="0">
                <a:effectLst/>
                <a:latin typeface="Google Sans Text"/>
              </a:rPr>
              <a:t> Работает с вероятностями, а не жесткими правилами.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Учет сложных связей:</a:t>
            </a:r>
            <a:r>
              <a:rPr lang="ru-RU" b="0" i="0" dirty="0">
                <a:effectLst/>
                <a:latin typeface="Google Sans Text"/>
              </a:rPr>
              <a:t> Структура графа наглядно показывает взаимовлияние факторов (в отличие от простой статистики).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Обучение на данных:</a:t>
            </a:r>
            <a:r>
              <a:rPr lang="ru-RU" b="0" i="0" dirty="0">
                <a:effectLst/>
                <a:latin typeface="Google Sans Text"/>
              </a:rPr>
              <a:t> Параметры (силу связей) можно оценить по реальным случаям АП.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Интеграция знаний:</a:t>
            </a:r>
            <a:r>
              <a:rPr lang="ru-RU" b="0" i="0" dirty="0">
                <a:effectLst/>
                <a:latin typeface="Google Sans Text"/>
              </a:rPr>
              <a:t> Позволяет сочетать данные и экспертные оценки (при построении структуры).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Логический вывод:</a:t>
            </a:r>
            <a:r>
              <a:rPr lang="ru-RU" b="0" i="0" dirty="0">
                <a:effectLst/>
                <a:latin typeface="Google Sans Text"/>
              </a:rPr>
              <a:t> Возможность отвечать на вопросы "что, если?" (сценарный анализ).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09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7E1BC-0838-9C12-E94D-52821A87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Google Sans Text"/>
              </a:rPr>
              <a:t>Формирование Данных и Переменные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5C6BD-3594-DBAB-9F8B-FB3D8BA1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Источник:</a:t>
            </a:r>
            <a:r>
              <a:rPr lang="ru-RU" b="0" i="0" dirty="0">
                <a:effectLst/>
                <a:latin typeface="Google Sans Text"/>
              </a:rPr>
              <a:t> Анализ отчетов об АП и инцидентах с самолетами ГА РФ за 2012-2023 гг. (146 событий).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Идентификация факторов:</a:t>
            </a:r>
            <a:r>
              <a:rPr lang="ru-RU" b="0" i="0" dirty="0">
                <a:effectLst/>
                <a:latin typeface="Google Sans Text"/>
              </a:rPr>
              <a:t> Выделен 61 фактор риска и 1 узел исхода на основе стандартов и моделей безопасности (HFACS, SHELL и др.).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Классификация:</a:t>
            </a:r>
            <a:r>
              <a:rPr lang="ru-RU" b="0" i="0" dirty="0">
                <a:effectLst/>
                <a:latin typeface="Google Sans Text"/>
              </a:rPr>
              <a:t> Факторы сгруппированы по категориям (HF, Tech, </a:t>
            </a:r>
            <a:r>
              <a:rPr lang="ru-RU" b="0" i="0" dirty="0" err="1">
                <a:effectLst/>
                <a:latin typeface="Google Sans Text"/>
              </a:rPr>
              <a:t>Env</a:t>
            </a:r>
            <a:r>
              <a:rPr lang="ru-RU" b="0" i="0" dirty="0">
                <a:effectLst/>
                <a:latin typeface="Google Sans Text"/>
              </a:rPr>
              <a:t>, </a:t>
            </a:r>
            <a:r>
              <a:rPr lang="ru-RU" b="0" i="0" dirty="0" err="1">
                <a:effectLst/>
                <a:latin typeface="Google Sans Text"/>
              </a:rPr>
              <a:t>Org</a:t>
            </a:r>
            <a:r>
              <a:rPr lang="ru-RU" b="0" i="0" dirty="0">
                <a:effectLst/>
                <a:latin typeface="Google Sans Text"/>
              </a:rPr>
              <a:t>, </a:t>
            </a:r>
            <a:r>
              <a:rPr lang="ru-RU" b="0" i="0" dirty="0" err="1">
                <a:effectLst/>
                <a:latin typeface="Google Sans Text"/>
              </a:rPr>
              <a:t>Ctx</a:t>
            </a:r>
            <a:r>
              <a:rPr lang="ru-RU" b="0" i="0" dirty="0">
                <a:effectLst/>
                <a:latin typeface="Google Sans Text"/>
              </a:rPr>
              <a:t>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Кодирование:</a:t>
            </a:r>
            <a:r>
              <a:rPr lang="ru-RU" b="0" i="0" dirty="0">
                <a:effectLst/>
                <a:latin typeface="Google Sans Text"/>
              </a:rPr>
              <a:t> Каждому состоянию фактора присвоен числовой код (0, 1, 2...).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Ключевой этап:</a:t>
            </a:r>
            <a:r>
              <a:rPr lang="ru-RU" b="0" i="0" dirty="0">
                <a:effectLst/>
                <a:latin typeface="Google Sans Text"/>
              </a:rPr>
              <a:t> </a:t>
            </a:r>
            <a:r>
              <a:rPr lang="ru-RU" b="1" i="0" dirty="0">
                <a:effectLst/>
                <a:latin typeface="Google Sans Text"/>
              </a:rPr>
              <a:t>Уточнение</a:t>
            </a:r>
            <a:r>
              <a:rPr lang="ru-RU" b="0" i="0" dirty="0">
                <a:effectLst/>
                <a:latin typeface="Google Sans Text"/>
              </a:rPr>
              <a:t> числовых кодов на основе </a:t>
            </a:r>
            <a:r>
              <a:rPr lang="ru-RU" b="1" i="0" dirty="0">
                <a:effectLst/>
                <a:latin typeface="Google Sans Text"/>
              </a:rPr>
              <a:t>текстового анализа</a:t>
            </a:r>
            <a:r>
              <a:rPr lang="ru-RU" b="0" i="0" dirty="0">
                <a:effectLst/>
                <a:latin typeface="Google Sans Text"/>
              </a:rPr>
              <a:t> причин АП для повышения качества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83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C072D-7308-3C72-7DA7-D9E1C5DF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Google Sans Text"/>
              </a:rPr>
              <a:t>Разработанная Структура БСД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2F3DB-4194-3A36-DA66-273E7A33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Построена </a:t>
            </a:r>
            <a:r>
              <a:rPr lang="ru-RU" b="1" i="0" dirty="0">
                <a:effectLst/>
                <a:latin typeface="Google Sans Text"/>
              </a:rPr>
              <a:t>реалистичная</a:t>
            </a:r>
            <a:r>
              <a:rPr lang="ru-RU" b="0" i="0" dirty="0">
                <a:effectLst/>
                <a:latin typeface="Google Sans Text"/>
              </a:rPr>
              <a:t> структура сети (DAG), отражающая иерархию и взаимовлияние факторов (61 узел, 103 ребра).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Примеры ключевых связей:</a:t>
            </a:r>
            <a:endParaRPr lang="ru-RU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Организационные факторы (качество процедур, культура безопасности) -&gt; Человеческий фактор (нарушения, ошибки).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Погодные условия (обледенение, видимость) -&gt; Контекст полета (сложность) и Техника (отказы).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Человеческие ошибки и Технические отказы -&gt; Исход АП.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Структура проверена на ацикличность.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9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B308-3623-BA28-B154-485C1207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Google Sans Text"/>
              </a:rPr>
              <a:t>Программная Реализация и Обучение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9FA3D-222F-A7FB-ED7B-3A610598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Разработано ПО на </a:t>
            </a:r>
            <a:r>
              <a:rPr lang="ru-RU" b="1" i="0" dirty="0">
                <a:effectLst/>
                <a:latin typeface="Google Sans Text"/>
              </a:rPr>
              <a:t>Python</a:t>
            </a:r>
            <a:r>
              <a:rPr lang="ru-RU" b="0" i="0" dirty="0">
                <a:effectLst/>
                <a:latin typeface="Google Sans Text"/>
              </a:rPr>
              <a:t> с использованием библиотек </a:t>
            </a:r>
            <a:r>
              <a:rPr lang="ru-RU" b="1" i="0" dirty="0" err="1">
                <a:effectLst/>
                <a:latin typeface="Google Sans Text"/>
              </a:rPr>
              <a:t>pgmpy</a:t>
            </a:r>
            <a:r>
              <a:rPr lang="ru-RU" b="1" i="0" dirty="0">
                <a:effectLst/>
                <a:latin typeface="Google Sans Text"/>
              </a:rPr>
              <a:t>, </a:t>
            </a:r>
            <a:r>
              <a:rPr lang="ru-RU" b="1" i="0" dirty="0" err="1">
                <a:effectLst/>
                <a:latin typeface="Google Sans Text"/>
              </a:rPr>
              <a:t>pandas</a:t>
            </a:r>
            <a:r>
              <a:rPr lang="ru-RU" b="1" i="0" dirty="0">
                <a:effectLst/>
                <a:latin typeface="Google Sans Text"/>
              </a:rPr>
              <a:t>, </a:t>
            </a:r>
            <a:r>
              <a:rPr lang="ru-RU" b="1" i="0" dirty="0" err="1">
                <a:effectLst/>
                <a:latin typeface="Google Sans Text"/>
              </a:rPr>
              <a:t>networkx</a:t>
            </a:r>
            <a:r>
              <a:rPr lang="ru-RU" b="0" i="0" dirty="0">
                <a:effectLst/>
                <a:latin typeface="Google Sans Text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Функционал:</a:t>
            </a:r>
            <a:r>
              <a:rPr lang="ru-RU" b="0" i="0" dirty="0">
                <a:effectLst/>
                <a:latin typeface="Google Sans Text"/>
              </a:rPr>
              <a:t> Загрузка/валидация данных и конфигурации, построение структуры, обучение параметров (CPT), сохранение/загрузка модели, анализ, логический вывод, визуализация.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Обучение CPT:</a:t>
            </a:r>
            <a:r>
              <a:rPr lang="ru-RU" b="0" i="0" dirty="0">
                <a:effectLst/>
                <a:latin typeface="Google Sans Text"/>
              </a:rPr>
              <a:t> Применен </a:t>
            </a:r>
            <a:r>
              <a:rPr lang="ru-RU" b="1" i="0" dirty="0">
                <a:effectLst/>
                <a:latin typeface="Google Sans Text"/>
              </a:rPr>
              <a:t>Байесовский метод оценки</a:t>
            </a:r>
            <a:r>
              <a:rPr lang="ru-RU" b="0" i="0" dirty="0">
                <a:effectLst/>
                <a:latin typeface="Google Sans Text"/>
              </a:rPr>
              <a:t> (</a:t>
            </a:r>
            <a:r>
              <a:rPr lang="ru-RU" b="0" i="0" dirty="0" err="1">
                <a:effectLst/>
                <a:latin typeface="DM Mono" panose="020B0509040201040103" pitchFamily="49" charset="0"/>
              </a:rPr>
              <a:t>BayesianEstimator</a:t>
            </a:r>
            <a:r>
              <a:rPr lang="ru-RU" b="0" i="0" dirty="0">
                <a:effectLst/>
                <a:latin typeface="Google Sans Text"/>
              </a:rPr>
              <a:t>) для расчета условных вероятностей на основе 146 событий (с использованием </a:t>
            </a:r>
            <a:r>
              <a:rPr lang="ru-RU" b="0" i="0" dirty="0" err="1">
                <a:effectLst/>
                <a:latin typeface="DM Mono" panose="020B0509040201040103" pitchFamily="49" charset="0"/>
              </a:rPr>
              <a:t>state_names</a:t>
            </a:r>
            <a:r>
              <a:rPr lang="ru-RU" b="0" i="0" dirty="0">
                <a:effectLst/>
                <a:latin typeface="Google Sans Text"/>
              </a:rPr>
              <a:t> и сглаживания </a:t>
            </a:r>
            <a:r>
              <a:rPr lang="ru-RU" b="0" i="0" dirty="0" err="1">
                <a:effectLst/>
                <a:latin typeface="DM Mono" panose="020B0509040201040103" pitchFamily="49" charset="0"/>
              </a:rPr>
              <a:t>equivalent_sample_size</a:t>
            </a:r>
            <a:r>
              <a:rPr lang="ru-RU" b="0" i="0" dirty="0">
                <a:effectLst/>
                <a:latin typeface="DM Mono" panose="020B0509040201040103" pitchFamily="49" charset="0"/>
              </a:rPr>
              <a:t>=10</a:t>
            </a:r>
            <a:r>
              <a:rPr lang="ru-RU" b="0" i="0" dirty="0">
                <a:effectLst/>
                <a:latin typeface="Google Sans Text"/>
              </a:rPr>
              <a:t>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Результат обучения:</a:t>
            </a:r>
            <a:r>
              <a:rPr lang="ru-RU" b="0" i="0" dirty="0">
                <a:effectLst/>
                <a:latin typeface="Google Sans Text"/>
              </a:rPr>
              <a:t> Получена параметризованная БСД, готовая к анализу.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22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EE1BD-BF4E-D350-2C49-66ED08F2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Google Sans Text"/>
              </a:rPr>
              <a:t>Анализ Результатов: Априорные и Условные Вероятности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81FB2-4891-93F9-9D25-3FF25952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Распределение исходов:</a:t>
            </a:r>
            <a:r>
              <a:rPr lang="ru-RU" b="0" i="0" dirty="0">
                <a:effectLst/>
                <a:latin typeface="Google Sans Text"/>
              </a:rPr>
              <a:t> Большинство событий - инциденты (~89%), катастрофы ~6%.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Частые факторы:</a:t>
            </a:r>
            <a:r>
              <a:rPr lang="ru-RU" b="0" i="0" dirty="0">
                <a:effectLst/>
                <a:latin typeface="Google Sans Text"/>
              </a:rPr>
              <a:t> Ошибки решений (~54%), нарушения (~50%), плохая видимость/ВНГО (~57%/52%).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Критичные факторы (повышающие риск тяжелых исходов):</a:t>
            </a:r>
            <a:endParaRPr lang="ru-RU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Отказ техники (</a:t>
            </a:r>
            <a:r>
              <a:rPr lang="ru-RU" b="1" i="0" dirty="0" err="1">
                <a:effectLst/>
                <a:latin typeface="DM Mono" panose="020B0509040201040103" pitchFamily="49" charset="0"/>
              </a:rPr>
              <a:t>Tech_SystemFailure</a:t>
            </a:r>
            <a:r>
              <a:rPr lang="ru-RU" b="1" i="0" dirty="0">
                <a:effectLst/>
                <a:latin typeface="Google Sans Text"/>
              </a:rPr>
              <a:t>):</a:t>
            </a:r>
            <a:r>
              <a:rPr lang="ru-RU" b="0" i="0" dirty="0">
                <a:effectLst/>
                <a:latin typeface="Google Sans Text"/>
              </a:rPr>
              <a:t> P(</a:t>
            </a:r>
            <a:r>
              <a:rPr lang="ru-RU" b="0" i="0" dirty="0" err="1">
                <a:effectLst/>
                <a:latin typeface="Google Sans Text"/>
              </a:rPr>
              <a:t>Катастрофа|Отказ</a:t>
            </a:r>
            <a:r>
              <a:rPr lang="ru-RU" b="0" i="0" dirty="0">
                <a:effectLst/>
                <a:latin typeface="Google Sans Text"/>
              </a:rPr>
              <a:t>) ≈ 37.5% (в 6 раз выше базовой!).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Проблемы с ПОО (</a:t>
            </a:r>
            <a:r>
              <a:rPr lang="ru-RU" b="1" i="0" dirty="0" err="1">
                <a:effectLst/>
                <a:latin typeface="DM Mono" panose="020B0509040201040103" pitchFamily="49" charset="0"/>
              </a:rPr>
              <a:t>HF_Ground_Deicing</a:t>
            </a:r>
            <a:r>
              <a:rPr lang="ru-RU" b="1" i="0" dirty="0">
                <a:effectLst/>
                <a:latin typeface="Google Sans Text"/>
              </a:rPr>
              <a:t>):</a:t>
            </a:r>
            <a:r>
              <a:rPr lang="ru-RU" b="0" i="0" dirty="0">
                <a:effectLst/>
                <a:latin typeface="Google Sans Text"/>
              </a:rPr>
              <a:t> P(Авария/</a:t>
            </a:r>
            <a:r>
              <a:rPr lang="ru-RU" b="0" i="0" dirty="0" err="1">
                <a:effectLst/>
                <a:latin typeface="Google Sans Text"/>
              </a:rPr>
              <a:t>Катастрофа|ПОО</a:t>
            </a:r>
            <a:r>
              <a:rPr lang="ru-RU" b="0" i="0" dirty="0">
                <a:effectLst/>
                <a:latin typeface="Google Sans Text"/>
              </a:rPr>
              <a:t>&gt;0) ≈ 50%/50% (на основе 2 случаев).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Состояние ВПП (</a:t>
            </a:r>
            <a:r>
              <a:rPr lang="ru-RU" b="1" i="0" dirty="0" err="1">
                <a:effectLst/>
                <a:latin typeface="DM Mono" panose="020B0509040201040103" pitchFamily="49" charset="0"/>
              </a:rPr>
              <a:t>Env_RunwayCondition</a:t>
            </a:r>
            <a:r>
              <a:rPr lang="ru-RU" b="1" i="0" dirty="0">
                <a:effectLst/>
                <a:latin typeface="Google Sans Text"/>
              </a:rPr>
              <a:t>):</a:t>
            </a:r>
            <a:r>
              <a:rPr lang="ru-RU" b="0" i="0" dirty="0">
                <a:effectLst/>
                <a:latin typeface="Google Sans Text"/>
              </a:rPr>
              <a:t> P(Авария/</a:t>
            </a:r>
            <a:r>
              <a:rPr lang="ru-RU" b="0" i="0" dirty="0" err="1">
                <a:effectLst/>
                <a:latin typeface="Google Sans Text"/>
              </a:rPr>
              <a:t>Катастрофа|ВПП</a:t>
            </a:r>
            <a:r>
              <a:rPr lang="ru-RU" b="0" i="0" dirty="0">
                <a:effectLst/>
                <a:latin typeface="Google Sans Text"/>
              </a:rPr>
              <a:t>&gt;0) ≈ 12.2%/12.2%.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24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1357B-59D9-51A4-88C4-D98AC27C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Google Sans Text"/>
              </a:rPr>
              <a:t>Анализ Результатов: Логический Вывод и Влияние Факторов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E9100-7E03-3201-93AD-0DDDAF0A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3"/>
            <a:ext cx="10515600" cy="4351338"/>
          </a:xfrm>
        </p:spPr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Логический вывод:</a:t>
            </a:r>
            <a:r>
              <a:rPr lang="ru-RU" b="0" i="0" dirty="0">
                <a:effectLst/>
                <a:latin typeface="Google Sans Text"/>
              </a:rPr>
              <a:t> Модель позволяет отвечать на вопросы "что, если?".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Google Sans Text"/>
              </a:rPr>
              <a:t>Пример:</a:t>
            </a:r>
            <a:r>
              <a:rPr lang="ru-RU" b="0" i="0" dirty="0">
                <a:effectLst/>
                <a:latin typeface="Google Sans Text"/>
              </a:rPr>
              <a:t> P(Катастрофа | Плохая видимость + Ошибка навыков) ≈ </a:t>
            </a:r>
            <a:r>
              <a:rPr lang="ru-RU" b="1" i="0" dirty="0">
                <a:effectLst/>
                <a:latin typeface="Google Sans Text"/>
              </a:rPr>
              <a:t>23.4%</a:t>
            </a:r>
            <a:r>
              <a:rPr lang="ru-RU" b="0" i="0" dirty="0">
                <a:effectLst/>
                <a:latin typeface="Google Sans Text"/>
              </a:rPr>
              <a:t> (значительно выше базовых 6.2%). Демонстрирует синергию рисков.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Google Sans Text"/>
              </a:rPr>
              <a:t>Пример:</a:t>
            </a:r>
            <a:r>
              <a:rPr lang="ru-RU" b="0" i="0" dirty="0">
                <a:effectLst/>
                <a:latin typeface="Google Sans Text"/>
              </a:rPr>
              <a:t> P(Авария | Низкое CRM) ≈ </a:t>
            </a:r>
            <a:r>
              <a:rPr lang="ru-RU" b="1" i="0" dirty="0">
                <a:effectLst/>
                <a:latin typeface="Google Sans Text"/>
              </a:rPr>
              <a:t>21.6%</a:t>
            </a:r>
            <a:r>
              <a:rPr lang="ru-RU" b="0" i="0" dirty="0">
                <a:effectLst/>
                <a:latin typeface="Google Sans Text"/>
              </a:rPr>
              <a:t> &gt; P(Авария | Высокое CRM) ≈ </a:t>
            </a:r>
            <a:r>
              <a:rPr lang="ru-RU" b="1" i="0" dirty="0">
                <a:effectLst/>
                <a:latin typeface="Google Sans Text"/>
              </a:rPr>
              <a:t>18.9%</a:t>
            </a:r>
            <a:r>
              <a:rPr lang="ru-RU" b="0" i="0" dirty="0">
                <a:effectLst/>
                <a:latin typeface="Google Sans Text"/>
              </a:rPr>
              <a:t>. Подтверждает важность CRM.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 Text"/>
              </a:rPr>
              <a:t>Ранжирование факторов:</a:t>
            </a:r>
            <a:r>
              <a:rPr lang="ru-RU" b="0" i="0" dirty="0">
                <a:effectLst/>
                <a:latin typeface="Google Sans Text"/>
              </a:rPr>
              <a:t> Разработан алгоритм оценки влияния каждого фактора на неблагоприятный исход (коэффициент увеличения риска).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 Text"/>
              </a:rPr>
              <a:t>Позволяет </a:t>
            </a:r>
            <a:r>
              <a:rPr lang="ru-RU" b="1" i="0" dirty="0" err="1">
                <a:effectLst/>
                <a:latin typeface="Google Sans Text"/>
              </a:rPr>
              <a:t>приоритизировать</a:t>
            </a:r>
            <a:r>
              <a:rPr lang="ru-RU" b="0" i="0" dirty="0">
                <a:effectLst/>
                <a:latin typeface="Google Sans Text"/>
              </a:rPr>
              <a:t> меры безопасности в зависимости от конкретного сценария/контекста.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252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909</Words>
  <Application>Microsoft Office PowerPoint</Application>
  <PresentationFormat>Широкоэкранный</PresentationFormat>
  <Paragraphs>76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DM Mono</vt:lpstr>
      <vt:lpstr>Google Sans Text</vt:lpstr>
      <vt:lpstr>Times New Roman</vt:lpstr>
      <vt:lpstr>Тема Office</vt:lpstr>
      <vt:lpstr> Выпускная квалификационная работа «Моделирование причинно-следственных связей в задаче анализа авиационных происшествий»</vt:lpstr>
      <vt:lpstr>Актуальность темы</vt:lpstr>
      <vt:lpstr>Цель работы</vt:lpstr>
      <vt:lpstr>Математическая модель анализа авиационных происшествий(Метод Моделирования: Байесовские Сети Доверия (БСД))</vt:lpstr>
      <vt:lpstr>Формирование Данных и Переменные Модели</vt:lpstr>
      <vt:lpstr>Разработанная Структура БСД</vt:lpstr>
      <vt:lpstr>Программная Реализация и Обучение Модели</vt:lpstr>
      <vt:lpstr>Анализ Результатов: Априорные и Условные Вероятности</vt:lpstr>
      <vt:lpstr>Анализ Результатов: Логический Вывод и Влияние Факторов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Екатерина Домникова</dc:creator>
  <cp:lastModifiedBy>Екатерина Домникова</cp:lastModifiedBy>
  <cp:revision>4</cp:revision>
  <dcterms:created xsi:type="dcterms:W3CDTF">2025-05-03T16:53:21Z</dcterms:created>
  <dcterms:modified xsi:type="dcterms:W3CDTF">2025-05-03T19:36:17Z</dcterms:modified>
</cp:coreProperties>
</file>