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78" r:id="rId3"/>
    <p:sldId id="303" r:id="rId4"/>
    <p:sldId id="277" r:id="rId5"/>
    <p:sldId id="259" r:id="rId6"/>
    <p:sldId id="264" r:id="rId7"/>
    <p:sldId id="265" r:id="rId8"/>
    <p:sldId id="266" r:id="rId9"/>
    <p:sldId id="267" r:id="rId10"/>
    <p:sldId id="268" r:id="rId11"/>
    <p:sldId id="269" r:id="rId12"/>
    <p:sldId id="270" r:id="rId13"/>
    <p:sldId id="25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9190"/>
    <a:srgbClr val="EA6685"/>
    <a:srgbClr val="F3F4F8"/>
    <a:srgbClr val="61847F"/>
    <a:srgbClr val="214C46"/>
    <a:srgbClr val="EA67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982" autoAdjust="0"/>
    <p:restoredTop sz="94660"/>
  </p:normalViewPr>
  <p:slideViewPr>
    <p:cSldViewPr snapToGrid="0">
      <p:cViewPr varScale="1">
        <p:scale>
          <a:sx n="66" d="100"/>
          <a:sy n="66" d="100"/>
        </p:scale>
        <p:origin x="-60"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3C8F6D-2E76-4291-AE93-9A8E7E3B9A7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7D8FBB2-613F-41F6-BAA4-D480D03D4658}"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43C8F6D-2E76-4291-AE93-9A8E7E3B9A7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7D8FBB2-613F-41F6-BAA4-D480D03D4658}"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43C8F6D-2E76-4291-AE93-9A8E7E3B9A7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7D8FBB2-613F-41F6-BAA4-D480D03D4658}"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43C8F6D-2E76-4291-AE93-9A8E7E3B9A7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7D8FBB2-613F-41F6-BAA4-D480D03D4658}"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43C8F6D-2E76-4291-AE93-9A8E7E3B9A7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7D8FBB2-613F-41F6-BAA4-D480D03D4658}"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443C8F6D-2E76-4291-AE93-9A8E7E3B9A7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7D8FBB2-613F-41F6-BAA4-D480D03D4658}"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443C8F6D-2E76-4291-AE93-9A8E7E3B9A7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7D8FBB2-613F-41F6-BAA4-D480D03D4658}"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3C8F6D-2E76-4291-AE93-9A8E7E3B9A72}"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7D8FBB2-613F-41F6-BAA4-D480D03D4658}"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C8F6D-2E76-4291-AE93-9A8E7E3B9A72}"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7D8FBB2-613F-41F6-BAA4-D480D03D4658}"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43C8F6D-2E76-4291-AE93-9A8E7E3B9A7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7D8FBB2-613F-41F6-BAA4-D480D03D4658}"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43C8F6D-2E76-4291-AE93-9A8E7E3B9A7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7D8FBB2-613F-41F6-BAA4-D480D03D4658}" type="slidenum">
              <a:rPr lang="zh-CN" altLang="en-US" smtClean="0"/>
            </a:fld>
            <a:endParaRPr lang="zh-CN" alt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443C8F6D-2E76-4291-AE93-9A8E7E3B9A72}" type="datetimeFigureOut">
              <a:rPr lang="zh-CN" altLang="en-US" smtClean="0"/>
            </a:fld>
            <a:endParaRPr lang="zh-CN" alt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D7D8FBB2-613F-41F6-BAA4-D480D03D465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hyperlink" Target="https://dl.acm.org/doi/10.1145/3436369.3437427" TargetMode="External"/><Relationship Id="rId5" Type="http://schemas.openxmlformats.org/officeDocument/2006/relationships/hyperlink" Target="https://www.ripublication.com/irph/ijert19/ijertv12n4_16.pdf" TargetMode="External"/><Relationship Id="rId4" Type="http://schemas.openxmlformats.org/officeDocument/2006/relationships/hyperlink" Target="https://ieeexplore.ieee.org/document/9443129" TargetMode="External"/><Relationship Id="rId3" Type="http://schemas.openxmlformats.org/officeDocument/2006/relationships/hyperlink" Target="https://ieeexplore.ieee.org/document/8336590" TargetMode="External"/><Relationship Id="rId2" Type="http://schemas.openxmlformats.org/officeDocument/2006/relationships/hyperlink" Target="https://ijeecse.webs.com/N1001.pdf" TargetMode="Externa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4F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t="42471"/>
          <a:stretch>
            <a:fillRect/>
          </a:stretch>
        </p:blipFill>
        <p:spPr>
          <a:xfrm>
            <a:off x="1976711" y="532729"/>
            <a:ext cx="8237505" cy="5037808"/>
          </a:xfrm>
          <a:custGeom>
            <a:avLst/>
            <a:gdLst>
              <a:gd name="connsiteX0" fmla="*/ 0 w 5510795"/>
              <a:gd name="connsiteY0" fmla="*/ 0 h 3370235"/>
              <a:gd name="connsiteX1" fmla="*/ 870790 w 5510795"/>
              <a:gd name="connsiteY1" fmla="*/ 0 h 3370235"/>
              <a:gd name="connsiteX2" fmla="*/ 870790 w 5510795"/>
              <a:gd name="connsiteY2" fmla="*/ 1532587 h 3370235"/>
              <a:gd name="connsiteX3" fmla="*/ 4682935 w 5510795"/>
              <a:gd name="connsiteY3" fmla="*/ 1532587 h 3370235"/>
              <a:gd name="connsiteX4" fmla="*/ 4682935 w 5510795"/>
              <a:gd name="connsiteY4" fmla="*/ 0 h 3370235"/>
              <a:gd name="connsiteX5" fmla="*/ 5510795 w 5510795"/>
              <a:gd name="connsiteY5" fmla="*/ 0 h 3370235"/>
              <a:gd name="connsiteX6" fmla="*/ 5510795 w 5510795"/>
              <a:gd name="connsiteY6" fmla="*/ 3370235 h 3370235"/>
              <a:gd name="connsiteX7" fmla="*/ 0 w 5510795"/>
              <a:gd name="connsiteY7" fmla="*/ 3370235 h 337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10795" h="3370235">
                <a:moveTo>
                  <a:pt x="0" y="0"/>
                </a:moveTo>
                <a:lnTo>
                  <a:pt x="870790" y="0"/>
                </a:lnTo>
                <a:lnTo>
                  <a:pt x="870790" y="1532587"/>
                </a:lnTo>
                <a:lnTo>
                  <a:pt x="4682935" y="1532587"/>
                </a:lnTo>
                <a:lnTo>
                  <a:pt x="4682935" y="0"/>
                </a:lnTo>
                <a:lnTo>
                  <a:pt x="5510795" y="0"/>
                </a:lnTo>
                <a:lnTo>
                  <a:pt x="5510795" y="3370235"/>
                </a:lnTo>
                <a:lnTo>
                  <a:pt x="0" y="3370235"/>
                </a:lnTo>
                <a:close/>
              </a:path>
            </a:pathLst>
          </a:custGeom>
        </p:spPr>
      </p:pic>
      <p:sp>
        <p:nvSpPr>
          <p:cNvPr id="5" name="文本框 4"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057346" y="532639"/>
            <a:ext cx="6076233" cy="2122805"/>
          </a:xfrm>
          <a:prstGeom prst="rect">
            <a:avLst/>
          </a:prstGeom>
          <a:noFill/>
        </p:spPr>
        <p:txBody>
          <a:bodyPr wrap="square" rtlCol="0">
            <a:spAutoFit/>
          </a:bodyPr>
          <a:lstStyle/>
          <a:p>
            <a:pPr algn="ctr"/>
            <a:r>
              <a:rPr lang="en-US" altLang="zh-CN" sz="4400" b="1" dirty="0">
                <a:solidFill>
                  <a:srgbClr val="EA6685"/>
                </a:solidFill>
                <a:latin typeface="Arial" panose="020B0604020202020204" pitchFamily="34" charset="0"/>
                <a:ea typeface="Arial" panose="020B0604020202020204" pitchFamily="34" charset="0"/>
                <a:cs typeface="Arial" panose="020B0604020202020204" pitchFamily="34" charset="0"/>
              </a:rPr>
              <a:t> </a:t>
            </a:r>
            <a:r>
              <a:rPr lang="en-US" altLang="zh-CN" sz="4400" b="1" dirty="0">
                <a:solidFill>
                  <a:schemeClr val="tx1"/>
                </a:solidFill>
                <a:latin typeface="Arial" panose="020B0604020202020204" pitchFamily="34" charset="0"/>
                <a:ea typeface="Arial" panose="020B0604020202020204" pitchFamily="34" charset="0"/>
                <a:cs typeface="Arial" panose="020B0604020202020204" pitchFamily="34" charset="0"/>
              </a:rPr>
              <a:t>Flower Image Classification Using Keras and Tensorflow</a:t>
            </a:r>
            <a:endParaRPr lang="en-US" altLang="zh-CN" sz="4400" b="1"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3" name="Text Box 2"/>
          <p:cNvSpPr txBox="1"/>
          <p:nvPr/>
        </p:nvSpPr>
        <p:spPr>
          <a:xfrm>
            <a:off x="9587865" y="5570220"/>
            <a:ext cx="1656080" cy="922020"/>
          </a:xfrm>
          <a:prstGeom prst="rect">
            <a:avLst/>
          </a:prstGeom>
          <a:noFill/>
        </p:spPr>
        <p:txBody>
          <a:bodyPr wrap="none" rtlCol="0">
            <a:spAutoFit/>
          </a:bodyPr>
          <a:p>
            <a:r>
              <a:rPr lang="en-US"/>
              <a:t>         To </a:t>
            </a:r>
            <a:endParaRPr lang="en-US"/>
          </a:p>
          <a:p>
            <a:endParaRPr lang="en-US"/>
          </a:p>
          <a:p>
            <a:r>
              <a:rPr lang="en-US" b="1"/>
              <a:t>Dr.GEETHA.S</a:t>
            </a:r>
            <a:endParaRPr lang="en-US" b="1"/>
          </a:p>
        </p:txBody>
      </p:sp>
      <p:sp>
        <p:nvSpPr>
          <p:cNvPr id="4" name="Text Box 3"/>
          <p:cNvSpPr txBox="1"/>
          <p:nvPr/>
        </p:nvSpPr>
        <p:spPr>
          <a:xfrm>
            <a:off x="423545" y="6123940"/>
            <a:ext cx="4157980" cy="368300"/>
          </a:xfrm>
          <a:prstGeom prst="rect">
            <a:avLst/>
          </a:prstGeom>
          <a:noFill/>
        </p:spPr>
        <p:txBody>
          <a:bodyPr wrap="none" rtlCol="0">
            <a:spAutoFit/>
          </a:bodyPr>
          <a:p>
            <a:r>
              <a:rPr lang="en-US" b="1"/>
              <a:t>CSE4019 - Image Processing Project</a:t>
            </a:r>
            <a:endParaRPr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Effect transition="in" filter="fade">
                                      <p:cBhvr>
                                        <p:cTn id="9"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4F8"/>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25994" t="52400" r="62087" b="36607"/>
          <a:stretch>
            <a:fillRect/>
          </a:stretch>
        </p:blipFill>
        <p:spPr>
          <a:xfrm>
            <a:off x="3304048" y="192982"/>
            <a:ext cx="1593199" cy="1561959"/>
          </a:xfrm>
          <a:prstGeom prst="rect">
            <a:avLst/>
          </a:prstGeom>
        </p:spPr>
      </p:pic>
      <p:pic>
        <p:nvPicPr>
          <p:cNvPr id="9" name="图片 8"/>
          <p:cNvPicPr>
            <a:picLocks noChangeAspect="1"/>
          </p:cNvPicPr>
          <p:nvPr/>
        </p:nvPicPr>
        <p:blipFill rotWithShape="1">
          <a:blip r:embed="rId1" cstate="print">
            <a:extLst>
              <a:ext uri="{28A0092B-C50C-407E-A947-70E740481C1C}">
                <a14:useLocalDpi xmlns:a14="http://schemas.microsoft.com/office/drawing/2010/main" val="0"/>
              </a:ext>
            </a:extLst>
          </a:blip>
          <a:srcRect l="25994" t="52400" r="62087" b="36607"/>
          <a:stretch>
            <a:fillRect/>
          </a:stretch>
        </p:blipFill>
        <p:spPr>
          <a:xfrm flipH="1">
            <a:off x="7329313" y="192981"/>
            <a:ext cx="1593199" cy="1561959"/>
          </a:xfrm>
          <a:prstGeom prst="rect">
            <a:avLst/>
          </a:prstGeom>
        </p:spPr>
      </p:pic>
      <p:pic>
        <p:nvPicPr>
          <p:cNvPr id="10" name="图片 9"/>
          <p:cNvPicPr>
            <a:picLocks noChangeAspect="1"/>
          </p:cNvPicPr>
          <p:nvPr/>
        </p:nvPicPr>
        <p:blipFill rotWithShape="1">
          <a:blip r:embed="rId1" cstate="print">
            <a:extLst>
              <a:ext uri="{28A0092B-C50C-407E-A947-70E740481C1C}">
                <a14:useLocalDpi xmlns:a14="http://schemas.microsoft.com/office/drawing/2010/main" val="0"/>
              </a:ext>
            </a:extLst>
          </a:blip>
          <a:srcRect b="67642"/>
          <a:stretch>
            <a:fillRect/>
          </a:stretch>
        </p:blipFill>
        <p:spPr>
          <a:xfrm flipV="1">
            <a:off x="-2748391" y="-45414"/>
            <a:ext cx="5086208" cy="1749554"/>
          </a:xfrm>
          <a:prstGeom prst="rect">
            <a:avLst/>
          </a:prstGeom>
        </p:spPr>
      </p:pic>
      <p:pic>
        <p:nvPicPr>
          <p:cNvPr id="11" name="图片 10"/>
          <p:cNvPicPr>
            <a:picLocks noChangeAspect="1"/>
          </p:cNvPicPr>
          <p:nvPr/>
        </p:nvPicPr>
        <p:blipFill rotWithShape="1">
          <a:blip r:embed="rId1" cstate="print">
            <a:extLst>
              <a:ext uri="{28A0092B-C50C-407E-A947-70E740481C1C}">
                <a14:useLocalDpi xmlns:a14="http://schemas.microsoft.com/office/drawing/2010/main" val="0"/>
              </a:ext>
            </a:extLst>
          </a:blip>
          <a:srcRect b="67642"/>
          <a:stretch>
            <a:fillRect/>
          </a:stretch>
        </p:blipFill>
        <p:spPr>
          <a:xfrm flipH="1" flipV="1">
            <a:off x="9845944" y="48383"/>
            <a:ext cx="5086208" cy="1749554"/>
          </a:xfrm>
          <a:prstGeom prst="rect">
            <a:avLst/>
          </a:prstGeom>
        </p:spPr>
      </p:pic>
      <p:sp>
        <p:nvSpPr>
          <p:cNvPr id="14" name="矩形 13"/>
          <p:cNvSpPr/>
          <p:nvPr/>
        </p:nvSpPr>
        <p:spPr>
          <a:xfrm>
            <a:off x="1587166" y="-1655254"/>
            <a:ext cx="894571" cy="1433015"/>
          </a:xfrm>
          <a:prstGeom prst="rect">
            <a:avLst/>
          </a:prstGeom>
          <a:solidFill>
            <a:srgbClr val="8B9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481737" y="-1655254"/>
            <a:ext cx="894571" cy="1433015"/>
          </a:xfrm>
          <a:prstGeom prst="rect">
            <a:avLst/>
          </a:prstGeom>
          <a:solidFill>
            <a:srgbClr val="EA66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4840068" y="661745"/>
            <a:ext cx="2573020" cy="521970"/>
          </a:xfrm>
          <a:prstGeom prst="rect">
            <a:avLst/>
          </a:prstGeom>
          <a:noFill/>
        </p:spPr>
        <p:txBody>
          <a:bodyPr wrap="none" rtlCol="0">
            <a:spAutoFit/>
          </a:bodyPr>
          <a:lstStyle/>
          <a:p>
            <a:r>
              <a:rPr lang="en-US" altLang="zh-CN" sz="2800" b="1" dirty="0">
                <a:solidFill>
                  <a:schemeClr val="tx1"/>
                </a:solidFill>
                <a:latin typeface="Arial" panose="020B0604020202020204" pitchFamily="34" charset="0"/>
                <a:ea typeface="Arial" panose="020B0604020202020204" pitchFamily="34" charset="0"/>
              </a:rPr>
              <a:t>CONCLUSION</a:t>
            </a:r>
            <a:endParaRPr lang="en-US" altLang="zh-CN" sz="2800" b="1" dirty="0">
              <a:solidFill>
                <a:schemeClr val="tx1"/>
              </a:solidFill>
              <a:latin typeface="Arial" panose="020B0604020202020204" pitchFamily="34" charset="0"/>
              <a:ea typeface="Arial" panose="020B0604020202020204" pitchFamily="34" charset="0"/>
            </a:endParaRPr>
          </a:p>
        </p:txBody>
      </p:sp>
      <p:sp>
        <p:nvSpPr>
          <p:cNvPr id="100" name="Text Box 99"/>
          <p:cNvSpPr txBox="1"/>
          <p:nvPr/>
        </p:nvSpPr>
        <p:spPr>
          <a:xfrm>
            <a:off x="793750" y="2332990"/>
            <a:ext cx="10899140" cy="3784600"/>
          </a:xfrm>
          <a:prstGeom prst="rect">
            <a:avLst/>
          </a:prstGeom>
          <a:noFill/>
          <a:ln w="9525">
            <a:noFill/>
          </a:ln>
        </p:spPr>
        <p:txBody>
          <a:bodyPr wrap="square">
            <a:spAutoFit/>
          </a:bodyPr>
          <a:p>
            <a:pPr indent="0"/>
            <a:r>
              <a:rPr lang="en-US" sz="2400" b="0">
                <a:latin typeface="Times New Roman" panose="02020603050405020304" charset="0"/>
              </a:rPr>
              <a:t>The flower categorization relies heavily on image processing techniques. Classifiers are essential for testing data and determining the accuracy of categorization algorithms. Identifying various flower photos based on surface parameters is a difficult and costly operation.</a:t>
            </a:r>
            <a:endParaRPr lang="en-US" sz="2400" b="0">
              <a:latin typeface="Times New Roman" panose="02020603050405020304" charset="0"/>
            </a:endParaRPr>
          </a:p>
          <a:p>
            <a:pPr indent="0"/>
            <a:endParaRPr lang="en-US" sz="2400" b="0">
              <a:latin typeface="Times New Roman" panose="02020603050405020304" charset="0"/>
            </a:endParaRPr>
          </a:p>
          <a:p>
            <a:pPr indent="0"/>
            <a:r>
              <a:rPr lang="en-US" sz="2400" b="0">
                <a:latin typeface="Times New Roman" panose="02020603050405020304" charset="0"/>
              </a:rPr>
              <a:t>we trained a flower classifier on the flower dataset.The results of classification showed that the proposed method could achieve higher accuracy than other methods.As future work, we are planning to develop a more accurate and effective deep network for flower image classification.Besides, we can extend the proposed method to be useful in other classification applications. </a:t>
            </a:r>
            <a:endParaRPr lang="en-US" sz="2400" b="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1000" fill="hold"/>
                                        <p:tgtEl>
                                          <p:spTgt spid="40"/>
                                        </p:tgtEl>
                                        <p:attrNameLst>
                                          <p:attrName>ppt_w</p:attrName>
                                        </p:attrNameLst>
                                      </p:cBhvr>
                                      <p:tavLst>
                                        <p:tav tm="0">
                                          <p:val>
                                            <p:strVal val="#ppt_w+.3"/>
                                          </p:val>
                                        </p:tav>
                                        <p:tav tm="100000">
                                          <p:val>
                                            <p:strVal val="#ppt_w"/>
                                          </p:val>
                                        </p:tav>
                                      </p:tavLst>
                                    </p:anim>
                                    <p:anim calcmode="lin" valueType="num">
                                      <p:cBhvr>
                                        <p:cTn id="8" dur="1000" fill="hold"/>
                                        <p:tgtEl>
                                          <p:spTgt spid="40"/>
                                        </p:tgtEl>
                                        <p:attrNameLst>
                                          <p:attrName>ppt_h</p:attrName>
                                        </p:attrNameLst>
                                      </p:cBhvr>
                                      <p:tavLst>
                                        <p:tav tm="0">
                                          <p:val>
                                            <p:strVal val="#ppt_h"/>
                                          </p:val>
                                        </p:tav>
                                        <p:tav tm="100000">
                                          <p:val>
                                            <p:strVal val="#ppt_h"/>
                                          </p:val>
                                        </p:tav>
                                      </p:tavLst>
                                    </p:anim>
                                    <p:animEffect transition="in" filter="fade">
                                      <p:cBhvr>
                                        <p:cTn id="9"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4F8"/>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25994" t="52400" r="62087" b="36607"/>
          <a:stretch>
            <a:fillRect/>
          </a:stretch>
        </p:blipFill>
        <p:spPr>
          <a:xfrm>
            <a:off x="3376438" y="135197"/>
            <a:ext cx="1593199" cy="1561959"/>
          </a:xfrm>
          <a:prstGeom prst="rect">
            <a:avLst/>
          </a:prstGeom>
        </p:spPr>
      </p:pic>
      <p:pic>
        <p:nvPicPr>
          <p:cNvPr id="9" name="图片 8"/>
          <p:cNvPicPr>
            <a:picLocks noChangeAspect="1"/>
          </p:cNvPicPr>
          <p:nvPr/>
        </p:nvPicPr>
        <p:blipFill rotWithShape="1">
          <a:blip r:embed="rId1" cstate="print">
            <a:extLst>
              <a:ext uri="{28A0092B-C50C-407E-A947-70E740481C1C}">
                <a14:useLocalDpi xmlns:a14="http://schemas.microsoft.com/office/drawing/2010/main" val="0"/>
              </a:ext>
            </a:extLst>
          </a:blip>
          <a:srcRect l="25994" t="52400" r="62087" b="36607"/>
          <a:stretch>
            <a:fillRect/>
          </a:stretch>
        </p:blipFill>
        <p:spPr>
          <a:xfrm flipH="1">
            <a:off x="7168658" y="142181"/>
            <a:ext cx="1593199" cy="1561959"/>
          </a:xfrm>
          <a:prstGeom prst="rect">
            <a:avLst/>
          </a:prstGeom>
        </p:spPr>
      </p:pic>
      <p:pic>
        <p:nvPicPr>
          <p:cNvPr id="10" name="图片 9"/>
          <p:cNvPicPr>
            <a:picLocks noChangeAspect="1"/>
          </p:cNvPicPr>
          <p:nvPr/>
        </p:nvPicPr>
        <p:blipFill rotWithShape="1">
          <a:blip r:embed="rId1" cstate="print">
            <a:extLst>
              <a:ext uri="{28A0092B-C50C-407E-A947-70E740481C1C}">
                <a14:useLocalDpi xmlns:a14="http://schemas.microsoft.com/office/drawing/2010/main" val="0"/>
              </a:ext>
            </a:extLst>
          </a:blip>
          <a:srcRect b="67642"/>
          <a:stretch>
            <a:fillRect/>
          </a:stretch>
        </p:blipFill>
        <p:spPr>
          <a:xfrm flipV="1">
            <a:off x="-2748391" y="-45414"/>
            <a:ext cx="5086208" cy="1749554"/>
          </a:xfrm>
          <a:prstGeom prst="rect">
            <a:avLst/>
          </a:prstGeom>
        </p:spPr>
      </p:pic>
      <p:pic>
        <p:nvPicPr>
          <p:cNvPr id="11" name="图片 10"/>
          <p:cNvPicPr>
            <a:picLocks noChangeAspect="1"/>
          </p:cNvPicPr>
          <p:nvPr/>
        </p:nvPicPr>
        <p:blipFill rotWithShape="1">
          <a:blip r:embed="rId1" cstate="print">
            <a:extLst>
              <a:ext uri="{28A0092B-C50C-407E-A947-70E740481C1C}">
                <a14:useLocalDpi xmlns:a14="http://schemas.microsoft.com/office/drawing/2010/main" val="0"/>
              </a:ext>
            </a:extLst>
          </a:blip>
          <a:srcRect b="67642"/>
          <a:stretch>
            <a:fillRect/>
          </a:stretch>
        </p:blipFill>
        <p:spPr>
          <a:xfrm flipH="1" flipV="1">
            <a:off x="9845944" y="48383"/>
            <a:ext cx="5086208" cy="1749554"/>
          </a:xfrm>
          <a:prstGeom prst="rect">
            <a:avLst/>
          </a:prstGeom>
        </p:spPr>
      </p:pic>
      <p:sp>
        <p:nvSpPr>
          <p:cNvPr id="14" name="矩形 13"/>
          <p:cNvSpPr/>
          <p:nvPr/>
        </p:nvSpPr>
        <p:spPr>
          <a:xfrm>
            <a:off x="1587166" y="-1655254"/>
            <a:ext cx="894571" cy="1433015"/>
          </a:xfrm>
          <a:prstGeom prst="rect">
            <a:avLst/>
          </a:prstGeom>
          <a:solidFill>
            <a:srgbClr val="8B9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481737" y="-1655254"/>
            <a:ext cx="894571" cy="1433015"/>
          </a:xfrm>
          <a:prstGeom prst="rect">
            <a:avLst/>
          </a:prstGeom>
          <a:solidFill>
            <a:srgbClr val="EA66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4784823" y="662380"/>
            <a:ext cx="2613660" cy="521970"/>
          </a:xfrm>
          <a:prstGeom prst="rect">
            <a:avLst/>
          </a:prstGeom>
          <a:noFill/>
        </p:spPr>
        <p:txBody>
          <a:bodyPr wrap="none" rtlCol="0">
            <a:spAutoFit/>
          </a:bodyPr>
          <a:lstStyle/>
          <a:p>
            <a:r>
              <a:rPr lang="en-US" altLang="zh-CN" sz="2800" b="1" dirty="0">
                <a:solidFill>
                  <a:schemeClr val="tx1"/>
                </a:solidFill>
                <a:latin typeface="Arial" panose="020B0604020202020204" pitchFamily="34" charset="0"/>
                <a:ea typeface="Arial" panose="020B0604020202020204" pitchFamily="34" charset="0"/>
              </a:rPr>
              <a:t>REFERENCES</a:t>
            </a:r>
            <a:endParaRPr lang="en-US" altLang="zh-CN" sz="2800" b="1" dirty="0">
              <a:solidFill>
                <a:schemeClr val="tx1"/>
              </a:solidFill>
              <a:latin typeface="Arial" panose="020B0604020202020204" pitchFamily="34" charset="0"/>
              <a:ea typeface="Arial" panose="020B0604020202020204" pitchFamily="34" charset="0"/>
            </a:endParaRPr>
          </a:p>
        </p:txBody>
      </p:sp>
      <p:sp>
        <p:nvSpPr>
          <p:cNvPr id="100" name="Text Box 99"/>
          <p:cNvSpPr txBox="1"/>
          <p:nvPr/>
        </p:nvSpPr>
        <p:spPr>
          <a:xfrm>
            <a:off x="863600" y="2503170"/>
            <a:ext cx="10037445" cy="3415030"/>
          </a:xfrm>
          <a:prstGeom prst="rect">
            <a:avLst/>
          </a:prstGeom>
          <a:noFill/>
          <a:ln w="9525">
            <a:noFill/>
          </a:ln>
        </p:spPr>
        <p:txBody>
          <a:bodyPr wrap="square">
            <a:spAutoFit/>
          </a:bodyPr>
          <a:p>
            <a:pPr marL="228600" indent="-228600"/>
            <a:r>
              <a:rPr lang="en-US" sz="2400" b="1">
                <a:latin typeface="Times New Roman" panose="02020603050405020304" charset="0"/>
              </a:rPr>
              <a:t>1.</a:t>
            </a:r>
            <a:r>
              <a:rPr lang="en-US" sz="2400" b="0">
                <a:latin typeface="Times New Roman" panose="02020603050405020304" charset="0"/>
              </a:rPr>
              <a:t>  </a:t>
            </a:r>
            <a:r>
              <a:rPr lang="en-US" sz="2400" b="0" u="sng">
                <a:solidFill>
                  <a:srgbClr val="1155CC"/>
                </a:solidFill>
                <a:latin typeface="Times New Roman" panose="02020603050405020304" charset="0"/>
                <a:hlinkClick r:id="rId2"/>
              </a:rPr>
              <a:t>https://ijeecse.webs.com/N1001.pdf</a:t>
            </a:r>
            <a:endParaRPr lang="en-US" sz="2400" b="0" u="sng">
              <a:solidFill>
                <a:srgbClr val="1155CC"/>
              </a:solidFill>
              <a:latin typeface="Times New Roman" panose="02020603050405020304" charset="0"/>
              <a:hlinkClick r:id="rId2"/>
            </a:endParaRPr>
          </a:p>
          <a:p>
            <a:pPr marL="228600" indent="-228600"/>
            <a:endParaRPr lang="en-US" sz="2400" b="0" u="sng">
              <a:solidFill>
                <a:srgbClr val="1155CC"/>
              </a:solidFill>
              <a:latin typeface="Times New Roman" panose="02020603050405020304" charset="0"/>
              <a:hlinkClick r:id="rId2"/>
            </a:endParaRPr>
          </a:p>
          <a:p>
            <a:pPr marL="228600" indent="-228600"/>
            <a:r>
              <a:rPr lang="en-US" sz="2400" b="1">
                <a:solidFill>
                  <a:schemeClr val="tx1"/>
                </a:solidFill>
                <a:latin typeface="Times New Roman" panose="02020603050405020304" charset="0"/>
              </a:rPr>
              <a:t>2.</a:t>
            </a:r>
            <a:r>
              <a:rPr lang="en-US" sz="2400" b="0" u="sng">
                <a:solidFill>
                  <a:srgbClr val="1155CC"/>
                </a:solidFill>
                <a:latin typeface="Times New Roman" panose="02020603050405020304" charset="0"/>
              </a:rPr>
              <a:t> </a:t>
            </a:r>
            <a:r>
              <a:rPr lang="en-US" sz="2400" b="0" u="sng">
                <a:solidFill>
                  <a:srgbClr val="1155CC"/>
                </a:solidFill>
                <a:latin typeface="Times New Roman" panose="02020603050405020304" charset="0"/>
                <a:hlinkClick r:id="rId3"/>
              </a:rPr>
              <a:t>https://ieeexplore.ieee.org/document/8336590</a:t>
            </a:r>
            <a:endParaRPr lang="en-US" sz="2400" b="0" u="sng">
              <a:solidFill>
                <a:srgbClr val="1155CC"/>
              </a:solidFill>
              <a:latin typeface="Times New Roman" panose="02020603050405020304" charset="0"/>
              <a:hlinkClick r:id="rId3"/>
            </a:endParaRPr>
          </a:p>
          <a:p>
            <a:pPr marL="228600" indent="-228600"/>
            <a:endParaRPr lang="en-US" sz="2400" b="0">
              <a:latin typeface="Arial" panose="020B0604020202020204" pitchFamily="34" charset="0"/>
            </a:endParaRPr>
          </a:p>
          <a:p>
            <a:pPr marL="228600" indent="-228600"/>
            <a:r>
              <a:rPr lang="en-US" sz="2400" b="1">
                <a:latin typeface="Arial" panose="020B0604020202020204" pitchFamily="34" charset="0"/>
              </a:rPr>
              <a:t>3.</a:t>
            </a:r>
            <a:r>
              <a:rPr lang="en-US" sz="2400" b="0">
                <a:latin typeface="Arial" panose="020B0604020202020204" pitchFamily="34" charset="0"/>
              </a:rPr>
              <a:t> </a:t>
            </a:r>
            <a:r>
              <a:rPr lang="en-US" sz="2400" b="0" u="sng">
                <a:solidFill>
                  <a:srgbClr val="1155CC"/>
                </a:solidFill>
                <a:latin typeface="Times New Roman" panose="02020603050405020304" charset="0"/>
                <a:hlinkClick r:id="rId4"/>
              </a:rPr>
              <a:t>https://ieeexplore.ieee.org/document/9443129</a:t>
            </a:r>
            <a:endParaRPr lang="en-US" sz="2400" b="0" u="sng">
              <a:solidFill>
                <a:srgbClr val="1155CC"/>
              </a:solidFill>
              <a:latin typeface="Times New Roman" panose="02020603050405020304" charset="0"/>
              <a:hlinkClick r:id="rId4"/>
            </a:endParaRPr>
          </a:p>
          <a:p>
            <a:pPr marL="228600" indent="-228600"/>
            <a:endParaRPr lang="en-US" sz="2400" b="0" u="sng">
              <a:solidFill>
                <a:srgbClr val="1155CC"/>
              </a:solidFill>
              <a:latin typeface="Times New Roman" panose="02020603050405020304" charset="0"/>
            </a:endParaRPr>
          </a:p>
          <a:p>
            <a:pPr marL="228600" indent="-228600"/>
            <a:r>
              <a:rPr lang="en-US" sz="2400" b="1">
                <a:solidFill>
                  <a:schemeClr val="tx1"/>
                </a:solidFill>
                <a:latin typeface="Times New Roman" panose="02020603050405020304" charset="0"/>
              </a:rPr>
              <a:t>4. </a:t>
            </a:r>
            <a:r>
              <a:rPr lang="en-US" sz="2400" b="0" u="sng">
                <a:solidFill>
                  <a:srgbClr val="1155CC"/>
                </a:solidFill>
                <a:latin typeface="Times New Roman" panose="02020603050405020304" charset="0"/>
                <a:hlinkClick r:id="rId5"/>
              </a:rPr>
              <a:t>https://www.ripublication.com/irph/ijert19/ijertv12n4_16.pdf</a:t>
            </a:r>
            <a:endParaRPr lang="en-US" sz="2400" b="0" u="sng">
              <a:solidFill>
                <a:srgbClr val="1155CC"/>
              </a:solidFill>
              <a:latin typeface="Times New Roman" panose="02020603050405020304" charset="0"/>
              <a:hlinkClick r:id="rId5"/>
            </a:endParaRPr>
          </a:p>
          <a:p>
            <a:pPr marL="228600" indent="-228600"/>
            <a:endParaRPr lang="en-US" sz="2400" b="0">
              <a:latin typeface="Arial" panose="020B0604020202020204" pitchFamily="34" charset="0"/>
            </a:endParaRPr>
          </a:p>
          <a:p>
            <a:pPr marL="228600" indent="-228600"/>
            <a:r>
              <a:rPr lang="en-US" sz="2400" b="1">
                <a:latin typeface="Arial" panose="020B0604020202020204" pitchFamily="34" charset="0"/>
              </a:rPr>
              <a:t>5.</a:t>
            </a:r>
            <a:r>
              <a:rPr lang="en-US" sz="2400" b="0">
                <a:latin typeface="Arial" panose="020B0604020202020204" pitchFamily="34" charset="0"/>
              </a:rPr>
              <a:t> </a:t>
            </a:r>
            <a:r>
              <a:rPr lang="en-US" sz="2400" b="0" u="sng">
                <a:solidFill>
                  <a:srgbClr val="1155CC"/>
                </a:solidFill>
                <a:latin typeface="Times New Roman" panose="02020603050405020304" charset="0"/>
                <a:hlinkClick r:id="rId6"/>
              </a:rPr>
              <a:t>https://dl.acm.org/doi/10.1145/3436369.3437427</a:t>
            </a:r>
            <a:endParaRPr lang="en-US" sz="2400" b="0" u="sng">
              <a:solidFill>
                <a:srgbClr val="1155CC"/>
              </a:solidFill>
              <a:latin typeface="Times New Roman" panose="02020603050405020304" charset="0"/>
              <a:hlinkClick r:id="rId6"/>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1000" fill="hold"/>
                                        <p:tgtEl>
                                          <p:spTgt spid="36"/>
                                        </p:tgtEl>
                                        <p:attrNameLst>
                                          <p:attrName>ppt_w</p:attrName>
                                        </p:attrNameLst>
                                      </p:cBhvr>
                                      <p:tavLst>
                                        <p:tav tm="0">
                                          <p:val>
                                            <p:strVal val="#ppt_w+.3"/>
                                          </p:val>
                                        </p:tav>
                                        <p:tav tm="100000">
                                          <p:val>
                                            <p:strVal val="#ppt_w"/>
                                          </p:val>
                                        </p:tav>
                                      </p:tavLst>
                                    </p:anim>
                                    <p:anim calcmode="lin" valueType="num">
                                      <p:cBhvr>
                                        <p:cTn id="8" dur="1000" fill="hold"/>
                                        <p:tgtEl>
                                          <p:spTgt spid="36"/>
                                        </p:tgtEl>
                                        <p:attrNameLst>
                                          <p:attrName>ppt_h</p:attrName>
                                        </p:attrNameLst>
                                      </p:cBhvr>
                                      <p:tavLst>
                                        <p:tav tm="0">
                                          <p:val>
                                            <p:strVal val="#ppt_h"/>
                                          </p:val>
                                        </p:tav>
                                        <p:tav tm="100000">
                                          <p:val>
                                            <p:strVal val="#ppt_h"/>
                                          </p:val>
                                        </p:tav>
                                      </p:tavLst>
                                    </p:anim>
                                    <p:animEffect transition="in" filter="fade">
                                      <p:cBhvr>
                                        <p:cTn id="9"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4F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t="42471"/>
          <a:stretch>
            <a:fillRect/>
          </a:stretch>
        </p:blipFill>
        <p:spPr>
          <a:xfrm>
            <a:off x="2046561" y="1001359"/>
            <a:ext cx="8237505" cy="5037808"/>
          </a:xfrm>
          <a:custGeom>
            <a:avLst/>
            <a:gdLst>
              <a:gd name="connsiteX0" fmla="*/ 0 w 5510795"/>
              <a:gd name="connsiteY0" fmla="*/ 0 h 3370235"/>
              <a:gd name="connsiteX1" fmla="*/ 870790 w 5510795"/>
              <a:gd name="connsiteY1" fmla="*/ 0 h 3370235"/>
              <a:gd name="connsiteX2" fmla="*/ 870790 w 5510795"/>
              <a:gd name="connsiteY2" fmla="*/ 1532587 h 3370235"/>
              <a:gd name="connsiteX3" fmla="*/ 4682935 w 5510795"/>
              <a:gd name="connsiteY3" fmla="*/ 1532587 h 3370235"/>
              <a:gd name="connsiteX4" fmla="*/ 4682935 w 5510795"/>
              <a:gd name="connsiteY4" fmla="*/ 0 h 3370235"/>
              <a:gd name="connsiteX5" fmla="*/ 5510795 w 5510795"/>
              <a:gd name="connsiteY5" fmla="*/ 0 h 3370235"/>
              <a:gd name="connsiteX6" fmla="*/ 5510795 w 5510795"/>
              <a:gd name="connsiteY6" fmla="*/ 3370235 h 3370235"/>
              <a:gd name="connsiteX7" fmla="*/ 0 w 5510795"/>
              <a:gd name="connsiteY7" fmla="*/ 3370235 h 337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10795" h="3370235">
                <a:moveTo>
                  <a:pt x="0" y="0"/>
                </a:moveTo>
                <a:lnTo>
                  <a:pt x="870790" y="0"/>
                </a:lnTo>
                <a:lnTo>
                  <a:pt x="870790" y="1532587"/>
                </a:lnTo>
                <a:lnTo>
                  <a:pt x="4682935" y="1532587"/>
                </a:lnTo>
                <a:lnTo>
                  <a:pt x="4682935" y="0"/>
                </a:lnTo>
                <a:lnTo>
                  <a:pt x="5510795" y="0"/>
                </a:lnTo>
                <a:lnTo>
                  <a:pt x="5510795" y="3370235"/>
                </a:lnTo>
                <a:lnTo>
                  <a:pt x="0" y="3370235"/>
                </a:lnTo>
                <a:close/>
              </a:path>
            </a:pathLst>
          </a:custGeom>
        </p:spPr>
      </p:pic>
      <p:sp>
        <p:nvSpPr>
          <p:cNvPr id="5" name="文本框 4"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356210" y="1641439"/>
            <a:ext cx="5479776" cy="1106805"/>
          </a:xfrm>
          <a:prstGeom prst="rect">
            <a:avLst/>
          </a:prstGeom>
          <a:noFill/>
        </p:spPr>
        <p:txBody>
          <a:bodyPr wrap="square" rtlCol="0">
            <a:spAutoFit/>
          </a:bodyPr>
          <a:lstStyle/>
          <a:p>
            <a:pPr algn="ctr"/>
            <a:r>
              <a:rPr lang="en-US" altLang="zh-CN" sz="6600" b="1" dirty="0" smtClean="0">
                <a:solidFill>
                  <a:schemeClr val="tx1"/>
                </a:solidFill>
                <a:latin typeface="Arial" panose="020B0604020202020204" pitchFamily="34" charset="0"/>
                <a:ea typeface="Arial" panose="020B0604020202020204" pitchFamily="34" charset="0"/>
                <a:cs typeface="Arial" panose="020B0604020202020204" pitchFamily="34" charset="0"/>
              </a:rPr>
              <a:t>Thank </a:t>
            </a:r>
            <a:r>
              <a:rPr lang="en-US" altLang="zh-CN" sz="6600" b="1" dirty="0">
                <a:solidFill>
                  <a:schemeClr val="tx1"/>
                </a:solidFill>
                <a:latin typeface="Arial" panose="020B0604020202020204" pitchFamily="34" charset="0"/>
                <a:ea typeface="Arial" panose="020B0604020202020204" pitchFamily="34" charset="0"/>
                <a:cs typeface="Arial" panose="020B0604020202020204" pitchFamily="34" charset="0"/>
              </a:rPr>
              <a:t>you</a:t>
            </a:r>
            <a:r>
              <a:rPr lang="en-US" altLang="zh-CN" sz="6600" b="1" dirty="0">
                <a:solidFill>
                  <a:srgbClr val="8B9190"/>
                </a:solidFill>
                <a:latin typeface="Arial" panose="020B0604020202020204" pitchFamily="34" charset="0"/>
                <a:ea typeface="Arial" panose="020B0604020202020204" pitchFamily="34" charset="0"/>
                <a:cs typeface="Arial" panose="020B0604020202020204" pitchFamily="34" charset="0"/>
              </a:rPr>
              <a:t> </a:t>
            </a:r>
            <a:endParaRPr lang="zh-CN" altLang="en-US" sz="6600" b="1" dirty="0">
              <a:solidFill>
                <a:srgbClr val="8B9190"/>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Effect transition="in" filter="fade">
                                      <p:cBhvr>
                                        <p:cTn id="9"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4F8"/>
        </a:solidFill>
        <a:effectLst/>
      </p:bgPr>
    </p:bg>
    <p:spTree>
      <p:nvGrpSpPr>
        <p:cNvPr id="1" name=""/>
        <p:cNvGrpSpPr/>
        <p:nvPr/>
      </p:nvGrpSpPr>
      <p:grpSpPr/>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b="67642"/>
          <a:stretch>
            <a:fillRect/>
          </a:stretch>
        </p:blipFill>
        <p:spPr>
          <a:xfrm flipV="1">
            <a:off x="264249" y="2785262"/>
            <a:ext cx="6053329" cy="2082225"/>
          </a:xfrm>
          <a:prstGeom prst="rect">
            <a:avLst/>
          </a:prstGeom>
        </p:spPr>
      </p:pic>
      <p:sp>
        <p:nvSpPr>
          <p:cNvPr id="30" name="文本框 2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1320459" y="2173105"/>
            <a:ext cx="3942080" cy="645160"/>
          </a:xfrm>
          <a:prstGeom prst="rect">
            <a:avLst/>
          </a:prstGeom>
          <a:noFill/>
          <a:effectLst/>
        </p:spPr>
        <p:txBody>
          <a:bodyPr wrap="none" rtlCol="0">
            <a:spAutoFit/>
          </a:bodyPr>
          <a:p>
            <a:r>
              <a:rPr lang="en-US" altLang="zh-CN" sz="3600" b="1" dirty="0" smtClean="0">
                <a:solidFill>
                  <a:schemeClr val="tx1"/>
                </a:solidFill>
                <a:latin typeface="Arial" panose="020B0604020202020204" pitchFamily="34" charset="0"/>
                <a:ea typeface="Arial" panose="020B0604020202020204" pitchFamily="34" charset="0"/>
                <a:cs typeface="Arial" panose="020B0604020202020204" pitchFamily="34" charset="0"/>
              </a:rPr>
              <a:t>TEAM MEMBERS</a:t>
            </a:r>
            <a:endParaRPr lang="en-US" altLang="zh-CN" sz="3600" b="1" dirty="0" smtClean="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32" name="文本框 31"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6317910" y="1589432"/>
            <a:ext cx="635000" cy="583565"/>
          </a:xfrm>
          <a:prstGeom prst="rect">
            <a:avLst/>
          </a:prstGeom>
          <a:noFill/>
          <a:effectLst/>
        </p:spPr>
        <p:txBody>
          <a:bodyPr wrap="none" rtlCol="0">
            <a:spAutoFit/>
          </a:bodyPr>
          <a:p>
            <a:r>
              <a:rPr lang="en-US" altLang="zh-CN" sz="3200" b="1" dirty="0" smtClean="0">
                <a:solidFill>
                  <a:schemeClr val="tx1"/>
                </a:solidFill>
                <a:latin typeface="Arial" panose="020B0604020202020204" pitchFamily="34" charset="0"/>
                <a:ea typeface="Arial" panose="020B0604020202020204" pitchFamily="34" charset="0"/>
                <a:cs typeface="Arial" panose="020B0604020202020204" pitchFamily="34" charset="0"/>
              </a:rPr>
              <a:t>01</a:t>
            </a:r>
            <a:endParaRPr lang="en-US" altLang="zh-CN" sz="3200" b="1" dirty="0" smtClean="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31" name="等腰三角形 30"/>
          <p:cNvSpPr/>
          <p:nvPr/>
        </p:nvSpPr>
        <p:spPr>
          <a:xfrm rot="16200000" flipV="1">
            <a:off x="7141576" y="1734173"/>
            <a:ext cx="314455" cy="271082"/>
          </a:xfrm>
          <a:prstGeom prst="triangle">
            <a:avLst/>
          </a:prstGeom>
        </p:spPr>
        <p:style>
          <a:lnRef idx="2">
            <a:schemeClr val="accent4"/>
          </a:lnRef>
          <a:fillRef idx="1">
            <a:schemeClr val="lt1"/>
          </a:fillRef>
          <a:effectRef idx="0">
            <a:schemeClr val="accent4"/>
          </a:effectRef>
          <a:fontRef idx="minor">
            <a:schemeClr val="dk1"/>
          </a:fontRef>
        </p:style>
        <p:txBody>
          <a:bodyPr rtlCol="0" anchor="ctr"/>
          <a:p>
            <a:pPr algn="ctr"/>
            <a:endParaRPr lang="zh-CN" altLang="en-US"/>
          </a:p>
        </p:txBody>
      </p:sp>
      <p:sp>
        <p:nvSpPr>
          <p:cNvPr id="39" name="文本框 38"/>
          <p:cNvSpPr txBox="1"/>
          <p:nvPr/>
        </p:nvSpPr>
        <p:spPr>
          <a:xfrm>
            <a:off x="7645209" y="1674114"/>
            <a:ext cx="3855085" cy="398780"/>
          </a:xfrm>
          <a:prstGeom prst="rect">
            <a:avLst/>
          </a:prstGeom>
          <a:noFill/>
        </p:spPr>
        <p:txBody>
          <a:bodyPr wrap="none" rtlCol="0">
            <a:spAutoFit/>
          </a:bodyPr>
          <a:p>
            <a:r>
              <a:rPr lang="en-US" altLang="zh-CN" sz="2000" b="1" dirty="0">
                <a:solidFill>
                  <a:schemeClr val="tx1"/>
                </a:solidFill>
                <a:latin typeface="Arial" panose="020B0604020202020204" pitchFamily="34" charset="0"/>
                <a:ea typeface="Arial" panose="020B0604020202020204" pitchFamily="34" charset="0"/>
              </a:rPr>
              <a:t>Arasad Ekaveera Aneel Kumar</a:t>
            </a:r>
            <a:endParaRPr lang="en-US" altLang="zh-CN" sz="2000" b="1" dirty="0">
              <a:solidFill>
                <a:schemeClr val="tx1"/>
              </a:solidFill>
              <a:latin typeface="Arial" panose="020B0604020202020204" pitchFamily="34" charset="0"/>
              <a:ea typeface="Arial" panose="020B0604020202020204" pitchFamily="34" charset="0"/>
            </a:endParaRPr>
          </a:p>
        </p:txBody>
      </p:sp>
      <p:sp>
        <p:nvSpPr>
          <p:cNvPr id="2" name="文本框 38"/>
          <p:cNvSpPr txBox="1"/>
          <p:nvPr/>
        </p:nvSpPr>
        <p:spPr>
          <a:xfrm>
            <a:off x="9862629" y="2481199"/>
            <a:ext cx="1565275" cy="398780"/>
          </a:xfrm>
          <a:prstGeom prst="rect">
            <a:avLst/>
          </a:prstGeom>
          <a:noFill/>
        </p:spPr>
        <p:txBody>
          <a:bodyPr wrap="none" rtlCol="0">
            <a:spAutoFit/>
          </a:bodyPr>
          <a:lstStyle/>
          <a:p>
            <a:r>
              <a:rPr lang="en-US" altLang="zh-CN" sz="2000" b="1" dirty="0">
                <a:solidFill>
                  <a:schemeClr val="tx1"/>
                </a:solidFill>
                <a:latin typeface="Arial" panose="020B0604020202020204" pitchFamily="34" charset="0"/>
                <a:ea typeface="Arial" panose="020B0604020202020204" pitchFamily="34" charset="0"/>
              </a:rPr>
              <a:t>19BCE1535</a:t>
            </a:r>
            <a:endParaRPr lang="en-US" altLang="zh-CN" sz="2000" b="1" dirty="0">
              <a:solidFill>
                <a:schemeClr val="tx1"/>
              </a:solidFill>
              <a:latin typeface="Arial" panose="020B0604020202020204" pitchFamily="34" charset="0"/>
              <a:ea typeface="Arial" panose="020B0604020202020204" pitchFamily="34" charset="0"/>
            </a:endParaRPr>
          </a:p>
        </p:txBody>
      </p:sp>
      <p:sp>
        <p:nvSpPr>
          <p:cNvPr id="3" name="文本框 31"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6318545" y="3009927"/>
            <a:ext cx="635000" cy="583565"/>
          </a:xfrm>
          <a:prstGeom prst="rect">
            <a:avLst/>
          </a:prstGeom>
          <a:noFill/>
          <a:effectLst/>
        </p:spPr>
        <p:txBody>
          <a:bodyPr wrap="none" rtlCol="0">
            <a:spAutoFit/>
          </a:bodyPr>
          <a:p>
            <a:r>
              <a:rPr lang="en-US" altLang="zh-CN" sz="3200" b="1" dirty="0" smtClean="0">
                <a:solidFill>
                  <a:schemeClr val="tx1"/>
                </a:solidFill>
                <a:latin typeface="Arial" panose="020B0604020202020204" pitchFamily="34" charset="0"/>
                <a:ea typeface="Arial" panose="020B0604020202020204" pitchFamily="34" charset="0"/>
                <a:cs typeface="Arial" panose="020B0604020202020204" pitchFamily="34" charset="0"/>
              </a:rPr>
              <a:t>02</a:t>
            </a:r>
            <a:endParaRPr lang="en-US" altLang="zh-CN" sz="3200" b="1" dirty="0" smtClean="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4" name="文本框 31"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6318545" y="4430422"/>
            <a:ext cx="635000" cy="583565"/>
          </a:xfrm>
          <a:prstGeom prst="rect">
            <a:avLst/>
          </a:prstGeom>
          <a:noFill/>
          <a:effectLst/>
        </p:spPr>
        <p:txBody>
          <a:bodyPr wrap="none" rtlCol="0">
            <a:spAutoFit/>
          </a:bodyPr>
          <a:p>
            <a:r>
              <a:rPr lang="en-US" altLang="zh-CN" sz="3200" b="1" dirty="0" smtClean="0">
                <a:solidFill>
                  <a:schemeClr val="tx1"/>
                </a:solidFill>
                <a:latin typeface="Arial" panose="020B0604020202020204" pitchFamily="34" charset="0"/>
                <a:ea typeface="Arial" panose="020B0604020202020204" pitchFamily="34" charset="0"/>
                <a:cs typeface="Arial" panose="020B0604020202020204" pitchFamily="34" charset="0"/>
              </a:rPr>
              <a:t>03</a:t>
            </a:r>
            <a:endParaRPr lang="en-US" altLang="zh-CN" sz="3200" b="1" dirty="0" smtClean="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5" name="等腰三角形 30"/>
          <p:cNvSpPr/>
          <p:nvPr/>
        </p:nvSpPr>
        <p:spPr>
          <a:xfrm rot="16200000" flipV="1">
            <a:off x="7141576" y="3166098"/>
            <a:ext cx="314455" cy="271082"/>
          </a:xfrm>
          <a:prstGeom prst="triangle">
            <a:avLst/>
          </a:prstGeom>
        </p:spPr>
        <p:style>
          <a:lnRef idx="2">
            <a:schemeClr val="accent4"/>
          </a:lnRef>
          <a:fillRef idx="1">
            <a:schemeClr val="lt1"/>
          </a:fillRef>
          <a:effectRef idx="0">
            <a:schemeClr val="accent4"/>
          </a:effectRef>
          <a:fontRef idx="minor">
            <a:schemeClr val="dk1"/>
          </a:fontRef>
        </p:style>
        <p:txBody>
          <a:bodyPr rtlCol="0" anchor="ctr"/>
          <a:p>
            <a:pPr algn="ctr"/>
            <a:endParaRPr lang="zh-CN" altLang="en-US"/>
          </a:p>
        </p:txBody>
      </p:sp>
      <p:sp>
        <p:nvSpPr>
          <p:cNvPr id="6" name="等腰三角形 30"/>
          <p:cNvSpPr/>
          <p:nvPr/>
        </p:nvSpPr>
        <p:spPr>
          <a:xfrm rot="16200000" flipV="1">
            <a:off x="7141576" y="4598023"/>
            <a:ext cx="314455" cy="271082"/>
          </a:xfrm>
          <a:prstGeom prst="triangle">
            <a:avLst/>
          </a:prstGeom>
        </p:spPr>
        <p:style>
          <a:lnRef idx="2">
            <a:schemeClr val="accent4"/>
          </a:lnRef>
          <a:fillRef idx="1">
            <a:schemeClr val="lt1"/>
          </a:fillRef>
          <a:effectRef idx="0">
            <a:schemeClr val="accent4"/>
          </a:effectRef>
          <a:fontRef idx="minor">
            <a:schemeClr val="dk1"/>
          </a:fontRef>
        </p:style>
        <p:txBody>
          <a:bodyPr rtlCol="0" anchor="ctr"/>
          <a:p>
            <a:pPr algn="ctr"/>
            <a:endParaRPr lang="zh-CN" altLang="en-US"/>
          </a:p>
        </p:txBody>
      </p:sp>
      <p:sp>
        <p:nvSpPr>
          <p:cNvPr id="8" name="文本框 38"/>
          <p:cNvSpPr txBox="1"/>
          <p:nvPr/>
        </p:nvSpPr>
        <p:spPr>
          <a:xfrm>
            <a:off x="7644574" y="3144774"/>
            <a:ext cx="1715135" cy="398780"/>
          </a:xfrm>
          <a:prstGeom prst="rect">
            <a:avLst/>
          </a:prstGeom>
          <a:noFill/>
        </p:spPr>
        <p:txBody>
          <a:bodyPr wrap="none" rtlCol="0">
            <a:spAutoFit/>
          </a:bodyPr>
          <a:p>
            <a:r>
              <a:rPr lang="en-US" altLang="zh-CN" sz="2000" b="1" dirty="0">
                <a:solidFill>
                  <a:schemeClr val="tx1"/>
                </a:solidFill>
                <a:latin typeface="Arial" panose="020B0604020202020204" pitchFamily="34" charset="0"/>
                <a:ea typeface="Arial" panose="020B0604020202020204" pitchFamily="34" charset="0"/>
              </a:rPr>
              <a:t>B. Kiran Teja</a:t>
            </a:r>
            <a:endParaRPr lang="en-US" altLang="zh-CN" sz="2000" b="1" dirty="0">
              <a:solidFill>
                <a:schemeClr val="tx1"/>
              </a:solidFill>
              <a:latin typeface="Arial" panose="020B0604020202020204" pitchFamily="34" charset="0"/>
              <a:ea typeface="Arial" panose="020B0604020202020204" pitchFamily="34" charset="0"/>
            </a:endParaRPr>
          </a:p>
        </p:txBody>
      </p:sp>
      <p:sp>
        <p:nvSpPr>
          <p:cNvPr id="9" name="文本框 38"/>
          <p:cNvSpPr txBox="1"/>
          <p:nvPr/>
        </p:nvSpPr>
        <p:spPr>
          <a:xfrm>
            <a:off x="9862629" y="3738499"/>
            <a:ext cx="1565275" cy="398780"/>
          </a:xfrm>
          <a:prstGeom prst="rect">
            <a:avLst/>
          </a:prstGeom>
          <a:noFill/>
        </p:spPr>
        <p:txBody>
          <a:bodyPr wrap="none" rtlCol="0">
            <a:spAutoFit/>
          </a:bodyPr>
          <a:p>
            <a:r>
              <a:rPr lang="en-US" altLang="zh-CN" sz="2000" b="1" dirty="0">
                <a:solidFill>
                  <a:schemeClr val="tx1"/>
                </a:solidFill>
                <a:latin typeface="Arial" panose="020B0604020202020204" pitchFamily="34" charset="0"/>
                <a:ea typeface="Arial" panose="020B0604020202020204" pitchFamily="34" charset="0"/>
              </a:rPr>
              <a:t>19BCE1721</a:t>
            </a:r>
            <a:endParaRPr lang="en-US" altLang="zh-CN" sz="2000" b="1" dirty="0">
              <a:solidFill>
                <a:schemeClr val="tx1"/>
              </a:solidFill>
              <a:latin typeface="Arial" panose="020B0604020202020204" pitchFamily="34" charset="0"/>
              <a:ea typeface="Arial" panose="020B0604020202020204" pitchFamily="34" charset="0"/>
            </a:endParaRPr>
          </a:p>
        </p:txBody>
      </p:sp>
      <p:sp>
        <p:nvSpPr>
          <p:cNvPr id="11" name="文本框 38"/>
          <p:cNvSpPr txBox="1"/>
          <p:nvPr/>
        </p:nvSpPr>
        <p:spPr>
          <a:xfrm>
            <a:off x="7644574" y="4522724"/>
            <a:ext cx="2068195" cy="398780"/>
          </a:xfrm>
          <a:prstGeom prst="rect">
            <a:avLst/>
          </a:prstGeom>
          <a:noFill/>
        </p:spPr>
        <p:txBody>
          <a:bodyPr wrap="none" rtlCol="0">
            <a:spAutoFit/>
          </a:bodyPr>
          <a:p>
            <a:r>
              <a:rPr lang="en-US" altLang="zh-CN" sz="2000" b="1" dirty="0">
                <a:solidFill>
                  <a:schemeClr val="tx1"/>
                </a:solidFill>
                <a:latin typeface="Arial" panose="020B0604020202020204" pitchFamily="34" charset="0"/>
                <a:ea typeface="Arial" panose="020B0604020202020204" pitchFamily="34" charset="0"/>
              </a:rPr>
              <a:t>G. Vinay Kumar</a:t>
            </a:r>
            <a:endParaRPr lang="en-US" altLang="zh-CN" sz="2000" b="1" dirty="0">
              <a:solidFill>
                <a:schemeClr val="tx1"/>
              </a:solidFill>
              <a:latin typeface="Arial" panose="020B0604020202020204" pitchFamily="34" charset="0"/>
              <a:ea typeface="Arial" panose="020B0604020202020204" pitchFamily="34" charset="0"/>
            </a:endParaRPr>
          </a:p>
        </p:txBody>
      </p:sp>
      <p:sp>
        <p:nvSpPr>
          <p:cNvPr id="12" name="文本框 38"/>
          <p:cNvSpPr txBox="1"/>
          <p:nvPr/>
        </p:nvSpPr>
        <p:spPr>
          <a:xfrm>
            <a:off x="9862629" y="5087874"/>
            <a:ext cx="1565275" cy="398780"/>
          </a:xfrm>
          <a:prstGeom prst="rect">
            <a:avLst/>
          </a:prstGeom>
          <a:noFill/>
        </p:spPr>
        <p:txBody>
          <a:bodyPr wrap="none" rtlCol="0">
            <a:spAutoFit/>
          </a:bodyPr>
          <a:p>
            <a:r>
              <a:rPr lang="en-US" altLang="zh-CN" sz="2000" b="1" dirty="0">
                <a:solidFill>
                  <a:schemeClr val="tx1"/>
                </a:solidFill>
                <a:latin typeface="Arial" panose="020B0604020202020204" pitchFamily="34" charset="0"/>
                <a:ea typeface="Arial" panose="020B0604020202020204" pitchFamily="34" charset="0"/>
              </a:rPr>
              <a:t>19BCE1216</a:t>
            </a:r>
            <a:endParaRPr lang="en-US" altLang="zh-CN" sz="2000" b="1" dirty="0">
              <a:solidFill>
                <a:schemeClr val="tx1"/>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50" presetClass="entr" presetSubtype="0" decel="10000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p:cTn id="15" dur="1000" fill="hold"/>
                                        <p:tgtEl>
                                          <p:spTgt spid="39"/>
                                        </p:tgtEl>
                                        <p:attrNameLst>
                                          <p:attrName>ppt_w</p:attrName>
                                        </p:attrNameLst>
                                      </p:cBhvr>
                                      <p:tavLst>
                                        <p:tav tm="0">
                                          <p:val>
                                            <p:strVal val="#ppt_w+.3"/>
                                          </p:val>
                                        </p:tav>
                                        <p:tav tm="100000">
                                          <p:val>
                                            <p:strVal val="#ppt_w"/>
                                          </p:val>
                                        </p:tav>
                                      </p:tavLst>
                                    </p:anim>
                                    <p:anim calcmode="lin" valueType="num">
                                      <p:cBhvr>
                                        <p:cTn id="16" dur="1000" fill="hold"/>
                                        <p:tgtEl>
                                          <p:spTgt spid="39"/>
                                        </p:tgtEl>
                                        <p:attrNameLst>
                                          <p:attrName>ppt_h</p:attrName>
                                        </p:attrNameLst>
                                      </p:cBhvr>
                                      <p:tavLst>
                                        <p:tav tm="0">
                                          <p:val>
                                            <p:strVal val="#ppt_h"/>
                                          </p:val>
                                        </p:tav>
                                        <p:tav tm="100000">
                                          <p:val>
                                            <p:strVal val="#ppt_h"/>
                                          </p:val>
                                        </p:tav>
                                      </p:tavLst>
                                    </p:anim>
                                    <p:animEffect transition="in" filter="fade">
                                      <p:cBhvr>
                                        <p:cTn id="17" dur="1000"/>
                                        <p:tgtEl>
                                          <p:spTgt spid="39"/>
                                        </p:tgtEl>
                                      </p:cBhvr>
                                    </p:animEffect>
                                  </p:childTnLst>
                                </p:cTn>
                              </p:par>
                            </p:childTnLst>
                          </p:cTn>
                        </p:par>
                        <p:par>
                          <p:cTn id="18" fill="hold">
                            <p:stCondLst>
                              <p:cond delay="2000"/>
                            </p:stCondLst>
                            <p:childTnLst>
                              <p:par>
                                <p:cTn id="19" presetID="50" presetClass="entr" presetSubtype="0" decel="10000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1000" fill="hold"/>
                                        <p:tgtEl>
                                          <p:spTgt spid="2"/>
                                        </p:tgtEl>
                                        <p:attrNameLst>
                                          <p:attrName>ppt_w</p:attrName>
                                        </p:attrNameLst>
                                      </p:cBhvr>
                                      <p:tavLst>
                                        <p:tav tm="0">
                                          <p:val>
                                            <p:strVal val="#ppt_w+.3"/>
                                          </p:val>
                                        </p:tav>
                                        <p:tav tm="100000">
                                          <p:val>
                                            <p:strVal val="#ppt_w"/>
                                          </p:val>
                                        </p:tav>
                                      </p:tavLst>
                                    </p:anim>
                                    <p:anim calcmode="lin" valueType="num">
                                      <p:cBhvr>
                                        <p:cTn id="22" dur="1000" fill="hold"/>
                                        <p:tgtEl>
                                          <p:spTgt spid="2"/>
                                        </p:tgtEl>
                                        <p:attrNameLst>
                                          <p:attrName>ppt_h</p:attrName>
                                        </p:attrNameLst>
                                      </p:cBhvr>
                                      <p:tavLst>
                                        <p:tav tm="0">
                                          <p:val>
                                            <p:strVal val="#ppt_h"/>
                                          </p:val>
                                        </p:tav>
                                        <p:tav tm="100000">
                                          <p:val>
                                            <p:strVal val="#ppt_h"/>
                                          </p:val>
                                        </p:tav>
                                      </p:tavLst>
                                    </p:anim>
                                    <p:animEffect transition="in" filter="fade">
                                      <p:cBhvr>
                                        <p:cTn id="23" dur="1000"/>
                                        <p:tgtEl>
                                          <p:spTgt spid="2"/>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4000"/>
                            </p:stCondLst>
                            <p:childTnLst>
                              <p:par>
                                <p:cTn id="33" presetID="50" presetClass="entr" presetSubtype="0" decel="10000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strVal val="#ppt_w+.3"/>
                                          </p:val>
                                        </p:tav>
                                        <p:tav tm="100000">
                                          <p:val>
                                            <p:strVal val="#ppt_w"/>
                                          </p:val>
                                        </p:tav>
                                      </p:tavLst>
                                    </p:anim>
                                    <p:anim calcmode="lin" valueType="num">
                                      <p:cBhvr>
                                        <p:cTn id="36" dur="1000" fill="hold"/>
                                        <p:tgtEl>
                                          <p:spTgt spid="8"/>
                                        </p:tgtEl>
                                        <p:attrNameLst>
                                          <p:attrName>ppt_h</p:attrName>
                                        </p:attrNameLst>
                                      </p:cBhvr>
                                      <p:tavLst>
                                        <p:tav tm="0">
                                          <p:val>
                                            <p:strVal val="#ppt_h"/>
                                          </p:val>
                                        </p:tav>
                                        <p:tav tm="100000">
                                          <p:val>
                                            <p:strVal val="#ppt_h"/>
                                          </p:val>
                                        </p:tav>
                                      </p:tavLst>
                                    </p:anim>
                                    <p:animEffect transition="in" filter="fade">
                                      <p:cBhvr>
                                        <p:cTn id="37" dur="1000"/>
                                        <p:tgtEl>
                                          <p:spTgt spid="8"/>
                                        </p:tgtEl>
                                      </p:cBhvr>
                                    </p:animEffect>
                                  </p:childTnLst>
                                </p:cTn>
                              </p:par>
                            </p:childTnLst>
                          </p:cTn>
                        </p:par>
                        <p:par>
                          <p:cTn id="38" fill="hold">
                            <p:stCondLst>
                              <p:cond delay="5000"/>
                            </p:stCondLst>
                            <p:childTnLst>
                              <p:par>
                                <p:cTn id="39" presetID="50" presetClass="entr" presetSubtype="0" decel="10000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1000" fill="hold"/>
                                        <p:tgtEl>
                                          <p:spTgt spid="9"/>
                                        </p:tgtEl>
                                        <p:attrNameLst>
                                          <p:attrName>ppt_w</p:attrName>
                                        </p:attrNameLst>
                                      </p:cBhvr>
                                      <p:tavLst>
                                        <p:tav tm="0">
                                          <p:val>
                                            <p:strVal val="#ppt_w+.3"/>
                                          </p:val>
                                        </p:tav>
                                        <p:tav tm="100000">
                                          <p:val>
                                            <p:strVal val="#ppt_w"/>
                                          </p:val>
                                        </p:tav>
                                      </p:tavLst>
                                    </p:anim>
                                    <p:anim calcmode="lin" valueType="num">
                                      <p:cBhvr>
                                        <p:cTn id="42" dur="1000" fill="hold"/>
                                        <p:tgtEl>
                                          <p:spTgt spid="9"/>
                                        </p:tgtEl>
                                        <p:attrNameLst>
                                          <p:attrName>ppt_h</p:attrName>
                                        </p:attrNameLst>
                                      </p:cBhvr>
                                      <p:tavLst>
                                        <p:tav tm="0">
                                          <p:val>
                                            <p:strVal val="#ppt_h"/>
                                          </p:val>
                                        </p:tav>
                                        <p:tav tm="100000">
                                          <p:val>
                                            <p:strVal val="#ppt_h"/>
                                          </p:val>
                                        </p:tav>
                                      </p:tavLst>
                                    </p:anim>
                                    <p:animEffect transition="in" filter="fade">
                                      <p:cBhvr>
                                        <p:cTn id="43" dur="1000"/>
                                        <p:tgtEl>
                                          <p:spTgt spid="9"/>
                                        </p:tgtEl>
                                      </p:cBhvr>
                                    </p:animEffect>
                                  </p:childTnLst>
                                </p:cTn>
                              </p:par>
                            </p:childTnLst>
                          </p:cTn>
                        </p:par>
                        <p:par>
                          <p:cTn id="44" fill="hold">
                            <p:stCondLst>
                              <p:cond delay="6000"/>
                            </p:stCondLst>
                            <p:childTnLst>
                              <p:par>
                                <p:cTn id="45" presetID="50" presetClass="entr" presetSubtype="0" decel="100000"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1000" fill="hold"/>
                                        <p:tgtEl>
                                          <p:spTgt spid="11"/>
                                        </p:tgtEl>
                                        <p:attrNameLst>
                                          <p:attrName>ppt_w</p:attrName>
                                        </p:attrNameLst>
                                      </p:cBhvr>
                                      <p:tavLst>
                                        <p:tav tm="0">
                                          <p:val>
                                            <p:strVal val="#ppt_w+.3"/>
                                          </p:val>
                                        </p:tav>
                                        <p:tav tm="100000">
                                          <p:val>
                                            <p:strVal val="#ppt_w"/>
                                          </p:val>
                                        </p:tav>
                                      </p:tavLst>
                                    </p:anim>
                                    <p:anim calcmode="lin" valueType="num">
                                      <p:cBhvr>
                                        <p:cTn id="48" dur="1000" fill="hold"/>
                                        <p:tgtEl>
                                          <p:spTgt spid="11"/>
                                        </p:tgtEl>
                                        <p:attrNameLst>
                                          <p:attrName>ppt_h</p:attrName>
                                        </p:attrNameLst>
                                      </p:cBhvr>
                                      <p:tavLst>
                                        <p:tav tm="0">
                                          <p:val>
                                            <p:strVal val="#ppt_h"/>
                                          </p:val>
                                        </p:tav>
                                        <p:tav tm="100000">
                                          <p:val>
                                            <p:strVal val="#ppt_h"/>
                                          </p:val>
                                        </p:tav>
                                      </p:tavLst>
                                    </p:anim>
                                    <p:animEffect transition="in" filter="fade">
                                      <p:cBhvr>
                                        <p:cTn id="49" dur="1000"/>
                                        <p:tgtEl>
                                          <p:spTgt spid="11"/>
                                        </p:tgtEl>
                                      </p:cBhvr>
                                    </p:animEffect>
                                  </p:childTnLst>
                                </p:cTn>
                              </p:par>
                            </p:childTnLst>
                          </p:cTn>
                        </p:par>
                        <p:par>
                          <p:cTn id="50" fill="hold">
                            <p:stCondLst>
                              <p:cond delay="7000"/>
                            </p:stCondLst>
                            <p:childTnLst>
                              <p:par>
                                <p:cTn id="51" presetID="50" presetClass="entr" presetSubtype="0" decel="100000"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p:cTn id="53" dur="1000" fill="hold"/>
                                        <p:tgtEl>
                                          <p:spTgt spid="12"/>
                                        </p:tgtEl>
                                        <p:attrNameLst>
                                          <p:attrName>ppt_w</p:attrName>
                                        </p:attrNameLst>
                                      </p:cBhvr>
                                      <p:tavLst>
                                        <p:tav tm="0">
                                          <p:val>
                                            <p:strVal val="#ppt_w+.3"/>
                                          </p:val>
                                        </p:tav>
                                        <p:tav tm="100000">
                                          <p:val>
                                            <p:strVal val="#ppt_w"/>
                                          </p:val>
                                        </p:tav>
                                      </p:tavLst>
                                    </p:anim>
                                    <p:anim calcmode="lin" valueType="num">
                                      <p:cBhvr>
                                        <p:cTn id="54" dur="1000" fill="hold"/>
                                        <p:tgtEl>
                                          <p:spTgt spid="12"/>
                                        </p:tgtEl>
                                        <p:attrNameLst>
                                          <p:attrName>ppt_h</p:attrName>
                                        </p:attrNameLst>
                                      </p:cBhvr>
                                      <p:tavLst>
                                        <p:tav tm="0">
                                          <p:val>
                                            <p:strVal val="#ppt_h"/>
                                          </p:val>
                                        </p:tav>
                                        <p:tav tm="100000">
                                          <p:val>
                                            <p:strVal val="#ppt_h"/>
                                          </p:val>
                                        </p:tav>
                                      </p:tavLst>
                                    </p:anim>
                                    <p:animEffect transition="in" filter="fade">
                                      <p:cBhvr>
                                        <p:cTn id="5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2" grpId="0" bldLvl="0" animBg="1"/>
      <p:bldP spid="39" grpId="0"/>
      <p:bldP spid="2" grpId="0"/>
      <p:bldP spid="3" grpId="0" bldLvl="0" animBg="1"/>
      <p:bldP spid="4" grpId="0" bldLvl="0" animBg="1"/>
      <p:bldP spid="8" grpId="0"/>
      <p:bldP spid="9"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4F8"/>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b="67642"/>
          <a:stretch>
            <a:fillRect/>
          </a:stretch>
        </p:blipFill>
        <p:spPr>
          <a:xfrm flipV="1">
            <a:off x="148044" y="2930677"/>
            <a:ext cx="6053329" cy="2082225"/>
          </a:xfrm>
          <a:prstGeom prst="rect">
            <a:avLst/>
          </a:prstGeom>
        </p:spPr>
      </p:pic>
      <p:sp>
        <p:nvSpPr>
          <p:cNvPr id="30" name="文本框 2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1297599" y="2169930"/>
            <a:ext cx="3490058" cy="923330"/>
          </a:xfrm>
          <a:prstGeom prst="rect">
            <a:avLst/>
          </a:prstGeom>
          <a:noFill/>
          <a:effectLst/>
        </p:spPr>
        <p:txBody>
          <a:bodyPr wrap="none" rtlCol="0">
            <a:spAutoFit/>
          </a:bodyPr>
          <a:lstStyle/>
          <a:p>
            <a:r>
              <a:rPr lang="en-US" altLang="zh-CN" sz="5400" b="1" dirty="0" smtClean="0">
                <a:solidFill>
                  <a:schemeClr val="tx1"/>
                </a:solidFill>
                <a:latin typeface="Arial" panose="020B0604020202020204" pitchFamily="34" charset="0"/>
                <a:ea typeface="Arial" panose="020B0604020202020204" pitchFamily="34" charset="0"/>
                <a:cs typeface="Arial" panose="020B0604020202020204" pitchFamily="34" charset="0"/>
              </a:rPr>
              <a:t>CONTENTS</a:t>
            </a:r>
            <a:endParaRPr lang="en-US" altLang="zh-CN" sz="5400" b="1" dirty="0" smtClean="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31" name="等腰三角形 30"/>
          <p:cNvSpPr/>
          <p:nvPr/>
        </p:nvSpPr>
        <p:spPr>
          <a:xfrm rot="16200000" flipV="1">
            <a:off x="7102206" y="355588"/>
            <a:ext cx="314455" cy="271082"/>
          </a:xfrm>
          <a:prstGeom prst="triangle">
            <a:avLst/>
          </a:prstGeom>
          <a:solidFill>
            <a:srgbClr val="8B9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6222025" y="199417"/>
            <a:ext cx="635000" cy="583565"/>
          </a:xfrm>
          <a:prstGeom prst="rect">
            <a:avLst/>
          </a:prstGeom>
          <a:noFill/>
          <a:effectLst/>
        </p:spPr>
        <p:txBody>
          <a:bodyPr wrap="none" rtlCol="0">
            <a:spAutoFit/>
          </a:bodyPr>
          <a:lstStyle/>
          <a:p>
            <a:r>
              <a:rPr lang="en-US" altLang="zh-CN" sz="3200" b="1" dirty="0" smtClean="0">
                <a:solidFill>
                  <a:srgbClr val="8B9190"/>
                </a:solidFill>
                <a:latin typeface="Arial" panose="020B0604020202020204" pitchFamily="34" charset="0"/>
                <a:ea typeface="Arial" panose="020B0604020202020204" pitchFamily="34" charset="0"/>
                <a:cs typeface="Arial" panose="020B0604020202020204" pitchFamily="34" charset="0"/>
              </a:rPr>
              <a:t>01</a:t>
            </a:r>
            <a:endParaRPr lang="en-US" altLang="zh-CN" sz="3200" b="1" dirty="0" smtClean="0">
              <a:solidFill>
                <a:srgbClr val="8B9190"/>
              </a:solidFill>
              <a:latin typeface="Arial" panose="020B0604020202020204" pitchFamily="34" charset="0"/>
              <a:ea typeface="Arial" panose="020B0604020202020204" pitchFamily="34" charset="0"/>
              <a:cs typeface="Arial" panose="020B0604020202020204" pitchFamily="34" charset="0"/>
            </a:endParaRPr>
          </a:p>
        </p:txBody>
      </p:sp>
      <p:sp>
        <p:nvSpPr>
          <p:cNvPr id="33" name="等腰三角形 32"/>
          <p:cNvSpPr/>
          <p:nvPr/>
        </p:nvSpPr>
        <p:spPr>
          <a:xfrm rot="16200000" flipV="1">
            <a:off x="7119858" y="2058220"/>
            <a:ext cx="314455" cy="271082"/>
          </a:xfrm>
          <a:prstGeom prst="triangle">
            <a:avLst/>
          </a:prstGeom>
          <a:solidFill>
            <a:srgbClr val="8B9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6256881" y="1901112"/>
            <a:ext cx="635000" cy="583565"/>
          </a:xfrm>
          <a:prstGeom prst="rect">
            <a:avLst/>
          </a:prstGeom>
          <a:noFill/>
          <a:effectLst/>
        </p:spPr>
        <p:txBody>
          <a:bodyPr wrap="none" rtlCol="0">
            <a:spAutoFit/>
          </a:bodyPr>
          <a:lstStyle/>
          <a:p>
            <a:r>
              <a:rPr lang="en-US" altLang="zh-CN" sz="3200" b="1" dirty="0" smtClean="0">
                <a:solidFill>
                  <a:srgbClr val="8B9190"/>
                </a:solidFill>
                <a:latin typeface="Arial" panose="020B0604020202020204" pitchFamily="34" charset="0"/>
                <a:ea typeface="Arial" panose="020B0604020202020204" pitchFamily="34" charset="0"/>
                <a:cs typeface="Arial" panose="020B0604020202020204" pitchFamily="34" charset="0"/>
              </a:rPr>
              <a:t>03</a:t>
            </a:r>
            <a:endParaRPr lang="en-US" altLang="zh-CN" sz="3200" b="1" dirty="0" smtClean="0">
              <a:solidFill>
                <a:srgbClr val="8B9190"/>
              </a:solidFill>
              <a:latin typeface="Arial" panose="020B0604020202020204" pitchFamily="34" charset="0"/>
              <a:ea typeface="Arial" panose="020B0604020202020204" pitchFamily="34" charset="0"/>
              <a:cs typeface="Arial" panose="020B0604020202020204" pitchFamily="34" charset="0"/>
            </a:endParaRPr>
          </a:p>
        </p:txBody>
      </p:sp>
      <p:sp>
        <p:nvSpPr>
          <p:cNvPr id="35" name="等腰三角形 34"/>
          <p:cNvSpPr/>
          <p:nvPr/>
        </p:nvSpPr>
        <p:spPr>
          <a:xfrm rot="16200000" flipV="1">
            <a:off x="7119985" y="1206796"/>
            <a:ext cx="314455" cy="271082"/>
          </a:xfrm>
          <a:prstGeom prst="triangle">
            <a:avLst/>
          </a:prstGeom>
          <a:solidFill>
            <a:srgbClr val="EA66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6222025" y="1050179"/>
            <a:ext cx="635000" cy="583565"/>
          </a:xfrm>
          <a:prstGeom prst="rect">
            <a:avLst/>
          </a:prstGeom>
          <a:noFill/>
          <a:effectLst/>
        </p:spPr>
        <p:txBody>
          <a:bodyPr wrap="none" rtlCol="0">
            <a:spAutoFit/>
          </a:bodyPr>
          <a:lstStyle/>
          <a:p>
            <a:r>
              <a:rPr lang="en-US" altLang="zh-CN" sz="3200" b="1" dirty="0" smtClean="0">
                <a:solidFill>
                  <a:srgbClr val="EA6685"/>
                </a:solidFill>
                <a:latin typeface="Arial" panose="020B0604020202020204" pitchFamily="34" charset="0"/>
                <a:ea typeface="Arial" panose="020B0604020202020204" pitchFamily="34" charset="0"/>
                <a:cs typeface="Arial" panose="020B0604020202020204" pitchFamily="34" charset="0"/>
              </a:rPr>
              <a:t>02</a:t>
            </a:r>
            <a:endParaRPr lang="en-US" altLang="zh-CN" sz="3200" b="1" dirty="0" smtClean="0">
              <a:solidFill>
                <a:srgbClr val="EA6685"/>
              </a:solidFill>
              <a:latin typeface="Arial" panose="020B0604020202020204" pitchFamily="34" charset="0"/>
              <a:ea typeface="Arial" panose="020B0604020202020204" pitchFamily="34" charset="0"/>
              <a:cs typeface="Arial" panose="020B0604020202020204" pitchFamily="34" charset="0"/>
            </a:endParaRPr>
          </a:p>
        </p:txBody>
      </p:sp>
      <p:sp>
        <p:nvSpPr>
          <p:cNvPr id="37" name="等腰三角形 36"/>
          <p:cNvSpPr/>
          <p:nvPr/>
        </p:nvSpPr>
        <p:spPr>
          <a:xfrm rot="16200000" flipV="1">
            <a:off x="7119857" y="2908857"/>
            <a:ext cx="314455" cy="271082"/>
          </a:xfrm>
          <a:prstGeom prst="triangle">
            <a:avLst/>
          </a:prstGeom>
          <a:solidFill>
            <a:srgbClr val="EA66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6256912" y="2752174"/>
            <a:ext cx="635000" cy="583565"/>
          </a:xfrm>
          <a:prstGeom prst="rect">
            <a:avLst/>
          </a:prstGeom>
          <a:noFill/>
          <a:effectLst/>
        </p:spPr>
        <p:txBody>
          <a:bodyPr wrap="none" rtlCol="0">
            <a:spAutoFit/>
          </a:bodyPr>
          <a:lstStyle/>
          <a:p>
            <a:r>
              <a:rPr lang="en-US" altLang="zh-CN" sz="3200" b="1" dirty="0" smtClean="0">
                <a:solidFill>
                  <a:srgbClr val="EA6685"/>
                </a:solidFill>
                <a:latin typeface="Arial" panose="020B0604020202020204" pitchFamily="34" charset="0"/>
                <a:ea typeface="Arial" panose="020B0604020202020204" pitchFamily="34" charset="0"/>
                <a:cs typeface="Arial" panose="020B0604020202020204" pitchFamily="34" charset="0"/>
              </a:rPr>
              <a:t>04</a:t>
            </a:r>
            <a:endParaRPr lang="en-US" altLang="zh-CN" sz="3200" b="1" dirty="0" smtClean="0">
              <a:solidFill>
                <a:srgbClr val="EA6685"/>
              </a:solidFill>
              <a:latin typeface="Arial" panose="020B0604020202020204" pitchFamily="34" charset="0"/>
              <a:ea typeface="Arial" panose="020B0604020202020204" pitchFamily="34" charset="0"/>
              <a:cs typeface="Arial" panose="020B0604020202020204" pitchFamily="34" charset="0"/>
            </a:endParaRPr>
          </a:p>
        </p:txBody>
      </p:sp>
      <p:sp>
        <p:nvSpPr>
          <p:cNvPr id="39" name="文本框 38"/>
          <p:cNvSpPr txBox="1"/>
          <p:nvPr/>
        </p:nvSpPr>
        <p:spPr>
          <a:xfrm>
            <a:off x="7662354" y="195199"/>
            <a:ext cx="1831340" cy="583565"/>
          </a:xfrm>
          <a:prstGeom prst="rect">
            <a:avLst/>
          </a:prstGeom>
          <a:noFill/>
        </p:spPr>
        <p:txBody>
          <a:bodyPr wrap="none" rtlCol="0">
            <a:spAutoFit/>
          </a:bodyPr>
          <a:lstStyle/>
          <a:p>
            <a:r>
              <a:rPr lang="en-US" altLang="zh-CN" sz="3200" b="1" dirty="0">
                <a:solidFill>
                  <a:srgbClr val="8B9190"/>
                </a:solidFill>
                <a:latin typeface="Arial" panose="020B0604020202020204" pitchFamily="34" charset="0"/>
                <a:ea typeface="Arial" panose="020B0604020202020204" pitchFamily="34" charset="0"/>
              </a:rPr>
              <a:t>Abstract</a:t>
            </a:r>
            <a:endParaRPr lang="en-US" altLang="zh-CN" sz="3200" b="1" dirty="0">
              <a:solidFill>
                <a:srgbClr val="8B9190"/>
              </a:solidFill>
              <a:latin typeface="Arial" panose="020B0604020202020204" pitchFamily="34" charset="0"/>
              <a:ea typeface="Arial" panose="020B0604020202020204" pitchFamily="34" charset="0"/>
            </a:endParaRPr>
          </a:p>
        </p:txBody>
      </p:sp>
      <p:sp>
        <p:nvSpPr>
          <p:cNvPr id="40" name="文本框 39"/>
          <p:cNvSpPr txBox="1"/>
          <p:nvPr/>
        </p:nvSpPr>
        <p:spPr>
          <a:xfrm>
            <a:off x="7662353" y="1050773"/>
            <a:ext cx="2553335" cy="583565"/>
          </a:xfrm>
          <a:prstGeom prst="rect">
            <a:avLst/>
          </a:prstGeom>
          <a:noFill/>
        </p:spPr>
        <p:txBody>
          <a:bodyPr wrap="none" rtlCol="0">
            <a:spAutoFit/>
          </a:bodyPr>
          <a:lstStyle/>
          <a:p>
            <a:r>
              <a:rPr lang="en-US" altLang="zh-CN" sz="3200" b="1" dirty="0">
                <a:solidFill>
                  <a:srgbClr val="EA6685"/>
                </a:solidFill>
                <a:latin typeface="Arial" panose="020B0604020202020204" pitchFamily="34" charset="0"/>
                <a:ea typeface="Arial" panose="020B0604020202020204" pitchFamily="34" charset="0"/>
              </a:rPr>
              <a:t>Introduction</a:t>
            </a:r>
            <a:endParaRPr lang="en-US" altLang="zh-CN" sz="3200" b="1" dirty="0">
              <a:solidFill>
                <a:srgbClr val="EA6685"/>
              </a:solidFill>
              <a:latin typeface="Arial" panose="020B0604020202020204" pitchFamily="34" charset="0"/>
              <a:ea typeface="Arial" panose="020B0604020202020204" pitchFamily="34" charset="0"/>
            </a:endParaRPr>
          </a:p>
        </p:txBody>
      </p:sp>
      <p:sp>
        <p:nvSpPr>
          <p:cNvPr id="41" name="文本框 40"/>
          <p:cNvSpPr txBox="1"/>
          <p:nvPr/>
        </p:nvSpPr>
        <p:spPr>
          <a:xfrm>
            <a:off x="7662860" y="1906982"/>
            <a:ext cx="2214880" cy="583565"/>
          </a:xfrm>
          <a:prstGeom prst="rect">
            <a:avLst/>
          </a:prstGeom>
          <a:noFill/>
        </p:spPr>
        <p:txBody>
          <a:bodyPr wrap="none" rtlCol="0">
            <a:spAutoFit/>
          </a:bodyPr>
          <a:lstStyle/>
          <a:p>
            <a:r>
              <a:rPr lang="en-US" altLang="zh-CN" sz="3200" b="1" dirty="0">
                <a:solidFill>
                  <a:srgbClr val="8B9190"/>
                </a:solidFill>
                <a:latin typeface="Arial" panose="020B0604020202020204" pitchFamily="34" charset="0"/>
                <a:ea typeface="Arial" panose="020B0604020202020204" pitchFamily="34" charset="0"/>
              </a:rPr>
              <a:t>Motivation</a:t>
            </a:r>
            <a:endParaRPr lang="en-US" altLang="zh-CN" sz="3200" b="1" dirty="0">
              <a:solidFill>
                <a:srgbClr val="8B9190"/>
              </a:solidFill>
              <a:latin typeface="Arial" panose="020B0604020202020204" pitchFamily="34" charset="0"/>
              <a:ea typeface="Arial" panose="020B0604020202020204" pitchFamily="34" charset="0"/>
            </a:endParaRPr>
          </a:p>
        </p:txBody>
      </p:sp>
      <p:sp>
        <p:nvSpPr>
          <p:cNvPr id="42" name="文本框 41"/>
          <p:cNvSpPr txBox="1"/>
          <p:nvPr/>
        </p:nvSpPr>
        <p:spPr>
          <a:xfrm>
            <a:off x="7662859" y="2763191"/>
            <a:ext cx="3886835" cy="583565"/>
          </a:xfrm>
          <a:prstGeom prst="rect">
            <a:avLst/>
          </a:prstGeom>
          <a:noFill/>
        </p:spPr>
        <p:txBody>
          <a:bodyPr wrap="none" rtlCol="0">
            <a:spAutoFit/>
          </a:bodyPr>
          <a:lstStyle/>
          <a:p>
            <a:r>
              <a:rPr lang="en-US" altLang="zh-CN" sz="3200" b="1" dirty="0">
                <a:solidFill>
                  <a:srgbClr val="EA6685"/>
                </a:solidFill>
                <a:latin typeface="Arial" panose="020B0604020202020204" pitchFamily="34" charset="0"/>
                <a:ea typeface="Arial" panose="020B0604020202020204" pitchFamily="34" charset="0"/>
              </a:rPr>
              <a:t>Problem Statement</a:t>
            </a:r>
            <a:endParaRPr lang="en-US" altLang="zh-CN" sz="3200" b="1" dirty="0">
              <a:solidFill>
                <a:srgbClr val="EA6685"/>
              </a:solidFill>
              <a:latin typeface="Arial" panose="020B0604020202020204" pitchFamily="34" charset="0"/>
              <a:ea typeface="Arial" panose="020B0604020202020204" pitchFamily="34" charset="0"/>
            </a:endParaRPr>
          </a:p>
        </p:txBody>
      </p:sp>
      <p:sp>
        <p:nvSpPr>
          <p:cNvPr id="43" name="矩形 42"/>
          <p:cNvSpPr/>
          <p:nvPr/>
        </p:nvSpPr>
        <p:spPr>
          <a:xfrm>
            <a:off x="1587166" y="-1655254"/>
            <a:ext cx="894571" cy="1433015"/>
          </a:xfrm>
          <a:prstGeom prst="rect">
            <a:avLst/>
          </a:prstGeom>
          <a:solidFill>
            <a:srgbClr val="8B9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481737" y="-1655254"/>
            <a:ext cx="894571" cy="1433015"/>
          </a:xfrm>
          <a:prstGeom prst="rect">
            <a:avLst/>
          </a:prstGeom>
          <a:solidFill>
            <a:srgbClr val="EA66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33"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6256881" y="3602912"/>
            <a:ext cx="635000" cy="583565"/>
          </a:xfrm>
          <a:prstGeom prst="rect">
            <a:avLst/>
          </a:prstGeom>
          <a:noFill/>
          <a:effectLst/>
        </p:spPr>
        <p:txBody>
          <a:bodyPr wrap="none" rtlCol="0">
            <a:spAutoFit/>
          </a:bodyPr>
          <a:p>
            <a:r>
              <a:rPr lang="en-US" altLang="zh-CN" sz="3200" b="1" dirty="0" smtClean="0">
                <a:solidFill>
                  <a:srgbClr val="8B9190"/>
                </a:solidFill>
                <a:latin typeface="Arial" panose="020B0604020202020204" pitchFamily="34" charset="0"/>
                <a:ea typeface="Arial" panose="020B0604020202020204" pitchFamily="34" charset="0"/>
                <a:cs typeface="Arial" panose="020B0604020202020204" pitchFamily="34" charset="0"/>
              </a:rPr>
              <a:t>05</a:t>
            </a:r>
            <a:endParaRPr lang="en-US" altLang="zh-CN" sz="3200" b="1" dirty="0" smtClean="0">
              <a:solidFill>
                <a:srgbClr val="8B9190"/>
              </a:solidFill>
              <a:latin typeface="Arial" panose="020B0604020202020204" pitchFamily="34" charset="0"/>
              <a:ea typeface="Arial" panose="020B0604020202020204" pitchFamily="34" charset="0"/>
              <a:cs typeface="Arial" panose="020B0604020202020204" pitchFamily="34" charset="0"/>
            </a:endParaRPr>
          </a:p>
        </p:txBody>
      </p:sp>
      <p:sp>
        <p:nvSpPr>
          <p:cNvPr id="4" name="文本框 40"/>
          <p:cNvSpPr txBox="1"/>
          <p:nvPr/>
        </p:nvSpPr>
        <p:spPr>
          <a:xfrm>
            <a:off x="7662860" y="3618942"/>
            <a:ext cx="3344545" cy="583565"/>
          </a:xfrm>
          <a:prstGeom prst="rect">
            <a:avLst/>
          </a:prstGeom>
          <a:noFill/>
        </p:spPr>
        <p:txBody>
          <a:bodyPr wrap="none" rtlCol="0">
            <a:spAutoFit/>
          </a:bodyPr>
          <a:p>
            <a:r>
              <a:rPr lang="en-US" altLang="zh-CN" sz="3200" b="1" dirty="0">
                <a:solidFill>
                  <a:srgbClr val="8B9190"/>
                </a:solidFill>
                <a:latin typeface="Arial" panose="020B0604020202020204" pitchFamily="34" charset="0"/>
                <a:ea typeface="Arial" panose="020B0604020202020204" pitchFamily="34" charset="0"/>
              </a:rPr>
              <a:t>Proposed Model</a:t>
            </a:r>
            <a:endParaRPr lang="en-US" altLang="zh-CN" sz="3200" b="1" dirty="0">
              <a:solidFill>
                <a:srgbClr val="8B9190"/>
              </a:solidFill>
              <a:latin typeface="Arial" panose="020B0604020202020204" pitchFamily="34" charset="0"/>
              <a:ea typeface="Arial" panose="020B0604020202020204" pitchFamily="34" charset="0"/>
            </a:endParaRPr>
          </a:p>
        </p:txBody>
      </p:sp>
      <p:sp>
        <p:nvSpPr>
          <p:cNvPr id="5" name="文本框 37"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6256912" y="4484454"/>
            <a:ext cx="635000" cy="583565"/>
          </a:xfrm>
          <a:prstGeom prst="rect">
            <a:avLst/>
          </a:prstGeom>
          <a:noFill/>
          <a:effectLst/>
        </p:spPr>
        <p:txBody>
          <a:bodyPr wrap="none" rtlCol="0">
            <a:spAutoFit/>
          </a:bodyPr>
          <a:p>
            <a:r>
              <a:rPr lang="en-US" altLang="zh-CN" sz="3200" b="1" dirty="0" smtClean="0">
                <a:solidFill>
                  <a:srgbClr val="EA6685"/>
                </a:solidFill>
                <a:latin typeface="Arial" panose="020B0604020202020204" pitchFamily="34" charset="0"/>
                <a:ea typeface="Arial" panose="020B0604020202020204" pitchFamily="34" charset="0"/>
                <a:cs typeface="Arial" panose="020B0604020202020204" pitchFamily="34" charset="0"/>
              </a:rPr>
              <a:t>06</a:t>
            </a:r>
            <a:endParaRPr lang="en-US" altLang="zh-CN" sz="3200" b="1" dirty="0" smtClean="0">
              <a:solidFill>
                <a:srgbClr val="EA6685"/>
              </a:solidFill>
              <a:latin typeface="Arial" panose="020B0604020202020204" pitchFamily="34" charset="0"/>
              <a:ea typeface="Arial" panose="020B0604020202020204" pitchFamily="34" charset="0"/>
              <a:cs typeface="Arial" panose="020B0604020202020204" pitchFamily="34" charset="0"/>
            </a:endParaRPr>
          </a:p>
        </p:txBody>
      </p:sp>
      <p:sp>
        <p:nvSpPr>
          <p:cNvPr id="6" name="等腰三角形 32"/>
          <p:cNvSpPr/>
          <p:nvPr/>
        </p:nvSpPr>
        <p:spPr>
          <a:xfrm rot="16200000" flipV="1">
            <a:off x="7119858" y="3760020"/>
            <a:ext cx="314455" cy="271082"/>
          </a:xfrm>
          <a:prstGeom prst="triangle">
            <a:avLst/>
          </a:prstGeom>
          <a:solidFill>
            <a:srgbClr val="8B9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等腰三角形 36"/>
          <p:cNvSpPr/>
          <p:nvPr/>
        </p:nvSpPr>
        <p:spPr>
          <a:xfrm rot="16200000" flipV="1">
            <a:off x="7119857" y="4640502"/>
            <a:ext cx="314455" cy="271082"/>
          </a:xfrm>
          <a:prstGeom prst="triangle">
            <a:avLst/>
          </a:prstGeom>
          <a:solidFill>
            <a:srgbClr val="EA66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41"/>
          <p:cNvSpPr txBox="1"/>
          <p:nvPr/>
        </p:nvSpPr>
        <p:spPr>
          <a:xfrm>
            <a:off x="7662859" y="4475151"/>
            <a:ext cx="4090670" cy="583565"/>
          </a:xfrm>
          <a:prstGeom prst="rect">
            <a:avLst/>
          </a:prstGeom>
          <a:noFill/>
        </p:spPr>
        <p:txBody>
          <a:bodyPr wrap="none" rtlCol="0">
            <a:spAutoFit/>
          </a:bodyPr>
          <a:p>
            <a:r>
              <a:rPr lang="en-US" altLang="zh-CN" sz="3200" b="1" dirty="0">
                <a:solidFill>
                  <a:srgbClr val="EA6685"/>
                </a:solidFill>
                <a:latin typeface="Arial" panose="020B0604020202020204" pitchFamily="34" charset="0"/>
                <a:ea typeface="Arial" panose="020B0604020202020204" pitchFamily="34" charset="0"/>
              </a:rPr>
              <a:t>Experimental Setup </a:t>
            </a:r>
            <a:endParaRPr lang="en-US" altLang="zh-CN" sz="3200" b="1" dirty="0">
              <a:solidFill>
                <a:srgbClr val="EA6685"/>
              </a:solidFill>
              <a:latin typeface="Arial" panose="020B0604020202020204" pitchFamily="34" charset="0"/>
              <a:ea typeface="Arial" panose="020B0604020202020204" pitchFamily="34" charset="0"/>
            </a:endParaRPr>
          </a:p>
        </p:txBody>
      </p:sp>
      <p:sp>
        <p:nvSpPr>
          <p:cNvPr id="10" name="文本框 33"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6236561" y="5365672"/>
            <a:ext cx="635000" cy="583565"/>
          </a:xfrm>
          <a:prstGeom prst="rect">
            <a:avLst/>
          </a:prstGeom>
          <a:noFill/>
          <a:effectLst/>
        </p:spPr>
        <p:txBody>
          <a:bodyPr wrap="none" rtlCol="0">
            <a:spAutoFit/>
          </a:bodyPr>
          <a:p>
            <a:r>
              <a:rPr lang="en-US" altLang="zh-CN" sz="3200" b="1" dirty="0" smtClean="0">
                <a:solidFill>
                  <a:srgbClr val="8B9190"/>
                </a:solidFill>
                <a:latin typeface="Arial" panose="020B0604020202020204" pitchFamily="34" charset="0"/>
                <a:ea typeface="Arial" panose="020B0604020202020204" pitchFamily="34" charset="0"/>
                <a:cs typeface="Arial" panose="020B0604020202020204" pitchFamily="34" charset="0"/>
              </a:rPr>
              <a:t>07</a:t>
            </a:r>
            <a:endParaRPr lang="en-US" altLang="zh-CN" sz="3200" b="1" dirty="0" smtClean="0">
              <a:solidFill>
                <a:srgbClr val="8B9190"/>
              </a:solidFill>
              <a:latin typeface="Arial" panose="020B0604020202020204" pitchFamily="34" charset="0"/>
              <a:ea typeface="Arial" panose="020B0604020202020204" pitchFamily="34" charset="0"/>
              <a:cs typeface="Arial" panose="020B0604020202020204" pitchFamily="34" charset="0"/>
            </a:endParaRPr>
          </a:p>
        </p:txBody>
      </p:sp>
      <p:sp>
        <p:nvSpPr>
          <p:cNvPr id="11" name="等腰三角形 32"/>
          <p:cNvSpPr/>
          <p:nvPr/>
        </p:nvSpPr>
        <p:spPr>
          <a:xfrm rot="16200000" flipV="1">
            <a:off x="7126208" y="5521510"/>
            <a:ext cx="314455" cy="271082"/>
          </a:xfrm>
          <a:prstGeom prst="triangle">
            <a:avLst/>
          </a:prstGeom>
          <a:solidFill>
            <a:srgbClr val="8B9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40"/>
          <p:cNvSpPr txBox="1"/>
          <p:nvPr/>
        </p:nvSpPr>
        <p:spPr>
          <a:xfrm>
            <a:off x="7662860" y="5362017"/>
            <a:ext cx="2395855" cy="583565"/>
          </a:xfrm>
          <a:prstGeom prst="rect">
            <a:avLst/>
          </a:prstGeom>
          <a:noFill/>
        </p:spPr>
        <p:txBody>
          <a:bodyPr wrap="none" rtlCol="0">
            <a:spAutoFit/>
          </a:bodyPr>
          <a:p>
            <a:r>
              <a:rPr lang="en-US" altLang="zh-CN" sz="3200" b="1" dirty="0">
                <a:solidFill>
                  <a:srgbClr val="8B9190"/>
                </a:solidFill>
                <a:latin typeface="Arial" panose="020B0604020202020204" pitchFamily="34" charset="0"/>
                <a:ea typeface="Arial" panose="020B0604020202020204" pitchFamily="34" charset="0"/>
              </a:rPr>
              <a:t>Conclusion</a:t>
            </a:r>
            <a:endParaRPr lang="en-US" altLang="zh-CN" sz="3200" b="1" dirty="0">
              <a:solidFill>
                <a:srgbClr val="8B9190"/>
              </a:solidFill>
              <a:latin typeface="Arial" panose="020B0604020202020204" pitchFamily="34" charset="0"/>
              <a:ea typeface="Arial" panose="020B0604020202020204" pitchFamily="34" charset="0"/>
            </a:endParaRPr>
          </a:p>
        </p:txBody>
      </p:sp>
      <p:sp>
        <p:nvSpPr>
          <p:cNvPr id="13" name="文本框 37"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6256912" y="6155774"/>
            <a:ext cx="635000" cy="583565"/>
          </a:xfrm>
          <a:prstGeom prst="rect">
            <a:avLst/>
          </a:prstGeom>
          <a:noFill/>
          <a:effectLst/>
        </p:spPr>
        <p:txBody>
          <a:bodyPr wrap="none" rtlCol="0">
            <a:spAutoFit/>
          </a:bodyPr>
          <a:p>
            <a:r>
              <a:rPr lang="en-US" altLang="zh-CN" sz="3200" b="1" dirty="0" smtClean="0">
                <a:solidFill>
                  <a:srgbClr val="EA6685"/>
                </a:solidFill>
                <a:latin typeface="Arial" panose="020B0604020202020204" pitchFamily="34" charset="0"/>
                <a:ea typeface="Arial" panose="020B0604020202020204" pitchFamily="34" charset="0"/>
                <a:cs typeface="Arial" panose="020B0604020202020204" pitchFamily="34" charset="0"/>
              </a:rPr>
              <a:t>08</a:t>
            </a:r>
            <a:endParaRPr lang="en-US" altLang="zh-CN" sz="3200" b="1" dirty="0" smtClean="0">
              <a:solidFill>
                <a:srgbClr val="EA6685"/>
              </a:solidFill>
              <a:latin typeface="Arial" panose="020B0604020202020204" pitchFamily="34" charset="0"/>
              <a:ea typeface="Arial" panose="020B0604020202020204" pitchFamily="34" charset="0"/>
              <a:cs typeface="Arial" panose="020B0604020202020204" pitchFamily="34" charset="0"/>
            </a:endParaRPr>
          </a:p>
        </p:txBody>
      </p:sp>
      <p:sp>
        <p:nvSpPr>
          <p:cNvPr id="14" name="等腰三角形 36"/>
          <p:cNvSpPr/>
          <p:nvPr/>
        </p:nvSpPr>
        <p:spPr>
          <a:xfrm rot="16200000" flipV="1">
            <a:off x="7119857" y="6312457"/>
            <a:ext cx="314455" cy="271082"/>
          </a:xfrm>
          <a:prstGeom prst="triangle">
            <a:avLst/>
          </a:prstGeom>
          <a:solidFill>
            <a:srgbClr val="EA66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41"/>
          <p:cNvSpPr txBox="1"/>
          <p:nvPr/>
        </p:nvSpPr>
        <p:spPr>
          <a:xfrm>
            <a:off x="7662859" y="6150916"/>
            <a:ext cx="2487295" cy="583565"/>
          </a:xfrm>
          <a:prstGeom prst="rect">
            <a:avLst/>
          </a:prstGeom>
          <a:noFill/>
        </p:spPr>
        <p:txBody>
          <a:bodyPr wrap="none" rtlCol="0">
            <a:spAutoFit/>
          </a:bodyPr>
          <a:p>
            <a:r>
              <a:rPr lang="en-US" altLang="zh-CN" sz="3200" b="1" dirty="0">
                <a:solidFill>
                  <a:srgbClr val="EA6685"/>
                </a:solidFill>
                <a:latin typeface="Arial" panose="020B0604020202020204" pitchFamily="34" charset="0"/>
                <a:ea typeface="Arial" panose="020B0604020202020204" pitchFamily="34" charset="0"/>
              </a:rPr>
              <a:t>References </a:t>
            </a:r>
            <a:endParaRPr lang="en-US" altLang="zh-CN" sz="3200" b="1" dirty="0">
              <a:solidFill>
                <a:srgbClr val="EA6685"/>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par>
                                <p:cTn id="18" presetID="10" presetClass="entr" presetSubtype="0" fill="hold" grpId="0" nodeType="withEffect">
                                  <p:stCondLst>
                                    <p:cond delay="75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par>
                          <p:cTn id="21" fill="hold">
                            <p:stCondLst>
                              <p:cond delay="1000"/>
                            </p:stCondLst>
                            <p:childTnLst>
                              <p:par>
                                <p:cTn id="22" presetID="50" presetClass="entr" presetSubtype="0" decel="100000" fill="hold" grpId="0" nodeType="after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p:cTn id="24" dur="1000" fill="hold"/>
                                        <p:tgtEl>
                                          <p:spTgt spid="39"/>
                                        </p:tgtEl>
                                        <p:attrNameLst>
                                          <p:attrName>ppt_w</p:attrName>
                                        </p:attrNameLst>
                                      </p:cBhvr>
                                      <p:tavLst>
                                        <p:tav tm="0">
                                          <p:val>
                                            <p:strVal val="#ppt_w+.3"/>
                                          </p:val>
                                        </p:tav>
                                        <p:tav tm="100000">
                                          <p:val>
                                            <p:strVal val="#ppt_w"/>
                                          </p:val>
                                        </p:tav>
                                      </p:tavLst>
                                    </p:anim>
                                    <p:anim calcmode="lin" valueType="num">
                                      <p:cBhvr>
                                        <p:cTn id="25" dur="1000" fill="hold"/>
                                        <p:tgtEl>
                                          <p:spTgt spid="39"/>
                                        </p:tgtEl>
                                        <p:attrNameLst>
                                          <p:attrName>ppt_h</p:attrName>
                                        </p:attrNameLst>
                                      </p:cBhvr>
                                      <p:tavLst>
                                        <p:tav tm="0">
                                          <p:val>
                                            <p:strVal val="#ppt_h"/>
                                          </p:val>
                                        </p:tav>
                                        <p:tav tm="100000">
                                          <p:val>
                                            <p:strVal val="#ppt_h"/>
                                          </p:val>
                                        </p:tav>
                                      </p:tavLst>
                                    </p:anim>
                                    <p:animEffect transition="in" filter="fade">
                                      <p:cBhvr>
                                        <p:cTn id="26" dur="1000"/>
                                        <p:tgtEl>
                                          <p:spTgt spid="39"/>
                                        </p:tgtEl>
                                      </p:cBhvr>
                                    </p:animEffect>
                                  </p:childTnLst>
                                </p:cTn>
                              </p:par>
                            </p:childTnLst>
                          </p:cTn>
                        </p:par>
                        <p:par>
                          <p:cTn id="27" fill="hold">
                            <p:stCondLst>
                              <p:cond delay="2000"/>
                            </p:stCondLst>
                            <p:childTnLst>
                              <p:par>
                                <p:cTn id="28" presetID="50" presetClass="entr" presetSubtype="0" decel="100000" fill="hold" grpId="0" nodeType="after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1000" fill="hold"/>
                                        <p:tgtEl>
                                          <p:spTgt spid="40"/>
                                        </p:tgtEl>
                                        <p:attrNameLst>
                                          <p:attrName>ppt_w</p:attrName>
                                        </p:attrNameLst>
                                      </p:cBhvr>
                                      <p:tavLst>
                                        <p:tav tm="0">
                                          <p:val>
                                            <p:strVal val="#ppt_w+.3"/>
                                          </p:val>
                                        </p:tav>
                                        <p:tav tm="100000">
                                          <p:val>
                                            <p:strVal val="#ppt_w"/>
                                          </p:val>
                                        </p:tav>
                                      </p:tavLst>
                                    </p:anim>
                                    <p:anim calcmode="lin" valueType="num">
                                      <p:cBhvr>
                                        <p:cTn id="31" dur="1000" fill="hold"/>
                                        <p:tgtEl>
                                          <p:spTgt spid="40"/>
                                        </p:tgtEl>
                                        <p:attrNameLst>
                                          <p:attrName>ppt_h</p:attrName>
                                        </p:attrNameLst>
                                      </p:cBhvr>
                                      <p:tavLst>
                                        <p:tav tm="0">
                                          <p:val>
                                            <p:strVal val="#ppt_h"/>
                                          </p:val>
                                        </p:tav>
                                        <p:tav tm="100000">
                                          <p:val>
                                            <p:strVal val="#ppt_h"/>
                                          </p:val>
                                        </p:tav>
                                      </p:tavLst>
                                    </p:anim>
                                    <p:animEffect transition="in" filter="fade">
                                      <p:cBhvr>
                                        <p:cTn id="32" dur="1000"/>
                                        <p:tgtEl>
                                          <p:spTgt spid="40"/>
                                        </p:tgtEl>
                                      </p:cBhvr>
                                    </p:animEffect>
                                  </p:childTnLst>
                                </p:cTn>
                              </p:par>
                            </p:childTnLst>
                          </p:cTn>
                        </p:par>
                        <p:par>
                          <p:cTn id="33" fill="hold">
                            <p:stCondLst>
                              <p:cond delay="3000"/>
                            </p:stCondLst>
                            <p:childTnLst>
                              <p:par>
                                <p:cTn id="34" presetID="50" presetClass="entr" presetSubtype="0" decel="100000"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1000" fill="hold"/>
                                        <p:tgtEl>
                                          <p:spTgt spid="41"/>
                                        </p:tgtEl>
                                        <p:attrNameLst>
                                          <p:attrName>ppt_w</p:attrName>
                                        </p:attrNameLst>
                                      </p:cBhvr>
                                      <p:tavLst>
                                        <p:tav tm="0">
                                          <p:val>
                                            <p:strVal val="#ppt_w+.3"/>
                                          </p:val>
                                        </p:tav>
                                        <p:tav tm="100000">
                                          <p:val>
                                            <p:strVal val="#ppt_w"/>
                                          </p:val>
                                        </p:tav>
                                      </p:tavLst>
                                    </p:anim>
                                    <p:anim calcmode="lin" valueType="num">
                                      <p:cBhvr>
                                        <p:cTn id="37" dur="1000" fill="hold"/>
                                        <p:tgtEl>
                                          <p:spTgt spid="41"/>
                                        </p:tgtEl>
                                        <p:attrNameLst>
                                          <p:attrName>ppt_h</p:attrName>
                                        </p:attrNameLst>
                                      </p:cBhvr>
                                      <p:tavLst>
                                        <p:tav tm="0">
                                          <p:val>
                                            <p:strVal val="#ppt_h"/>
                                          </p:val>
                                        </p:tav>
                                        <p:tav tm="100000">
                                          <p:val>
                                            <p:strVal val="#ppt_h"/>
                                          </p:val>
                                        </p:tav>
                                      </p:tavLst>
                                    </p:anim>
                                    <p:animEffect transition="in" filter="fade">
                                      <p:cBhvr>
                                        <p:cTn id="38" dur="1000"/>
                                        <p:tgtEl>
                                          <p:spTgt spid="41"/>
                                        </p:tgtEl>
                                      </p:cBhvr>
                                    </p:animEffect>
                                  </p:childTnLst>
                                </p:cTn>
                              </p:par>
                            </p:childTnLst>
                          </p:cTn>
                        </p:par>
                        <p:par>
                          <p:cTn id="39" fill="hold">
                            <p:stCondLst>
                              <p:cond delay="4000"/>
                            </p:stCondLst>
                            <p:childTnLst>
                              <p:par>
                                <p:cTn id="40" presetID="50" presetClass="entr" presetSubtype="0" decel="100000" fill="hold" grpId="0" nodeType="afterEffect">
                                  <p:stCondLst>
                                    <p:cond delay="0"/>
                                  </p:stCondLst>
                                  <p:childTnLst>
                                    <p:set>
                                      <p:cBhvr>
                                        <p:cTn id="41" dur="1" fill="hold">
                                          <p:stCondLst>
                                            <p:cond delay="0"/>
                                          </p:stCondLst>
                                        </p:cTn>
                                        <p:tgtEl>
                                          <p:spTgt spid="42"/>
                                        </p:tgtEl>
                                        <p:attrNameLst>
                                          <p:attrName>style.visibility</p:attrName>
                                        </p:attrNameLst>
                                      </p:cBhvr>
                                      <p:to>
                                        <p:strVal val="visible"/>
                                      </p:to>
                                    </p:set>
                                    <p:anim calcmode="lin" valueType="num">
                                      <p:cBhvr>
                                        <p:cTn id="42" dur="1000" fill="hold"/>
                                        <p:tgtEl>
                                          <p:spTgt spid="42"/>
                                        </p:tgtEl>
                                        <p:attrNameLst>
                                          <p:attrName>ppt_w</p:attrName>
                                        </p:attrNameLst>
                                      </p:cBhvr>
                                      <p:tavLst>
                                        <p:tav tm="0">
                                          <p:val>
                                            <p:strVal val="#ppt_w+.3"/>
                                          </p:val>
                                        </p:tav>
                                        <p:tav tm="100000">
                                          <p:val>
                                            <p:strVal val="#ppt_w"/>
                                          </p:val>
                                        </p:tav>
                                      </p:tavLst>
                                    </p:anim>
                                    <p:anim calcmode="lin" valueType="num">
                                      <p:cBhvr>
                                        <p:cTn id="43" dur="1000" fill="hold"/>
                                        <p:tgtEl>
                                          <p:spTgt spid="42"/>
                                        </p:tgtEl>
                                        <p:attrNameLst>
                                          <p:attrName>ppt_h</p:attrName>
                                        </p:attrNameLst>
                                      </p:cBhvr>
                                      <p:tavLst>
                                        <p:tav tm="0">
                                          <p:val>
                                            <p:strVal val="#ppt_h"/>
                                          </p:val>
                                        </p:tav>
                                        <p:tav tm="100000">
                                          <p:val>
                                            <p:strVal val="#ppt_h"/>
                                          </p:val>
                                        </p:tav>
                                      </p:tavLst>
                                    </p:anim>
                                    <p:animEffect transition="in" filter="fade">
                                      <p:cBhvr>
                                        <p:cTn id="44" dur="1000"/>
                                        <p:tgtEl>
                                          <p:spTgt spid="42"/>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par>
                          <p:cTn id="48" fill="hold">
                            <p:stCondLst>
                              <p:cond delay="5000"/>
                            </p:stCondLst>
                            <p:childTnLst>
                              <p:par>
                                <p:cTn id="49" presetID="50" presetClass="entr" presetSubtype="0" decel="100000" fill="hold" grpId="0" nodeType="after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p:cTn id="51" dur="1000" fill="hold"/>
                                        <p:tgtEl>
                                          <p:spTgt spid="4"/>
                                        </p:tgtEl>
                                        <p:attrNameLst>
                                          <p:attrName>ppt_w</p:attrName>
                                        </p:attrNameLst>
                                      </p:cBhvr>
                                      <p:tavLst>
                                        <p:tav tm="0">
                                          <p:val>
                                            <p:strVal val="#ppt_w+.3"/>
                                          </p:val>
                                        </p:tav>
                                        <p:tav tm="100000">
                                          <p:val>
                                            <p:strVal val="#ppt_w"/>
                                          </p:val>
                                        </p:tav>
                                      </p:tavLst>
                                    </p:anim>
                                    <p:anim calcmode="lin" valueType="num">
                                      <p:cBhvr>
                                        <p:cTn id="52" dur="1000" fill="hold"/>
                                        <p:tgtEl>
                                          <p:spTgt spid="4"/>
                                        </p:tgtEl>
                                        <p:attrNameLst>
                                          <p:attrName>ppt_h</p:attrName>
                                        </p:attrNameLst>
                                      </p:cBhvr>
                                      <p:tavLst>
                                        <p:tav tm="0">
                                          <p:val>
                                            <p:strVal val="#ppt_h"/>
                                          </p:val>
                                        </p:tav>
                                        <p:tav tm="100000">
                                          <p:val>
                                            <p:strVal val="#ppt_h"/>
                                          </p:val>
                                        </p:tav>
                                      </p:tavLst>
                                    </p:anim>
                                    <p:animEffect transition="in" filter="fade">
                                      <p:cBhvr>
                                        <p:cTn id="53" dur="1000"/>
                                        <p:tgtEl>
                                          <p:spTgt spid="4"/>
                                        </p:tgtEl>
                                      </p:cBhvr>
                                    </p:animEffect>
                                  </p:childTnLst>
                                </p:cTn>
                              </p:par>
                              <p:par>
                                <p:cTn id="54" presetID="10" presetClass="entr" presetSubtype="0" fill="hold" grpId="0" nodeType="withEffect">
                                  <p:stCondLst>
                                    <p:cond delay="75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childTnLst>
                          </p:cTn>
                        </p:par>
                        <p:par>
                          <p:cTn id="57" fill="hold">
                            <p:stCondLst>
                              <p:cond delay="6000"/>
                            </p:stCondLst>
                            <p:childTnLst>
                              <p:par>
                                <p:cTn id="58" presetID="50" presetClass="entr" presetSubtype="0" decel="100000" fill="hold" grpId="0" nodeType="afterEffect">
                                  <p:stCondLst>
                                    <p:cond delay="0"/>
                                  </p:stCondLst>
                                  <p:childTnLst>
                                    <p:set>
                                      <p:cBhvr>
                                        <p:cTn id="59" dur="1" fill="hold">
                                          <p:stCondLst>
                                            <p:cond delay="0"/>
                                          </p:stCondLst>
                                        </p:cTn>
                                        <p:tgtEl>
                                          <p:spTgt spid="9"/>
                                        </p:tgtEl>
                                        <p:attrNameLst>
                                          <p:attrName>style.visibility</p:attrName>
                                        </p:attrNameLst>
                                      </p:cBhvr>
                                      <p:to>
                                        <p:strVal val="visible"/>
                                      </p:to>
                                    </p:set>
                                    <p:anim calcmode="lin" valueType="num">
                                      <p:cBhvr>
                                        <p:cTn id="60" dur="1000" fill="hold"/>
                                        <p:tgtEl>
                                          <p:spTgt spid="9"/>
                                        </p:tgtEl>
                                        <p:attrNameLst>
                                          <p:attrName>ppt_w</p:attrName>
                                        </p:attrNameLst>
                                      </p:cBhvr>
                                      <p:tavLst>
                                        <p:tav tm="0">
                                          <p:val>
                                            <p:strVal val="#ppt_w+.3"/>
                                          </p:val>
                                        </p:tav>
                                        <p:tav tm="100000">
                                          <p:val>
                                            <p:strVal val="#ppt_w"/>
                                          </p:val>
                                        </p:tav>
                                      </p:tavLst>
                                    </p:anim>
                                    <p:anim calcmode="lin" valueType="num">
                                      <p:cBhvr>
                                        <p:cTn id="61" dur="1000" fill="hold"/>
                                        <p:tgtEl>
                                          <p:spTgt spid="9"/>
                                        </p:tgtEl>
                                        <p:attrNameLst>
                                          <p:attrName>ppt_h</p:attrName>
                                        </p:attrNameLst>
                                      </p:cBhvr>
                                      <p:tavLst>
                                        <p:tav tm="0">
                                          <p:val>
                                            <p:strVal val="#ppt_h"/>
                                          </p:val>
                                        </p:tav>
                                        <p:tav tm="100000">
                                          <p:val>
                                            <p:strVal val="#ppt_h"/>
                                          </p:val>
                                        </p:tav>
                                      </p:tavLst>
                                    </p:anim>
                                    <p:animEffect transition="in" filter="fade">
                                      <p:cBhvr>
                                        <p:cTn id="62" dur="1000"/>
                                        <p:tgtEl>
                                          <p:spTgt spid="9"/>
                                        </p:tgtEl>
                                      </p:cBhvr>
                                    </p:animEffect>
                                  </p:childTnLst>
                                </p:cTn>
                              </p:par>
                              <p:par>
                                <p:cTn id="63" presetID="10" presetClass="entr" presetSubtype="0" fill="hold" grpId="0" nodeType="with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childTnLst>
                          </p:cTn>
                        </p:par>
                        <p:par>
                          <p:cTn id="66" fill="hold">
                            <p:stCondLst>
                              <p:cond delay="7000"/>
                            </p:stCondLst>
                            <p:childTnLst>
                              <p:par>
                                <p:cTn id="67" presetID="50" presetClass="entr" presetSubtype="0" decel="100000"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 calcmode="lin" valueType="num">
                                      <p:cBhvr>
                                        <p:cTn id="69" dur="1000" fill="hold"/>
                                        <p:tgtEl>
                                          <p:spTgt spid="12"/>
                                        </p:tgtEl>
                                        <p:attrNameLst>
                                          <p:attrName>ppt_w</p:attrName>
                                        </p:attrNameLst>
                                      </p:cBhvr>
                                      <p:tavLst>
                                        <p:tav tm="0">
                                          <p:val>
                                            <p:strVal val="#ppt_w+.3"/>
                                          </p:val>
                                        </p:tav>
                                        <p:tav tm="100000">
                                          <p:val>
                                            <p:strVal val="#ppt_w"/>
                                          </p:val>
                                        </p:tav>
                                      </p:tavLst>
                                    </p:anim>
                                    <p:anim calcmode="lin" valueType="num">
                                      <p:cBhvr>
                                        <p:cTn id="70" dur="1000" fill="hold"/>
                                        <p:tgtEl>
                                          <p:spTgt spid="12"/>
                                        </p:tgtEl>
                                        <p:attrNameLst>
                                          <p:attrName>ppt_h</p:attrName>
                                        </p:attrNameLst>
                                      </p:cBhvr>
                                      <p:tavLst>
                                        <p:tav tm="0">
                                          <p:val>
                                            <p:strVal val="#ppt_h"/>
                                          </p:val>
                                        </p:tav>
                                        <p:tav tm="100000">
                                          <p:val>
                                            <p:strVal val="#ppt_h"/>
                                          </p:val>
                                        </p:tav>
                                      </p:tavLst>
                                    </p:anim>
                                    <p:animEffect transition="in" filter="fade">
                                      <p:cBhvr>
                                        <p:cTn id="71" dur="1000"/>
                                        <p:tgtEl>
                                          <p:spTgt spid="12"/>
                                        </p:tgtEl>
                                      </p:cBhvr>
                                    </p:animEffect>
                                  </p:childTnLst>
                                </p:cTn>
                              </p:par>
                              <p:par>
                                <p:cTn id="72" presetID="10" presetClass="entr" presetSubtype="0" fill="hold" grpId="0" nodeType="withEffect">
                                  <p:stCondLst>
                                    <p:cond delay="75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childTnLst>
                          </p:cTn>
                        </p:par>
                        <p:par>
                          <p:cTn id="75" fill="hold">
                            <p:stCondLst>
                              <p:cond delay="8000"/>
                            </p:stCondLst>
                            <p:childTnLst>
                              <p:par>
                                <p:cTn id="76" presetID="50" presetClass="entr" presetSubtype="0" decel="100000" fill="hold" grpId="0" nodeType="afterEffect">
                                  <p:stCondLst>
                                    <p:cond delay="0"/>
                                  </p:stCondLst>
                                  <p:childTnLst>
                                    <p:set>
                                      <p:cBhvr>
                                        <p:cTn id="77" dur="1" fill="hold">
                                          <p:stCondLst>
                                            <p:cond delay="0"/>
                                          </p:stCondLst>
                                        </p:cTn>
                                        <p:tgtEl>
                                          <p:spTgt spid="15"/>
                                        </p:tgtEl>
                                        <p:attrNameLst>
                                          <p:attrName>style.visibility</p:attrName>
                                        </p:attrNameLst>
                                      </p:cBhvr>
                                      <p:to>
                                        <p:strVal val="visible"/>
                                      </p:to>
                                    </p:set>
                                    <p:anim calcmode="lin" valueType="num">
                                      <p:cBhvr>
                                        <p:cTn id="78" dur="1000" fill="hold"/>
                                        <p:tgtEl>
                                          <p:spTgt spid="15"/>
                                        </p:tgtEl>
                                        <p:attrNameLst>
                                          <p:attrName>ppt_w</p:attrName>
                                        </p:attrNameLst>
                                      </p:cBhvr>
                                      <p:tavLst>
                                        <p:tav tm="0">
                                          <p:val>
                                            <p:strVal val="#ppt_w+.3"/>
                                          </p:val>
                                        </p:tav>
                                        <p:tav tm="100000">
                                          <p:val>
                                            <p:strVal val="#ppt_w"/>
                                          </p:val>
                                        </p:tav>
                                      </p:tavLst>
                                    </p:anim>
                                    <p:anim calcmode="lin" valueType="num">
                                      <p:cBhvr>
                                        <p:cTn id="79" dur="1000" fill="hold"/>
                                        <p:tgtEl>
                                          <p:spTgt spid="15"/>
                                        </p:tgtEl>
                                        <p:attrNameLst>
                                          <p:attrName>ppt_h</p:attrName>
                                        </p:attrNameLst>
                                      </p:cBhvr>
                                      <p:tavLst>
                                        <p:tav tm="0">
                                          <p:val>
                                            <p:strVal val="#ppt_h"/>
                                          </p:val>
                                        </p:tav>
                                        <p:tav tm="100000">
                                          <p:val>
                                            <p:strVal val="#ppt_h"/>
                                          </p:val>
                                        </p:tav>
                                      </p:tavLst>
                                    </p:anim>
                                    <p:animEffect transition="in" filter="fade">
                                      <p:cBhvr>
                                        <p:cTn id="8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2" grpId="0" bldLvl="0" animBg="1"/>
      <p:bldP spid="34" grpId="0" bldLvl="0" animBg="1"/>
      <p:bldP spid="36" grpId="0" bldLvl="0" animBg="1"/>
      <p:bldP spid="38" grpId="0" bldLvl="0" animBg="1"/>
      <p:bldP spid="39" grpId="0"/>
      <p:bldP spid="40" grpId="0"/>
      <p:bldP spid="41" grpId="0"/>
      <p:bldP spid="42" grpId="0"/>
      <p:bldP spid="2" grpId="0" bldLvl="0" animBg="1"/>
      <p:bldP spid="4" grpId="0"/>
      <p:bldP spid="5" grpId="0" bldLvl="0" animBg="1"/>
      <p:bldP spid="9" grpId="0"/>
      <p:bldP spid="10" grpId="0" bldLvl="0" animBg="1"/>
      <p:bldP spid="12" grpId="0"/>
      <p:bldP spid="13" grpId="0" bldLvl="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4F8"/>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25994" t="52400" r="62087" b="36607"/>
          <a:stretch>
            <a:fillRect/>
          </a:stretch>
        </p:blipFill>
        <p:spPr>
          <a:xfrm>
            <a:off x="3627898" y="235527"/>
            <a:ext cx="1593199" cy="1561959"/>
          </a:xfrm>
          <a:prstGeom prst="rect">
            <a:avLst/>
          </a:prstGeom>
        </p:spPr>
      </p:pic>
      <p:pic>
        <p:nvPicPr>
          <p:cNvPr id="9" name="图片 8"/>
          <p:cNvPicPr>
            <a:picLocks noChangeAspect="1"/>
          </p:cNvPicPr>
          <p:nvPr/>
        </p:nvPicPr>
        <p:blipFill rotWithShape="1">
          <a:blip r:embed="rId1" cstate="print">
            <a:extLst>
              <a:ext uri="{28A0092B-C50C-407E-A947-70E740481C1C}">
                <a14:useLocalDpi xmlns:a14="http://schemas.microsoft.com/office/drawing/2010/main" val="0"/>
              </a:ext>
            </a:extLst>
          </a:blip>
          <a:srcRect l="25994" t="52400" r="62087" b="36607"/>
          <a:stretch>
            <a:fillRect/>
          </a:stretch>
        </p:blipFill>
        <p:spPr>
          <a:xfrm flipH="1">
            <a:off x="7248668" y="142181"/>
            <a:ext cx="1593199" cy="1561959"/>
          </a:xfrm>
          <a:prstGeom prst="rect">
            <a:avLst/>
          </a:prstGeom>
        </p:spPr>
      </p:pic>
      <p:pic>
        <p:nvPicPr>
          <p:cNvPr id="10" name="图片 9"/>
          <p:cNvPicPr>
            <a:picLocks noChangeAspect="1"/>
          </p:cNvPicPr>
          <p:nvPr/>
        </p:nvPicPr>
        <p:blipFill rotWithShape="1">
          <a:blip r:embed="rId1" cstate="print">
            <a:extLst>
              <a:ext uri="{28A0092B-C50C-407E-A947-70E740481C1C}">
                <a14:useLocalDpi xmlns:a14="http://schemas.microsoft.com/office/drawing/2010/main" val="0"/>
              </a:ext>
            </a:extLst>
          </a:blip>
          <a:srcRect b="67642"/>
          <a:stretch>
            <a:fillRect/>
          </a:stretch>
        </p:blipFill>
        <p:spPr>
          <a:xfrm flipV="1">
            <a:off x="-2748391" y="-45414"/>
            <a:ext cx="5086208" cy="1749554"/>
          </a:xfrm>
          <a:prstGeom prst="rect">
            <a:avLst/>
          </a:prstGeom>
        </p:spPr>
      </p:pic>
      <p:pic>
        <p:nvPicPr>
          <p:cNvPr id="11" name="图片 10"/>
          <p:cNvPicPr>
            <a:picLocks noChangeAspect="1"/>
          </p:cNvPicPr>
          <p:nvPr/>
        </p:nvPicPr>
        <p:blipFill rotWithShape="1">
          <a:blip r:embed="rId1" cstate="print">
            <a:extLst>
              <a:ext uri="{28A0092B-C50C-407E-A947-70E740481C1C}">
                <a14:useLocalDpi xmlns:a14="http://schemas.microsoft.com/office/drawing/2010/main" val="0"/>
              </a:ext>
            </a:extLst>
          </a:blip>
          <a:srcRect b="67642"/>
          <a:stretch>
            <a:fillRect/>
          </a:stretch>
        </p:blipFill>
        <p:spPr>
          <a:xfrm flipH="1" flipV="1">
            <a:off x="9845944" y="48383"/>
            <a:ext cx="5086208" cy="1749554"/>
          </a:xfrm>
          <a:prstGeom prst="rect">
            <a:avLst/>
          </a:prstGeom>
        </p:spPr>
      </p:pic>
      <p:sp>
        <p:nvSpPr>
          <p:cNvPr id="12" name="文本框 11"/>
          <p:cNvSpPr txBox="1"/>
          <p:nvPr/>
        </p:nvSpPr>
        <p:spPr>
          <a:xfrm>
            <a:off x="5221068" y="662380"/>
            <a:ext cx="2137410" cy="521970"/>
          </a:xfrm>
          <a:prstGeom prst="rect">
            <a:avLst/>
          </a:prstGeom>
          <a:noFill/>
        </p:spPr>
        <p:txBody>
          <a:bodyPr wrap="none" rtlCol="0">
            <a:spAutoFit/>
          </a:bodyPr>
          <a:lstStyle/>
          <a:p>
            <a:r>
              <a:rPr lang="en-US" altLang="zh-CN" sz="2800" b="1" dirty="0">
                <a:solidFill>
                  <a:schemeClr val="tx1"/>
                </a:solidFill>
                <a:latin typeface="Arial" panose="020B0604020202020204" pitchFamily="34" charset="0"/>
                <a:ea typeface="Arial" panose="020B0604020202020204" pitchFamily="34" charset="0"/>
              </a:rPr>
              <a:t>ABSTRACT</a:t>
            </a:r>
            <a:endParaRPr lang="en-US" altLang="zh-CN" sz="2800" b="1" dirty="0">
              <a:solidFill>
                <a:schemeClr val="tx1"/>
              </a:solidFill>
              <a:latin typeface="Arial" panose="020B0604020202020204" pitchFamily="34" charset="0"/>
              <a:ea typeface="Arial" panose="020B0604020202020204" pitchFamily="34" charset="0"/>
            </a:endParaRPr>
          </a:p>
        </p:txBody>
      </p:sp>
      <p:sp>
        <p:nvSpPr>
          <p:cNvPr id="14" name="矩形 13"/>
          <p:cNvSpPr/>
          <p:nvPr/>
        </p:nvSpPr>
        <p:spPr>
          <a:xfrm>
            <a:off x="1587166" y="-1655254"/>
            <a:ext cx="894571" cy="1433015"/>
          </a:xfrm>
          <a:prstGeom prst="rect">
            <a:avLst/>
          </a:prstGeom>
          <a:solidFill>
            <a:srgbClr val="8B9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481737" y="-1655254"/>
            <a:ext cx="894571" cy="1433015"/>
          </a:xfrm>
          <a:prstGeom prst="rect">
            <a:avLst/>
          </a:prstGeom>
          <a:solidFill>
            <a:srgbClr val="EA66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91515" y="2512695"/>
            <a:ext cx="10866120" cy="583565"/>
          </a:xfrm>
          <a:prstGeom prst="rect">
            <a:avLst/>
          </a:prstGeom>
        </p:spPr>
        <p:txBody>
          <a:bodyPr wrap="square">
            <a:spAutoFit/>
            <a:scene3d>
              <a:camera prst="orthographicFront"/>
              <a:lightRig rig="threePt" dir="t"/>
            </a:scene3d>
            <a:sp3d contourW="12700"/>
          </a:bodyPr>
          <a:lstStyle/>
          <a:p>
            <a:pPr>
              <a:defRPr/>
            </a:pPr>
            <a:endParaRPr lang="zh-CN" altLang="en-US" sz="3200" b="1" dirty="0">
              <a:solidFill>
                <a:schemeClr val="tx1">
                  <a:lumMod val="75000"/>
                  <a:lumOff val="25000"/>
                </a:schemeClr>
              </a:solidFill>
              <a:latin typeface="Arial" panose="020B0604020202020204" pitchFamily="34" charset="0"/>
              <a:ea typeface="+mn-ea"/>
            </a:endParaRPr>
          </a:p>
        </p:txBody>
      </p:sp>
      <p:sp>
        <p:nvSpPr>
          <p:cNvPr id="100" name="Text Box 99"/>
          <p:cNvSpPr txBox="1"/>
          <p:nvPr/>
        </p:nvSpPr>
        <p:spPr>
          <a:xfrm>
            <a:off x="692150" y="2318385"/>
            <a:ext cx="11192510" cy="3784600"/>
          </a:xfrm>
          <a:prstGeom prst="rect">
            <a:avLst/>
          </a:prstGeom>
          <a:noFill/>
          <a:ln w="9525">
            <a:noFill/>
          </a:ln>
        </p:spPr>
        <p:txBody>
          <a:bodyPr wrap="square">
            <a:spAutoFit/>
          </a:bodyPr>
          <a:p>
            <a:pPr indent="0"/>
            <a:r>
              <a:rPr lang="en-US" sz="2400">
                <a:latin typeface="Times New Roman" panose="02020603050405020304" charset="0"/>
              </a:rPr>
              <a:t>The classification of objects into their  respective classes has always been one of the most important objectives in machine learning. Although the study of flowers and categorizing specific classes of flowers is an important subject in the field of botany, there are still some challenges in the recognition of flower images due to the similarity of diverse species of flowers, texture and color of flowers, and the dissimilarities amongst the same species of flowers. In comparison, the existing Google inception-v3 model needs more time and space to classify with high accuracy. We have demonstrated experimental performance on the TensorFlow platform to retrain flower category datasets, which can considerably reduce the time and space required for flower classification while marginally reducing accuracy.</a:t>
            </a:r>
            <a:endParaRPr lang="en-US" sz="24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3"/>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4F8"/>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25994" t="52400" r="62087" b="36607"/>
          <a:stretch>
            <a:fillRect/>
          </a:stretch>
        </p:blipFill>
        <p:spPr>
          <a:xfrm>
            <a:off x="3291348" y="142182"/>
            <a:ext cx="1593199" cy="1561959"/>
          </a:xfrm>
          <a:prstGeom prst="rect">
            <a:avLst/>
          </a:prstGeom>
        </p:spPr>
      </p:pic>
      <p:pic>
        <p:nvPicPr>
          <p:cNvPr id="9" name="图片 8"/>
          <p:cNvPicPr>
            <a:picLocks noChangeAspect="1"/>
          </p:cNvPicPr>
          <p:nvPr/>
        </p:nvPicPr>
        <p:blipFill rotWithShape="1">
          <a:blip r:embed="rId1" cstate="print">
            <a:extLst>
              <a:ext uri="{28A0092B-C50C-407E-A947-70E740481C1C}">
                <a14:useLocalDpi xmlns:a14="http://schemas.microsoft.com/office/drawing/2010/main" val="0"/>
              </a:ext>
            </a:extLst>
          </a:blip>
          <a:srcRect l="25994" t="52400" r="62087" b="36607"/>
          <a:stretch>
            <a:fillRect/>
          </a:stretch>
        </p:blipFill>
        <p:spPr>
          <a:xfrm flipH="1">
            <a:off x="7427103" y="142181"/>
            <a:ext cx="1593199" cy="1561959"/>
          </a:xfrm>
          <a:prstGeom prst="rect">
            <a:avLst/>
          </a:prstGeom>
        </p:spPr>
      </p:pic>
      <p:pic>
        <p:nvPicPr>
          <p:cNvPr id="10" name="图片 9"/>
          <p:cNvPicPr>
            <a:picLocks noChangeAspect="1"/>
          </p:cNvPicPr>
          <p:nvPr/>
        </p:nvPicPr>
        <p:blipFill rotWithShape="1">
          <a:blip r:embed="rId1" cstate="print">
            <a:extLst>
              <a:ext uri="{28A0092B-C50C-407E-A947-70E740481C1C}">
                <a14:useLocalDpi xmlns:a14="http://schemas.microsoft.com/office/drawing/2010/main" val="0"/>
              </a:ext>
            </a:extLst>
          </a:blip>
          <a:srcRect b="67642"/>
          <a:stretch>
            <a:fillRect/>
          </a:stretch>
        </p:blipFill>
        <p:spPr>
          <a:xfrm flipV="1">
            <a:off x="-2748391" y="-45414"/>
            <a:ext cx="5086208" cy="1749554"/>
          </a:xfrm>
          <a:prstGeom prst="rect">
            <a:avLst/>
          </a:prstGeom>
        </p:spPr>
      </p:pic>
      <p:pic>
        <p:nvPicPr>
          <p:cNvPr id="11" name="图片 10"/>
          <p:cNvPicPr>
            <a:picLocks noChangeAspect="1"/>
          </p:cNvPicPr>
          <p:nvPr/>
        </p:nvPicPr>
        <p:blipFill rotWithShape="1">
          <a:blip r:embed="rId1" cstate="print">
            <a:extLst>
              <a:ext uri="{28A0092B-C50C-407E-A947-70E740481C1C}">
                <a14:useLocalDpi xmlns:a14="http://schemas.microsoft.com/office/drawing/2010/main" val="0"/>
              </a:ext>
            </a:extLst>
          </a:blip>
          <a:srcRect b="67642"/>
          <a:stretch>
            <a:fillRect/>
          </a:stretch>
        </p:blipFill>
        <p:spPr>
          <a:xfrm flipH="1" flipV="1">
            <a:off x="9845944" y="48383"/>
            <a:ext cx="5086208" cy="1749554"/>
          </a:xfrm>
          <a:prstGeom prst="rect">
            <a:avLst/>
          </a:prstGeom>
        </p:spPr>
      </p:pic>
      <p:sp>
        <p:nvSpPr>
          <p:cNvPr id="14" name="矩形 13"/>
          <p:cNvSpPr/>
          <p:nvPr/>
        </p:nvSpPr>
        <p:spPr>
          <a:xfrm>
            <a:off x="1587166" y="-1655254"/>
            <a:ext cx="894571" cy="1433015"/>
          </a:xfrm>
          <a:prstGeom prst="rect">
            <a:avLst/>
          </a:prstGeom>
          <a:solidFill>
            <a:srgbClr val="8B9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481737" y="-1655254"/>
            <a:ext cx="894571" cy="1433015"/>
          </a:xfrm>
          <a:prstGeom prst="rect">
            <a:avLst/>
          </a:prstGeom>
          <a:solidFill>
            <a:srgbClr val="EA66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4711798" y="661745"/>
            <a:ext cx="2908300" cy="521970"/>
          </a:xfrm>
          <a:prstGeom prst="rect">
            <a:avLst/>
          </a:prstGeom>
          <a:noFill/>
        </p:spPr>
        <p:txBody>
          <a:bodyPr wrap="none" rtlCol="0">
            <a:spAutoFit/>
          </a:bodyPr>
          <a:lstStyle/>
          <a:p>
            <a:r>
              <a:rPr lang="en-US" altLang="zh-CN" sz="2800" b="1" dirty="0">
                <a:solidFill>
                  <a:schemeClr val="tx1"/>
                </a:solidFill>
                <a:latin typeface="Arial" panose="020B0604020202020204" pitchFamily="34" charset="0"/>
                <a:ea typeface="Arial" panose="020B0604020202020204" pitchFamily="34" charset="0"/>
              </a:rPr>
              <a:t>INTRODUCTION</a:t>
            </a:r>
            <a:endParaRPr lang="en-US" altLang="zh-CN" sz="2800" b="1" dirty="0">
              <a:solidFill>
                <a:schemeClr val="tx1"/>
              </a:solidFill>
              <a:latin typeface="Arial" panose="020B0604020202020204" pitchFamily="34" charset="0"/>
              <a:ea typeface="Arial" panose="020B0604020202020204" pitchFamily="34" charset="0"/>
            </a:endParaRPr>
          </a:p>
        </p:txBody>
      </p:sp>
      <p:sp>
        <p:nvSpPr>
          <p:cNvPr id="100" name="Text Box 99"/>
          <p:cNvSpPr txBox="1"/>
          <p:nvPr/>
        </p:nvSpPr>
        <p:spPr>
          <a:xfrm>
            <a:off x="501650" y="1880870"/>
            <a:ext cx="11393805" cy="5015865"/>
          </a:xfrm>
          <a:prstGeom prst="rect">
            <a:avLst/>
          </a:prstGeom>
          <a:noFill/>
          <a:ln w="9525">
            <a:noFill/>
          </a:ln>
        </p:spPr>
        <p:txBody>
          <a:bodyPr wrap="square">
            <a:spAutoFit/>
          </a:bodyPr>
          <a:p>
            <a:pPr indent="0"/>
            <a:r>
              <a:rPr lang="en-US" sz="2000">
                <a:latin typeface="Times New Roman" panose="02020603050405020304" charset="0"/>
              </a:rPr>
              <a:t>Flower classification is an important research project not only in Botany but also in Image Processing through Machine Learning. Flowers, one of the most abundant species in the world, have been discovered to have hundreds of species. When people use vision equipment to photograph flowers, they may become confused if they are unfamiliar with the species. As a result, having a quick and accurate flower classifier will capture people's interest. The similarities between different kinds of flowers, as well as the complex background of the flower image, present some obstacles in flower classification. We can't only use one property to distinguish them, such as color, texture, or shape etc. The same species of flowers will be different because of the shades of colors, shape, scale, viewpoint etc.</a:t>
            </a:r>
            <a:endParaRPr lang="en-US" sz="2000">
              <a:latin typeface="Times New Roman" panose="02020603050405020304" charset="0"/>
            </a:endParaRPr>
          </a:p>
          <a:p>
            <a:pPr indent="0"/>
            <a:endParaRPr lang="en-US" sz="2000"/>
          </a:p>
          <a:p>
            <a:pPr indent="0"/>
            <a:r>
              <a:rPr lang="en-US" sz="2000"/>
              <a:t>                                                   </a:t>
            </a:r>
            <a:r>
              <a:rPr lang="en-US" sz="2000">
                <a:latin typeface="Times New Roman" panose="02020603050405020304" charset="0"/>
                <a:cs typeface="Times New Roman" panose="02020603050405020304" charset="0"/>
              </a:rPr>
              <a:t>Flower classification has become a demanded requirement in computer science discipline since many applications ranging from medical to GIS. There are 250000 flower plants that have been classified and so many more still have not. Furthermore, many flower species may have similar names and shapes, but differ in color. Earlier, many approaches had been taken towards flower image classification. Earlier, in 1999 an approach that focuses on color only was proposed by Das at el. After that many approaches were developed considering different flower features such as texture, shape etc, and introducing new classification methods and algorithms.</a:t>
            </a:r>
            <a:endParaRPr lang="en-US" sz="20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1000" fill="hold"/>
                                        <p:tgtEl>
                                          <p:spTgt spid="60"/>
                                        </p:tgtEl>
                                        <p:attrNameLst>
                                          <p:attrName>ppt_w</p:attrName>
                                        </p:attrNameLst>
                                      </p:cBhvr>
                                      <p:tavLst>
                                        <p:tav tm="0">
                                          <p:val>
                                            <p:strVal val="#ppt_w+.3"/>
                                          </p:val>
                                        </p:tav>
                                        <p:tav tm="100000">
                                          <p:val>
                                            <p:strVal val="#ppt_w"/>
                                          </p:val>
                                        </p:tav>
                                      </p:tavLst>
                                    </p:anim>
                                    <p:anim calcmode="lin" valueType="num">
                                      <p:cBhvr>
                                        <p:cTn id="8" dur="1000" fill="hold"/>
                                        <p:tgtEl>
                                          <p:spTgt spid="60"/>
                                        </p:tgtEl>
                                        <p:attrNameLst>
                                          <p:attrName>ppt_h</p:attrName>
                                        </p:attrNameLst>
                                      </p:cBhvr>
                                      <p:tavLst>
                                        <p:tav tm="0">
                                          <p:val>
                                            <p:strVal val="#ppt_h"/>
                                          </p:val>
                                        </p:tav>
                                        <p:tav tm="100000">
                                          <p:val>
                                            <p:strVal val="#ppt_h"/>
                                          </p:val>
                                        </p:tav>
                                      </p:tavLst>
                                    </p:anim>
                                    <p:animEffect transition="in" filter="fade">
                                      <p:cBhvr>
                                        <p:cTn id="9"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4F8"/>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25994" t="52400" r="62087" b="36607"/>
          <a:stretch>
            <a:fillRect/>
          </a:stretch>
        </p:blipFill>
        <p:spPr>
          <a:xfrm>
            <a:off x="3317383" y="235527"/>
            <a:ext cx="1593199" cy="1561959"/>
          </a:xfrm>
          <a:prstGeom prst="rect">
            <a:avLst/>
          </a:prstGeom>
        </p:spPr>
      </p:pic>
      <p:pic>
        <p:nvPicPr>
          <p:cNvPr id="9" name="图片 8"/>
          <p:cNvPicPr>
            <a:picLocks noChangeAspect="1"/>
          </p:cNvPicPr>
          <p:nvPr/>
        </p:nvPicPr>
        <p:blipFill rotWithShape="1">
          <a:blip r:embed="rId1" cstate="print">
            <a:extLst>
              <a:ext uri="{28A0092B-C50C-407E-A947-70E740481C1C}">
                <a14:useLocalDpi xmlns:a14="http://schemas.microsoft.com/office/drawing/2010/main" val="0"/>
              </a:ext>
            </a:extLst>
          </a:blip>
          <a:srcRect l="25994" t="52400" r="62087" b="36607"/>
          <a:stretch>
            <a:fillRect/>
          </a:stretch>
        </p:blipFill>
        <p:spPr>
          <a:xfrm flipH="1">
            <a:off x="7272798" y="235526"/>
            <a:ext cx="1593199" cy="1561959"/>
          </a:xfrm>
          <a:prstGeom prst="rect">
            <a:avLst/>
          </a:prstGeom>
        </p:spPr>
      </p:pic>
      <p:pic>
        <p:nvPicPr>
          <p:cNvPr id="10" name="图片 9"/>
          <p:cNvPicPr>
            <a:picLocks noChangeAspect="1"/>
          </p:cNvPicPr>
          <p:nvPr/>
        </p:nvPicPr>
        <p:blipFill rotWithShape="1">
          <a:blip r:embed="rId1" cstate="print">
            <a:extLst>
              <a:ext uri="{28A0092B-C50C-407E-A947-70E740481C1C}">
                <a14:useLocalDpi xmlns:a14="http://schemas.microsoft.com/office/drawing/2010/main" val="0"/>
              </a:ext>
            </a:extLst>
          </a:blip>
          <a:srcRect b="67642"/>
          <a:stretch>
            <a:fillRect/>
          </a:stretch>
        </p:blipFill>
        <p:spPr>
          <a:xfrm flipV="1">
            <a:off x="-2748391" y="-45414"/>
            <a:ext cx="5086208" cy="1749554"/>
          </a:xfrm>
          <a:prstGeom prst="rect">
            <a:avLst/>
          </a:prstGeom>
        </p:spPr>
      </p:pic>
      <p:pic>
        <p:nvPicPr>
          <p:cNvPr id="11" name="图片 10"/>
          <p:cNvPicPr>
            <a:picLocks noChangeAspect="1"/>
          </p:cNvPicPr>
          <p:nvPr/>
        </p:nvPicPr>
        <p:blipFill rotWithShape="1">
          <a:blip r:embed="rId1" cstate="print">
            <a:extLst>
              <a:ext uri="{28A0092B-C50C-407E-A947-70E740481C1C}">
                <a14:useLocalDpi xmlns:a14="http://schemas.microsoft.com/office/drawing/2010/main" val="0"/>
              </a:ext>
            </a:extLst>
          </a:blip>
          <a:srcRect b="67642"/>
          <a:stretch>
            <a:fillRect/>
          </a:stretch>
        </p:blipFill>
        <p:spPr>
          <a:xfrm flipH="1" flipV="1">
            <a:off x="9845944" y="48383"/>
            <a:ext cx="5086208" cy="1749554"/>
          </a:xfrm>
          <a:prstGeom prst="rect">
            <a:avLst/>
          </a:prstGeom>
        </p:spPr>
      </p:pic>
      <p:sp>
        <p:nvSpPr>
          <p:cNvPr id="14" name="矩形 13"/>
          <p:cNvSpPr/>
          <p:nvPr/>
        </p:nvSpPr>
        <p:spPr>
          <a:xfrm>
            <a:off x="1587166" y="-1655254"/>
            <a:ext cx="894571" cy="1433015"/>
          </a:xfrm>
          <a:prstGeom prst="rect">
            <a:avLst/>
          </a:prstGeom>
          <a:solidFill>
            <a:srgbClr val="8B9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481737" y="-1655254"/>
            <a:ext cx="894571" cy="1433015"/>
          </a:xfrm>
          <a:prstGeom prst="rect">
            <a:avLst/>
          </a:prstGeom>
          <a:solidFill>
            <a:srgbClr val="EA66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4914998" y="755725"/>
            <a:ext cx="2362200" cy="521970"/>
          </a:xfrm>
          <a:prstGeom prst="rect">
            <a:avLst/>
          </a:prstGeom>
          <a:noFill/>
        </p:spPr>
        <p:txBody>
          <a:bodyPr wrap="none" rtlCol="0">
            <a:spAutoFit/>
          </a:bodyPr>
          <a:lstStyle/>
          <a:p>
            <a:r>
              <a:rPr lang="en-US" altLang="zh-CN" sz="2800" b="1" dirty="0">
                <a:solidFill>
                  <a:schemeClr val="tx1"/>
                </a:solidFill>
                <a:latin typeface="Arial" panose="020B0604020202020204" pitchFamily="34" charset="0"/>
                <a:ea typeface="Arial" panose="020B0604020202020204" pitchFamily="34" charset="0"/>
              </a:rPr>
              <a:t>MOTIVATION</a:t>
            </a:r>
            <a:endParaRPr lang="en-US" altLang="zh-CN" sz="2800" b="1" dirty="0">
              <a:solidFill>
                <a:schemeClr val="tx1"/>
              </a:solidFill>
              <a:latin typeface="Arial" panose="020B0604020202020204" pitchFamily="34" charset="0"/>
              <a:ea typeface="Arial" panose="020B0604020202020204" pitchFamily="34" charset="0"/>
            </a:endParaRPr>
          </a:p>
        </p:txBody>
      </p:sp>
      <p:sp>
        <p:nvSpPr>
          <p:cNvPr id="100" name="Text Box 99"/>
          <p:cNvSpPr txBox="1"/>
          <p:nvPr/>
        </p:nvSpPr>
        <p:spPr>
          <a:xfrm>
            <a:off x="716280" y="2255520"/>
            <a:ext cx="10759440" cy="3538220"/>
          </a:xfrm>
          <a:prstGeom prst="rect">
            <a:avLst/>
          </a:prstGeom>
          <a:noFill/>
          <a:ln w="9525">
            <a:noFill/>
          </a:ln>
        </p:spPr>
        <p:txBody>
          <a:bodyPr wrap="square">
            <a:spAutoFit/>
          </a:bodyPr>
          <a:p>
            <a:pPr indent="0"/>
            <a:r>
              <a:rPr lang="en-US" sz="2800" b="0">
                <a:latin typeface="Times New Roman" panose="02020603050405020304" charset="0"/>
              </a:rPr>
              <a:t>The flower is the most distinctive and perceptible part of a plant, a subject of intense study among botanists, and is commonly used to identify species. Flowers come in a variety of colors, shapes, and textures, making it challenging to recognise the correct flora kind. Furthermore, as a result of hybrid planting practices, a few plants are developing as new forms that are even more difficult to recognise. So, in order to address the aforementioned issues, we decided to create a machine learning-based flower classifier model leveraging Tensorflow and Keras.</a:t>
            </a:r>
            <a:endParaRPr lang="en-US" sz="2800" b="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strVal val="#ppt_w+.3"/>
                                          </p:val>
                                        </p:tav>
                                        <p:tav tm="100000">
                                          <p:val>
                                            <p:strVal val="#ppt_w"/>
                                          </p:val>
                                        </p:tav>
                                      </p:tavLst>
                                    </p:anim>
                                    <p:anim calcmode="lin" valueType="num">
                                      <p:cBhvr>
                                        <p:cTn id="8" dur="1000" fill="hold"/>
                                        <p:tgtEl>
                                          <p:spTgt spid="31"/>
                                        </p:tgtEl>
                                        <p:attrNameLst>
                                          <p:attrName>ppt_h</p:attrName>
                                        </p:attrNameLst>
                                      </p:cBhvr>
                                      <p:tavLst>
                                        <p:tav tm="0">
                                          <p:val>
                                            <p:strVal val="#ppt_h"/>
                                          </p:val>
                                        </p:tav>
                                        <p:tav tm="100000">
                                          <p:val>
                                            <p:strVal val="#ppt_h"/>
                                          </p:val>
                                        </p:tav>
                                      </p:tavLst>
                                    </p:anim>
                                    <p:animEffect transition="in" filter="fade">
                                      <p:cBhvr>
                                        <p:cTn id="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4F8"/>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25994" t="52400" r="62087" b="36607"/>
          <a:stretch>
            <a:fillRect/>
          </a:stretch>
        </p:blipFill>
        <p:spPr>
          <a:xfrm>
            <a:off x="2996708" y="142182"/>
            <a:ext cx="1593199" cy="1561959"/>
          </a:xfrm>
          <a:prstGeom prst="rect">
            <a:avLst/>
          </a:prstGeom>
        </p:spPr>
      </p:pic>
      <p:pic>
        <p:nvPicPr>
          <p:cNvPr id="9" name="图片 8"/>
          <p:cNvPicPr>
            <a:picLocks noChangeAspect="1"/>
          </p:cNvPicPr>
          <p:nvPr/>
        </p:nvPicPr>
        <p:blipFill rotWithShape="1">
          <a:blip r:embed="rId1" cstate="print">
            <a:extLst>
              <a:ext uri="{28A0092B-C50C-407E-A947-70E740481C1C}">
                <a14:useLocalDpi xmlns:a14="http://schemas.microsoft.com/office/drawing/2010/main" val="0"/>
              </a:ext>
            </a:extLst>
          </a:blip>
          <a:srcRect l="25994" t="52400" r="62087" b="36607"/>
          <a:stretch>
            <a:fillRect/>
          </a:stretch>
        </p:blipFill>
        <p:spPr>
          <a:xfrm flipH="1">
            <a:off x="7879223" y="141546"/>
            <a:ext cx="1593199" cy="1561959"/>
          </a:xfrm>
          <a:prstGeom prst="rect">
            <a:avLst/>
          </a:prstGeom>
        </p:spPr>
      </p:pic>
      <p:pic>
        <p:nvPicPr>
          <p:cNvPr id="10" name="图片 9"/>
          <p:cNvPicPr>
            <a:picLocks noChangeAspect="1"/>
          </p:cNvPicPr>
          <p:nvPr/>
        </p:nvPicPr>
        <p:blipFill rotWithShape="1">
          <a:blip r:embed="rId1" cstate="print">
            <a:extLst>
              <a:ext uri="{28A0092B-C50C-407E-A947-70E740481C1C}">
                <a14:useLocalDpi xmlns:a14="http://schemas.microsoft.com/office/drawing/2010/main" val="0"/>
              </a:ext>
            </a:extLst>
          </a:blip>
          <a:srcRect b="67642"/>
          <a:stretch>
            <a:fillRect/>
          </a:stretch>
        </p:blipFill>
        <p:spPr>
          <a:xfrm flipV="1">
            <a:off x="-2748391" y="-45414"/>
            <a:ext cx="5086208" cy="1749554"/>
          </a:xfrm>
          <a:prstGeom prst="rect">
            <a:avLst/>
          </a:prstGeom>
        </p:spPr>
      </p:pic>
      <p:pic>
        <p:nvPicPr>
          <p:cNvPr id="11" name="图片 10"/>
          <p:cNvPicPr>
            <a:picLocks noChangeAspect="1"/>
          </p:cNvPicPr>
          <p:nvPr/>
        </p:nvPicPr>
        <p:blipFill rotWithShape="1">
          <a:blip r:embed="rId1" cstate="print">
            <a:extLst>
              <a:ext uri="{28A0092B-C50C-407E-A947-70E740481C1C}">
                <a14:useLocalDpi xmlns:a14="http://schemas.microsoft.com/office/drawing/2010/main" val="0"/>
              </a:ext>
            </a:extLst>
          </a:blip>
          <a:srcRect b="67642"/>
          <a:stretch>
            <a:fillRect/>
          </a:stretch>
        </p:blipFill>
        <p:spPr>
          <a:xfrm flipH="1" flipV="1">
            <a:off x="9845944" y="48383"/>
            <a:ext cx="5086208" cy="1749554"/>
          </a:xfrm>
          <a:prstGeom prst="rect">
            <a:avLst/>
          </a:prstGeom>
        </p:spPr>
      </p:pic>
      <p:sp>
        <p:nvSpPr>
          <p:cNvPr id="14" name="矩形 13"/>
          <p:cNvSpPr/>
          <p:nvPr/>
        </p:nvSpPr>
        <p:spPr>
          <a:xfrm>
            <a:off x="1587166" y="-1655254"/>
            <a:ext cx="894571" cy="1433015"/>
          </a:xfrm>
          <a:prstGeom prst="rect">
            <a:avLst/>
          </a:prstGeom>
          <a:solidFill>
            <a:srgbClr val="8B9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481737" y="-1655254"/>
            <a:ext cx="894571" cy="1433015"/>
          </a:xfrm>
          <a:prstGeom prst="rect">
            <a:avLst/>
          </a:prstGeom>
          <a:solidFill>
            <a:srgbClr val="EA66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4456528" y="662380"/>
            <a:ext cx="3422650" cy="521970"/>
          </a:xfrm>
          <a:prstGeom prst="rect">
            <a:avLst/>
          </a:prstGeom>
          <a:noFill/>
        </p:spPr>
        <p:txBody>
          <a:bodyPr wrap="none" rtlCol="0">
            <a:spAutoFit/>
          </a:bodyPr>
          <a:lstStyle/>
          <a:p>
            <a:r>
              <a:rPr lang="en-US" altLang="zh-CN" sz="2800" b="1" dirty="0">
                <a:solidFill>
                  <a:schemeClr val="tx1"/>
                </a:solidFill>
                <a:latin typeface="Arial" panose="020B0604020202020204" pitchFamily="34" charset="0"/>
                <a:ea typeface="Arial" panose="020B0604020202020204" pitchFamily="34" charset="0"/>
              </a:rPr>
              <a:t>Problem Statement</a:t>
            </a:r>
            <a:endParaRPr lang="en-US" altLang="zh-CN" sz="2800" b="1" dirty="0">
              <a:solidFill>
                <a:schemeClr val="tx1"/>
              </a:solidFill>
              <a:latin typeface="Arial" panose="020B0604020202020204" pitchFamily="34" charset="0"/>
              <a:ea typeface="Arial" panose="020B0604020202020204" pitchFamily="34" charset="0"/>
            </a:endParaRPr>
          </a:p>
        </p:txBody>
      </p:sp>
      <p:sp>
        <p:nvSpPr>
          <p:cNvPr id="100" name="Text Box 99"/>
          <p:cNvSpPr txBox="1"/>
          <p:nvPr/>
        </p:nvSpPr>
        <p:spPr>
          <a:xfrm>
            <a:off x="490855" y="2131695"/>
            <a:ext cx="11476990" cy="4154170"/>
          </a:xfrm>
          <a:prstGeom prst="rect">
            <a:avLst/>
          </a:prstGeom>
          <a:noFill/>
          <a:ln w="9525">
            <a:noFill/>
          </a:ln>
        </p:spPr>
        <p:txBody>
          <a:bodyPr wrap="square">
            <a:spAutoFit/>
          </a:bodyPr>
          <a:p>
            <a:pPr indent="0"/>
            <a:r>
              <a:rPr lang="en-US" sz="2400" b="0">
                <a:latin typeface="Times New Roman" panose="02020603050405020304" charset="0"/>
              </a:rPr>
              <a:t>It is critical to be able to recognise and recognise naturally occurring items. It is important for identifying flower types in a variety of sectors, including gardening, botany study, Ayurveda, medicine, farming, and floriculture. There are many various types of flowers in nature, and some of their characteristics are similar. Many flowers, for example, share the color red. These crimson blossoms, on the other hand, stand out from the rest of the characteristics. Red flowers do not always have the same form. These similarities and contrasts emphasize the difficulties of automatically classifying each flower species. A botanist performs the traditional flower identification activity. Botanists have several obstacles when it comes to flower identifying. To solve the problem, we used the tensorflow flower dataset to train a model that classifies and identifies flower species.In addition, for accurate results, we employed data augmentation and dropout methods.</a:t>
            </a:r>
            <a:endParaRPr lang="en-US" sz="2400" b="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1000" fill="hold"/>
                                        <p:tgtEl>
                                          <p:spTgt spid="34"/>
                                        </p:tgtEl>
                                        <p:attrNameLst>
                                          <p:attrName>ppt_w</p:attrName>
                                        </p:attrNameLst>
                                      </p:cBhvr>
                                      <p:tavLst>
                                        <p:tav tm="0">
                                          <p:val>
                                            <p:strVal val="#ppt_w+.3"/>
                                          </p:val>
                                        </p:tav>
                                        <p:tav tm="100000">
                                          <p:val>
                                            <p:strVal val="#ppt_w"/>
                                          </p:val>
                                        </p:tav>
                                      </p:tavLst>
                                    </p:anim>
                                    <p:anim calcmode="lin" valueType="num">
                                      <p:cBhvr>
                                        <p:cTn id="8" dur="1000" fill="hold"/>
                                        <p:tgtEl>
                                          <p:spTgt spid="34"/>
                                        </p:tgtEl>
                                        <p:attrNameLst>
                                          <p:attrName>ppt_h</p:attrName>
                                        </p:attrNameLst>
                                      </p:cBhvr>
                                      <p:tavLst>
                                        <p:tav tm="0">
                                          <p:val>
                                            <p:strVal val="#ppt_h"/>
                                          </p:val>
                                        </p:tav>
                                        <p:tav tm="100000">
                                          <p:val>
                                            <p:strVal val="#ppt_h"/>
                                          </p:val>
                                        </p:tav>
                                      </p:tavLst>
                                    </p:anim>
                                    <p:animEffect transition="in" filter="fade">
                                      <p:cBhvr>
                                        <p:cTn id="9"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4F8"/>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25994" t="52400" r="62087" b="36607"/>
          <a:stretch>
            <a:fillRect/>
          </a:stretch>
        </p:blipFill>
        <p:spPr>
          <a:xfrm>
            <a:off x="2829068" y="141547"/>
            <a:ext cx="1593199" cy="1561959"/>
          </a:xfrm>
          <a:prstGeom prst="rect">
            <a:avLst/>
          </a:prstGeom>
        </p:spPr>
      </p:pic>
      <p:pic>
        <p:nvPicPr>
          <p:cNvPr id="9" name="图片 8"/>
          <p:cNvPicPr>
            <a:picLocks noChangeAspect="1"/>
          </p:cNvPicPr>
          <p:nvPr/>
        </p:nvPicPr>
        <p:blipFill rotWithShape="1">
          <a:blip r:embed="rId1" cstate="print">
            <a:extLst>
              <a:ext uri="{28A0092B-C50C-407E-A947-70E740481C1C}">
                <a14:useLocalDpi xmlns:a14="http://schemas.microsoft.com/office/drawing/2010/main" val="0"/>
              </a:ext>
            </a:extLst>
          </a:blip>
          <a:srcRect l="25994" t="52400" r="62087" b="36607"/>
          <a:stretch>
            <a:fillRect/>
          </a:stretch>
        </p:blipFill>
        <p:spPr>
          <a:xfrm flipH="1">
            <a:off x="7763653" y="142181"/>
            <a:ext cx="1593199" cy="1561959"/>
          </a:xfrm>
          <a:prstGeom prst="rect">
            <a:avLst/>
          </a:prstGeom>
        </p:spPr>
      </p:pic>
      <p:pic>
        <p:nvPicPr>
          <p:cNvPr id="10" name="图片 9"/>
          <p:cNvPicPr>
            <a:picLocks noChangeAspect="1"/>
          </p:cNvPicPr>
          <p:nvPr/>
        </p:nvPicPr>
        <p:blipFill rotWithShape="1">
          <a:blip r:embed="rId1" cstate="print">
            <a:extLst>
              <a:ext uri="{28A0092B-C50C-407E-A947-70E740481C1C}">
                <a14:useLocalDpi xmlns:a14="http://schemas.microsoft.com/office/drawing/2010/main" val="0"/>
              </a:ext>
            </a:extLst>
          </a:blip>
          <a:srcRect b="67642"/>
          <a:stretch>
            <a:fillRect/>
          </a:stretch>
        </p:blipFill>
        <p:spPr>
          <a:xfrm flipV="1">
            <a:off x="-2748391" y="-45414"/>
            <a:ext cx="5086208" cy="1749554"/>
          </a:xfrm>
          <a:prstGeom prst="rect">
            <a:avLst/>
          </a:prstGeom>
        </p:spPr>
      </p:pic>
      <p:pic>
        <p:nvPicPr>
          <p:cNvPr id="11" name="图片 10"/>
          <p:cNvPicPr>
            <a:picLocks noChangeAspect="1"/>
          </p:cNvPicPr>
          <p:nvPr/>
        </p:nvPicPr>
        <p:blipFill rotWithShape="1">
          <a:blip r:embed="rId1" cstate="print">
            <a:extLst>
              <a:ext uri="{28A0092B-C50C-407E-A947-70E740481C1C}">
                <a14:useLocalDpi xmlns:a14="http://schemas.microsoft.com/office/drawing/2010/main" val="0"/>
              </a:ext>
            </a:extLst>
          </a:blip>
          <a:srcRect b="67642"/>
          <a:stretch>
            <a:fillRect/>
          </a:stretch>
        </p:blipFill>
        <p:spPr>
          <a:xfrm flipH="1" flipV="1">
            <a:off x="9845944" y="48383"/>
            <a:ext cx="5086208" cy="1749554"/>
          </a:xfrm>
          <a:prstGeom prst="rect">
            <a:avLst/>
          </a:prstGeom>
        </p:spPr>
      </p:pic>
      <p:sp>
        <p:nvSpPr>
          <p:cNvPr id="14" name="矩形 13"/>
          <p:cNvSpPr/>
          <p:nvPr/>
        </p:nvSpPr>
        <p:spPr>
          <a:xfrm>
            <a:off x="1587166" y="-1655254"/>
            <a:ext cx="894571" cy="1433015"/>
          </a:xfrm>
          <a:prstGeom prst="rect">
            <a:avLst/>
          </a:prstGeom>
          <a:solidFill>
            <a:srgbClr val="8B9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481737" y="-1655254"/>
            <a:ext cx="894571" cy="1433015"/>
          </a:xfrm>
          <a:prstGeom prst="rect">
            <a:avLst/>
          </a:prstGeom>
          <a:solidFill>
            <a:srgbClr val="EA66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p:cNvSpPr txBox="1"/>
          <p:nvPr/>
        </p:nvSpPr>
        <p:spPr>
          <a:xfrm>
            <a:off x="4304763" y="568400"/>
            <a:ext cx="3582670" cy="521970"/>
          </a:xfrm>
          <a:prstGeom prst="rect">
            <a:avLst/>
          </a:prstGeom>
          <a:noFill/>
        </p:spPr>
        <p:txBody>
          <a:bodyPr wrap="none" rtlCol="0">
            <a:spAutoFit/>
          </a:bodyPr>
          <a:lstStyle/>
          <a:p>
            <a:r>
              <a:rPr lang="en-US" altLang="zh-CN" sz="2800" b="1" dirty="0">
                <a:solidFill>
                  <a:schemeClr val="tx1"/>
                </a:solidFill>
                <a:latin typeface="Arial" panose="020B0604020202020204" pitchFamily="34" charset="0"/>
                <a:ea typeface="Arial" panose="020B0604020202020204" pitchFamily="34" charset="0"/>
              </a:rPr>
              <a:t>PROPOSED MODEL</a:t>
            </a:r>
            <a:endParaRPr lang="en-US" altLang="zh-CN" sz="2800" b="1" dirty="0">
              <a:solidFill>
                <a:schemeClr val="tx1"/>
              </a:solidFill>
              <a:latin typeface="Arial" panose="020B0604020202020204" pitchFamily="34" charset="0"/>
              <a:ea typeface="Arial" panose="020B0604020202020204" pitchFamily="34" charset="0"/>
            </a:endParaRPr>
          </a:p>
        </p:txBody>
      </p:sp>
      <p:sp>
        <p:nvSpPr>
          <p:cNvPr id="100" name="Text Box 99"/>
          <p:cNvSpPr txBox="1"/>
          <p:nvPr/>
        </p:nvSpPr>
        <p:spPr>
          <a:xfrm>
            <a:off x="875030" y="2326640"/>
            <a:ext cx="10502900" cy="3415030"/>
          </a:xfrm>
          <a:prstGeom prst="rect">
            <a:avLst/>
          </a:prstGeom>
          <a:noFill/>
          <a:ln w="9525">
            <a:noFill/>
          </a:ln>
        </p:spPr>
        <p:txBody>
          <a:bodyPr wrap="square">
            <a:spAutoFit/>
          </a:bodyPr>
          <a:p>
            <a:pPr indent="0"/>
            <a:r>
              <a:rPr lang="en-US" sz="2400" b="0">
                <a:latin typeface="Times New Roman" panose="02020603050405020304" charset="0"/>
              </a:rPr>
              <a:t>This section intends to employ a transfer learning strategy. The procedure is broken into  major components, which are as follows:</a:t>
            </a:r>
            <a:endParaRPr lang="en-US" sz="2400" b="0">
              <a:latin typeface="Times New Roman" panose="02020603050405020304" charset="0"/>
            </a:endParaRPr>
          </a:p>
          <a:p>
            <a:pPr indent="0"/>
            <a:r>
              <a:rPr lang="en-US" sz="2400" b="0">
                <a:latin typeface="Arial" panose="020B0604020202020204" pitchFamily="34" charset="0"/>
              </a:rPr>
              <a:t>● </a:t>
            </a:r>
            <a:r>
              <a:rPr lang="en-US" sz="2400" b="0">
                <a:latin typeface="Times New Roman" panose="02020603050405020304" charset="0"/>
              </a:rPr>
              <a:t>Efficiently loading a dataset off disk.</a:t>
            </a:r>
            <a:r>
              <a:rPr lang="en-US" sz="2400" b="0">
                <a:latin typeface="Arial" panose="020B0604020202020204" pitchFamily="34" charset="0"/>
              </a:rPr>
              <a:t>● </a:t>
            </a:r>
            <a:r>
              <a:rPr lang="en-US" sz="2400" b="0">
                <a:latin typeface="Times New Roman" panose="02020603050405020304" charset="0"/>
              </a:rPr>
              <a:t>Creating a Sequential model with Keras.</a:t>
            </a:r>
            <a:r>
              <a:rPr lang="en-US" sz="2400" b="0">
                <a:latin typeface="Arial" panose="020B0604020202020204" pitchFamily="34" charset="0"/>
              </a:rPr>
              <a:t>● </a:t>
            </a:r>
            <a:r>
              <a:rPr lang="en-US" sz="2400" b="0">
                <a:latin typeface="Times New Roman" panose="02020603050405020304" charset="0"/>
              </a:rPr>
              <a:t>Training and testing the model.</a:t>
            </a:r>
            <a:r>
              <a:rPr lang="en-US" sz="2400" b="0">
                <a:latin typeface="Arial" panose="020B0604020202020204" pitchFamily="34" charset="0"/>
              </a:rPr>
              <a:t>● </a:t>
            </a:r>
            <a:r>
              <a:rPr lang="en-US" sz="2400" b="0">
                <a:latin typeface="Times New Roman" panose="02020603050405020304" charset="0"/>
              </a:rPr>
              <a:t>Improving the model using data augmentation and dropout to overcome the    overfitting issue. </a:t>
            </a:r>
            <a:r>
              <a:rPr lang="en-US" sz="2400" b="0">
                <a:latin typeface="Arial" panose="020B0604020202020204" pitchFamily="34" charset="0"/>
              </a:rPr>
              <a:t>● </a:t>
            </a:r>
            <a:r>
              <a:rPr lang="en-US" sz="2400" b="0">
                <a:latin typeface="Times New Roman" panose="02020603050405020304" charset="0"/>
              </a:rPr>
              <a:t>Identification &amp; Classification of flower species. </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1000" fill="hold"/>
                                        <p:tgtEl>
                                          <p:spTgt spid="69"/>
                                        </p:tgtEl>
                                        <p:attrNameLst>
                                          <p:attrName>ppt_w</p:attrName>
                                        </p:attrNameLst>
                                      </p:cBhvr>
                                      <p:tavLst>
                                        <p:tav tm="0">
                                          <p:val>
                                            <p:strVal val="#ppt_w+.3"/>
                                          </p:val>
                                        </p:tav>
                                        <p:tav tm="100000">
                                          <p:val>
                                            <p:strVal val="#ppt_w"/>
                                          </p:val>
                                        </p:tav>
                                      </p:tavLst>
                                    </p:anim>
                                    <p:anim calcmode="lin" valueType="num">
                                      <p:cBhvr>
                                        <p:cTn id="8" dur="1000" fill="hold"/>
                                        <p:tgtEl>
                                          <p:spTgt spid="69"/>
                                        </p:tgtEl>
                                        <p:attrNameLst>
                                          <p:attrName>ppt_h</p:attrName>
                                        </p:attrNameLst>
                                      </p:cBhvr>
                                      <p:tavLst>
                                        <p:tav tm="0">
                                          <p:val>
                                            <p:strVal val="#ppt_h"/>
                                          </p:val>
                                        </p:tav>
                                        <p:tav tm="100000">
                                          <p:val>
                                            <p:strVal val="#ppt_h"/>
                                          </p:val>
                                        </p:tav>
                                      </p:tavLst>
                                    </p:anim>
                                    <p:animEffect transition="in" filter="fade">
                                      <p:cBhvr>
                                        <p:cTn id="9" dur="1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4F8"/>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25994" t="52400" r="62087" b="36607"/>
          <a:stretch>
            <a:fillRect/>
          </a:stretch>
        </p:blipFill>
        <p:spPr>
          <a:xfrm>
            <a:off x="2573798" y="142182"/>
            <a:ext cx="1593199" cy="1561959"/>
          </a:xfrm>
          <a:prstGeom prst="rect">
            <a:avLst/>
          </a:prstGeom>
        </p:spPr>
      </p:pic>
      <p:pic>
        <p:nvPicPr>
          <p:cNvPr id="9" name="图片 8"/>
          <p:cNvPicPr>
            <a:picLocks noChangeAspect="1"/>
          </p:cNvPicPr>
          <p:nvPr/>
        </p:nvPicPr>
        <p:blipFill rotWithShape="1">
          <a:blip r:embed="rId1" cstate="print">
            <a:extLst>
              <a:ext uri="{28A0092B-C50C-407E-A947-70E740481C1C}">
                <a14:useLocalDpi xmlns:a14="http://schemas.microsoft.com/office/drawing/2010/main" val="0"/>
              </a:ext>
            </a:extLst>
          </a:blip>
          <a:srcRect l="25994" t="52400" r="62087" b="36607"/>
          <a:stretch>
            <a:fillRect/>
          </a:stretch>
        </p:blipFill>
        <p:spPr>
          <a:xfrm flipH="1">
            <a:off x="8172593" y="142181"/>
            <a:ext cx="1593199" cy="1561959"/>
          </a:xfrm>
          <a:prstGeom prst="rect">
            <a:avLst/>
          </a:prstGeom>
        </p:spPr>
      </p:pic>
      <p:pic>
        <p:nvPicPr>
          <p:cNvPr id="10" name="图片 9"/>
          <p:cNvPicPr>
            <a:picLocks noChangeAspect="1"/>
          </p:cNvPicPr>
          <p:nvPr/>
        </p:nvPicPr>
        <p:blipFill rotWithShape="1">
          <a:blip r:embed="rId1" cstate="print">
            <a:extLst>
              <a:ext uri="{28A0092B-C50C-407E-A947-70E740481C1C}">
                <a14:useLocalDpi xmlns:a14="http://schemas.microsoft.com/office/drawing/2010/main" val="0"/>
              </a:ext>
            </a:extLst>
          </a:blip>
          <a:srcRect b="67642"/>
          <a:stretch>
            <a:fillRect/>
          </a:stretch>
        </p:blipFill>
        <p:spPr>
          <a:xfrm flipV="1">
            <a:off x="-2748391" y="-45414"/>
            <a:ext cx="5086208" cy="1749554"/>
          </a:xfrm>
          <a:prstGeom prst="rect">
            <a:avLst/>
          </a:prstGeom>
        </p:spPr>
      </p:pic>
      <p:pic>
        <p:nvPicPr>
          <p:cNvPr id="11" name="图片 10"/>
          <p:cNvPicPr>
            <a:picLocks noChangeAspect="1"/>
          </p:cNvPicPr>
          <p:nvPr/>
        </p:nvPicPr>
        <p:blipFill rotWithShape="1">
          <a:blip r:embed="rId1" cstate="print">
            <a:extLst>
              <a:ext uri="{28A0092B-C50C-407E-A947-70E740481C1C}">
                <a14:useLocalDpi xmlns:a14="http://schemas.microsoft.com/office/drawing/2010/main" val="0"/>
              </a:ext>
            </a:extLst>
          </a:blip>
          <a:srcRect b="67642"/>
          <a:stretch>
            <a:fillRect/>
          </a:stretch>
        </p:blipFill>
        <p:spPr>
          <a:xfrm flipH="1" flipV="1">
            <a:off x="9845944" y="48383"/>
            <a:ext cx="5086208" cy="1749554"/>
          </a:xfrm>
          <a:prstGeom prst="rect">
            <a:avLst/>
          </a:prstGeom>
        </p:spPr>
      </p:pic>
      <p:sp>
        <p:nvSpPr>
          <p:cNvPr id="14" name="矩形 13"/>
          <p:cNvSpPr/>
          <p:nvPr/>
        </p:nvSpPr>
        <p:spPr>
          <a:xfrm>
            <a:off x="1587166" y="-1655254"/>
            <a:ext cx="894571" cy="1433015"/>
          </a:xfrm>
          <a:prstGeom prst="rect">
            <a:avLst/>
          </a:prstGeom>
          <a:solidFill>
            <a:srgbClr val="8B9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481737" y="-1655254"/>
            <a:ext cx="894571" cy="1433015"/>
          </a:xfrm>
          <a:prstGeom prst="rect">
            <a:avLst/>
          </a:prstGeom>
          <a:solidFill>
            <a:srgbClr val="EA66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4"/>
          <p:cNvSpPr>
            <a:spLocks noChangeAspect="1" noChangeArrowheads="1" noTextEdit="1"/>
          </p:cNvSpPr>
          <p:nvPr/>
        </p:nvSpPr>
        <p:spPr bwMode="auto">
          <a:xfrm>
            <a:off x="1044311" y="3404362"/>
            <a:ext cx="10256382" cy="114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th-TH" sz="900"/>
          </a:p>
        </p:txBody>
      </p:sp>
      <p:sp>
        <p:nvSpPr>
          <p:cNvPr id="57" name="文本框 56"/>
          <p:cNvSpPr txBox="1"/>
          <p:nvPr/>
        </p:nvSpPr>
        <p:spPr>
          <a:xfrm>
            <a:off x="4062193" y="684605"/>
            <a:ext cx="4220845" cy="521970"/>
          </a:xfrm>
          <a:prstGeom prst="rect">
            <a:avLst/>
          </a:prstGeom>
          <a:noFill/>
        </p:spPr>
        <p:txBody>
          <a:bodyPr wrap="none" rtlCol="0">
            <a:spAutoFit/>
          </a:bodyPr>
          <a:lstStyle/>
          <a:p>
            <a:r>
              <a:rPr lang="en-US" altLang="zh-CN" sz="2800" b="1" dirty="0">
                <a:solidFill>
                  <a:schemeClr val="tx1"/>
                </a:solidFill>
                <a:latin typeface="Arial" panose="020B0604020202020204" pitchFamily="34" charset="0"/>
                <a:ea typeface="Arial" panose="020B0604020202020204" pitchFamily="34" charset="0"/>
              </a:rPr>
              <a:t>EXPERIMENTAL SETUP</a:t>
            </a:r>
            <a:endParaRPr lang="en-US" altLang="zh-CN" sz="2800" b="1" dirty="0">
              <a:solidFill>
                <a:schemeClr val="tx1"/>
              </a:solidFill>
              <a:latin typeface="Arial" panose="020B0604020202020204" pitchFamily="34" charset="0"/>
              <a:ea typeface="Arial" panose="020B0604020202020204" pitchFamily="34" charset="0"/>
            </a:endParaRPr>
          </a:p>
        </p:txBody>
      </p:sp>
      <p:sp>
        <p:nvSpPr>
          <p:cNvPr id="100" name="Text Box 99"/>
          <p:cNvSpPr txBox="1"/>
          <p:nvPr/>
        </p:nvSpPr>
        <p:spPr>
          <a:xfrm>
            <a:off x="694690" y="2068830"/>
            <a:ext cx="10605770" cy="3815080"/>
          </a:xfrm>
          <a:prstGeom prst="rect">
            <a:avLst/>
          </a:prstGeom>
          <a:noFill/>
          <a:ln w="9525">
            <a:noFill/>
          </a:ln>
        </p:spPr>
        <p:txBody>
          <a:bodyPr wrap="square">
            <a:spAutoFit/>
          </a:bodyPr>
          <a:p>
            <a:pPr indent="0"/>
            <a:r>
              <a:rPr lang="en-US" sz="2200" b="1">
                <a:latin typeface="Times New Roman" panose="02020603050405020304" charset="0"/>
              </a:rPr>
              <a:t>Software Requirements</a:t>
            </a:r>
            <a:r>
              <a:rPr lang="en-US" sz="2200" b="0">
                <a:latin typeface="Times New Roman" panose="02020603050405020304" charset="0"/>
              </a:rPr>
              <a:t> :</a:t>
            </a:r>
            <a:endParaRPr lang="en-US" sz="2200" b="0">
              <a:latin typeface="Times New Roman" panose="02020603050405020304" charset="0"/>
            </a:endParaRPr>
          </a:p>
          <a:p>
            <a:pPr indent="0"/>
            <a:endParaRPr lang="en-US" sz="2000" b="0">
              <a:latin typeface="Times New Roman" panose="02020603050405020304" charset="0"/>
            </a:endParaRPr>
          </a:p>
          <a:p>
            <a:pPr indent="0"/>
            <a:r>
              <a:rPr lang="en-US" sz="2000" b="0">
                <a:latin typeface="Times New Roman" panose="02020603050405020304" charset="0"/>
              </a:rPr>
              <a:t>Python3, pip and Tensorflow2 packages, Anaconda Command Prompt, Jupyter notebook, Tkinter package (Note: Tensorflow2 is used for optimized performance.) </a:t>
            </a:r>
            <a:r>
              <a:rPr lang="en-US" sz="2000" b="1">
                <a:latin typeface="Times New Roman" panose="02020603050405020304" charset="0"/>
              </a:rPr>
              <a:t></a:t>
            </a:r>
            <a:r>
              <a:rPr lang="en-US" sz="2200" b="1">
                <a:latin typeface="Times New Roman" panose="02020603050405020304" charset="0"/>
              </a:rPr>
              <a:t>Hardware Requirements</a:t>
            </a:r>
            <a:r>
              <a:rPr lang="en-US" sz="2200" b="0">
                <a:latin typeface="Times New Roman" panose="02020603050405020304" charset="0"/>
              </a:rPr>
              <a:t> :</a:t>
            </a:r>
            <a:endParaRPr lang="en-US" sz="2000" b="0">
              <a:latin typeface="Times New Roman" panose="02020603050405020304" charset="0"/>
            </a:endParaRPr>
          </a:p>
          <a:p>
            <a:pPr indent="0"/>
            <a:endParaRPr lang="en-US" sz="2000" b="0">
              <a:latin typeface="Times New Roman" panose="02020603050405020304" charset="0"/>
            </a:endParaRPr>
          </a:p>
          <a:p>
            <a:pPr indent="0"/>
            <a:r>
              <a:rPr lang="en-US" sz="2000" b="0">
                <a:latin typeface="Times New Roman" panose="02020603050405020304" charset="0"/>
              </a:rPr>
              <a:t>64 bit processor with GPU enabled (NVIDIA GPUs preferred).</a:t>
            </a:r>
            <a:r>
              <a:rPr lang="en-US" sz="1000" b="0">
                <a:latin typeface="Times New Roman" panose="02020603050405020304" charset="0"/>
              </a:rPr>
              <a:t> </a:t>
            </a:r>
            <a:endParaRPr lang="en-US" sz="1000" b="0">
              <a:latin typeface="Times New Roman" panose="02020603050405020304" charset="0"/>
            </a:endParaRPr>
          </a:p>
          <a:p>
            <a:pPr indent="0"/>
            <a:endParaRPr lang="en-US" sz="1600"/>
          </a:p>
          <a:p>
            <a:pPr indent="0"/>
            <a:r>
              <a:rPr lang="en-US" sz="2200" b="1"/>
              <a:t>Dataset :</a:t>
            </a:r>
            <a:endParaRPr lang="en-US" sz="2200" b="1"/>
          </a:p>
          <a:p>
            <a:pPr indent="0"/>
            <a:endParaRPr lang="en-US" sz="2000" b="1"/>
          </a:p>
          <a:p>
            <a:pPr indent="0"/>
            <a:r>
              <a:rPr lang="en-US" sz="2000"/>
              <a:t>https://storage.googleapis.com/download.tensorflow.org/example_images/flower_photos.tgz</a:t>
            </a:r>
            <a:r>
              <a:rPr lang="en-US" sz="2000" b="1"/>
              <a:t> </a:t>
            </a:r>
            <a:endParaRPr lang="en-US"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1000" fill="hold"/>
                                        <p:tgtEl>
                                          <p:spTgt spid="57"/>
                                        </p:tgtEl>
                                        <p:attrNameLst>
                                          <p:attrName>ppt_w</p:attrName>
                                        </p:attrNameLst>
                                      </p:cBhvr>
                                      <p:tavLst>
                                        <p:tav tm="0">
                                          <p:val>
                                            <p:strVal val="#ppt_w+.3"/>
                                          </p:val>
                                        </p:tav>
                                        <p:tav tm="100000">
                                          <p:val>
                                            <p:strVal val="#ppt_w"/>
                                          </p:val>
                                        </p:tav>
                                      </p:tavLst>
                                    </p:anim>
                                    <p:anim calcmode="lin" valueType="num">
                                      <p:cBhvr>
                                        <p:cTn id="8" dur="1000" fill="hold"/>
                                        <p:tgtEl>
                                          <p:spTgt spid="57"/>
                                        </p:tgtEl>
                                        <p:attrNameLst>
                                          <p:attrName>ppt_h</p:attrName>
                                        </p:attrNameLst>
                                      </p:cBhvr>
                                      <p:tavLst>
                                        <p:tav tm="0">
                                          <p:val>
                                            <p:strVal val="#ppt_h"/>
                                          </p:val>
                                        </p:tav>
                                        <p:tav tm="100000">
                                          <p:val>
                                            <p:strVal val="#ppt_h"/>
                                          </p:val>
                                        </p:tav>
                                      </p:tavLst>
                                    </p:anim>
                                    <p:animEffect transition="in" filter="fade">
                                      <p:cBhvr>
                                        <p:cTn id="9"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Arial"/>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Arial"/>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5931</Words>
  <Application>WPS Presentation</Application>
  <PresentationFormat>宽屏</PresentationFormat>
  <Paragraphs>124</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Microsoft YaHei</vt:lpstr>
      <vt:lpstr>Arial Unicode MS</vt:lpstr>
      <vt:lpstr>Times New Roman</vt:lpstr>
      <vt:lpstr>Bahnschrift</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Vinay Kumar</cp:lastModifiedBy>
  <cp:revision>60</cp:revision>
  <dcterms:created xsi:type="dcterms:W3CDTF">2018-06-14T14:49:00Z</dcterms:created>
  <dcterms:modified xsi:type="dcterms:W3CDTF">2022-01-02T07:53:05Z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1033-11.2.0.10426</vt:lpwstr>
  </property>
  <property fmtid="{D5CDD505-2E9C-101B-9397-08002B2CF9AE}" pid="3" name="ICV">
    <vt:lpwstr>945BB32FE5A4499EA7E1A460E2C327E4</vt:lpwstr>
  </property>
</Properties>
</file>