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4/6/2019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4/6/2019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kdeep0712/Capstone-Project-Coursera/blob/master/at.csv" TargetMode="External"/><Relationship Id="rId2" Type="http://schemas.openxmlformats.org/officeDocument/2006/relationships/hyperlink" Target="https://simplemaps.com/data/at-cit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922D-FEA1-4E96-8925-E01FA9879DF9}"/>
              </a:ext>
            </a:extLst>
          </p:cNvPr>
          <p:cNvSpPr>
            <a:spLocks noGrp="1"/>
          </p:cNvSpPr>
          <p:nvPr>
            <p:ph type="ctrTitle"/>
          </p:nvPr>
        </p:nvSpPr>
        <p:spPr/>
        <p:txBody>
          <a:bodyPr/>
          <a:lstStyle/>
          <a:p>
            <a:r>
              <a:rPr lang="en-US" dirty="0">
                <a:latin typeface="Abadi" panose="020B0604020202020204" pitchFamily="34" charset="0"/>
                <a:cs typeface="Aparajita" panose="02020603050405020304" pitchFamily="18" charset="0"/>
              </a:rPr>
              <a:t>INDIAN CUISINE</a:t>
            </a:r>
          </a:p>
        </p:txBody>
      </p:sp>
      <p:sp>
        <p:nvSpPr>
          <p:cNvPr id="3" name="Subtitle 2">
            <a:extLst>
              <a:ext uri="{FF2B5EF4-FFF2-40B4-BE49-F238E27FC236}">
                <a16:creationId xmlns:a16="http://schemas.microsoft.com/office/drawing/2014/main" id="{9D52E4B4-50F4-4356-805C-91E0C2106D2A}"/>
              </a:ext>
            </a:extLst>
          </p:cNvPr>
          <p:cNvSpPr>
            <a:spLocks noGrp="1"/>
          </p:cNvSpPr>
          <p:nvPr>
            <p:ph type="subTitle" idx="1"/>
          </p:nvPr>
        </p:nvSpPr>
        <p:spPr>
          <a:xfrm>
            <a:off x="552893" y="4394039"/>
            <a:ext cx="8271563" cy="1117687"/>
          </a:xfrm>
          <a:scene3d>
            <a:camera prst="obliqueBottomRight"/>
            <a:lightRig rig="threePt" dir="t"/>
          </a:scene3d>
        </p:spPr>
        <p:txBody>
          <a:bodyPr>
            <a:normAutofit fontScale="25000" lnSpcReduction="20000"/>
          </a:bodyPr>
          <a:lstStyle/>
          <a:p>
            <a:r>
              <a:rPr lang="en-US" sz="11200" dirty="0">
                <a:latin typeface="Abadi" panose="020B0604020104020204" pitchFamily="34" charset="0"/>
                <a:cs typeface="Aparajita" panose="02020603050405020304" pitchFamily="18" charset="0"/>
              </a:rPr>
              <a:t>Hunt for Indian Restaurants in AUSTRIA</a:t>
            </a:r>
          </a:p>
          <a:p>
            <a:endParaRPr lang="en-US" sz="9600" dirty="0">
              <a:latin typeface="Abadi" panose="020B0604020104020204" pitchFamily="34" charset="0"/>
              <a:cs typeface="Aparajita" panose="02020603050405020304" pitchFamily="18" charset="0"/>
            </a:endParaRPr>
          </a:p>
          <a:p>
            <a:r>
              <a:rPr lang="en-US" sz="8000" dirty="0">
                <a:solidFill>
                  <a:schemeClr val="accent1">
                    <a:lumMod val="20000"/>
                    <a:lumOff val="80000"/>
                  </a:schemeClr>
                </a:solidFill>
                <a:latin typeface="Abadi" panose="020B0604020104020204" pitchFamily="34" charset="0"/>
                <a:cs typeface="Aparajita" panose="02020603050405020304" pitchFamily="18" charset="0"/>
              </a:rPr>
              <a:t>Author : Deepankar Singh</a:t>
            </a:r>
          </a:p>
          <a:p>
            <a:endParaRPr lang="en-US" sz="9600" dirty="0">
              <a:latin typeface="Abadi" panose="020B0604020104020204" pitchFamily="34" charset="0"/>
              <a:cs typeface="Aparajita" panose="02020603050405020304" pitchFamily="18" charset="0"/>
            </a:endParaRPr>
          </a:p>
          <a:p>
            <a:endParaRPr lang="en-US" sz="7200" dirty="0">
              <a:solidFill>
                <a:schemeClr val="accent1">
                  <a:lumMod val="20000"/>
                  <a:lumOff val="80000"/>
                </a:schemeClr>
              </a:solidFill>
              <a:latin typeface="Abadi" panose="020B0604020104020204" pitchFamily="34" charset="0"/>
              <a:cs typeface="Aparajita" panose="02020603050405020304" pitchFamily="18" charset="0"/>
            </a:endParaRPr>
          </a:p>
          <a:p>
            <a:endParaRPr lang="en-US" sz="8600" dirty="0">
              <a:latin typeface="Abadi" panose="020B0604020104020204" pitchFamily="34" charset="0"/>
              <a:cs typeface="Aparajita" panose="02020603050405020304" pitchFamily="18" charset="0"/>
            </a:endParaRPr>
          </a:p>
          <a:p>
            <a:br>
              <a:rPr lang="en-US" sz="3600" dirty="0">
                <a:latin typeface="Abadi" panose="020B0604020104020204" pitchFamily="34" charset="0"/>
                <a:cs typeface="Aparajita" panose="02020603050405020304" pitchFamily="18" charset="0"/>
              </a:rPr>
            </a:br>
            <a:endParaRPr lang="en-US" sz="3600" dirty="0">
              <a:latin typeface="Abadi" panose="020B0604020104020204" pitchFamily="34" charset="0"/>
              <a:cs typeface="Aparajita" panose="02020603050405020304" pitchFamily="18" charset="0"/>
            </a:endParaRPr>
          </a:p>
        </p:txBody>
      </p:sp>
    </p:spTree>
    <p:extLst>
      <p:ext uri="{BB962C8B-B14F-4D97-AF65-F5344CB8AC3E}">
        <p14:creationId xmlns:p14="http://schemas.microsoft.com/office/powerpoint/2010/main" val="81119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METHODOLOGY</a:t>
            </a:r>
            <a:br>
              <a:rPr lang="en-US" sz="14400" dirty="0"/>
            </a:br>
            <a:r>
              <a:rPr lang="en-US" sz="2400" dirty="0">
                <a:latin typeface="Arial" panose="020B0604020202020204" pitchFamily="34" charset="0"/>
                <a:cs typeface="Arial" panose="020B0604020202020204" pitchFamily="34" charset="0"/>
              </a:rPr>
              <a:t>Exploratory Data Analysis</a:t>
            </a:r>
            <a:endParaRPr lang="en-US" sz="2400" dirty="0"/>
          </a:p>
        </p:txBody>
      </p:sp>
      <p:sp>
        <p:nvSpPr>
          <p:cNvPr id="3" name="Content Placeholder 2"/>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As per our need, we filtered all the categories containing the “Indian” in its name as we are looking only for Indian Restaurants in Austria. And we received the below result.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680321" y="3636335"/>
            <a:ext cx="9260711" cy="1808073"/>
          </a:xfrm>
          <a:prstGeom prst="rect">
            <a:avLst/>
          </a:prstGeom>
        </p:spPr>
      </p:pic>
    </p:spTree>
    <p:extLst>
      <p:ext uri="{BB962C8B-B14F-4D97-AF65-F5344CB8AC3E}">
        <p14:creationId xmlns:p14="http://schemas.microsoft.com/office/powerpoint/2010/main" val="156723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RESULTS</a:t>
            </a:r>
          </a:p>
        </p:txBody>
      </p:sp>
      <p:sp>
        <p:nvSpPr>
          <p:cNvPr id="3" name="Content Placeholder 2"/>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As a result, we only received the 4 Indian Restaurants in Austria according to Foursquare API.</a:t>
            </a:r>
          </a:p>
          <a:p>
            <a:pPr marL="0" indent="0">
              <a:buNone/>
            </a:pPr>
            <a:r>
              <a:rPr lang="en-US" sz="2000" dirty="0">
                <a:latin typeface="Arial" panose="020B0604020202020204" pitchFamily="34" charset="0"/>
                <a:cs typeface="Arial" panose="020B0604020202020204" pitchFamily="34" charset="0"/>
              </a:rPr>
              <a:t>With the help of Foursquare API Venue ID Function, we fetched the overall ratings of all Restaurants and below is the final Data set.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80321" y="4026105"/>
            <a:ext cx="5295178" cy="1747374"/>
          </a:xfrm>
          <a:prstGeom prst="rect">
            <a:avLst/>
          </a:prstGeom>
        </p:spPr>
      </p:pic>
      <p:pic>
        <p:nvPicPr>
          <p:cNvPr id="6" name="Picture Placeholder 11"/>
          <p:cNvPicPr>
            <a:picLocks noChangeAspect="1"/>
          </p:cNvPicPr>
          <p:nvPr/>
        </p:nvPicPr>
        <p:blipFill>
          <a:blip r:embed="rId3"/>
          <a:stretch>
            <a:fillRect/>
          </a:stretch>
        </p:blipFill>
        <p:spPr>
          <a:xfrm>
            <a:off x="6092997" y="4026105"/>
            <a:ext cx="2145877" cy="873687"/>
          </a:xfrm>
          <a:prstGeom prst="rect">
            <a:avLst/>
          </a:prstGeom>
        </p:spPr>
      </p:pic>
      <p:pic>
        <p:nvPicPr>
          <p:cNvPr id="7" name="Picture 6"/>
          <p:cNvPicPr>
            <a:picLocks noChangeAspect="1"/>
          </p:cNvPicPr>
          <p:nvPr/>
        </p:nvPicPr>
        <p:blipFill>
          <a:blip r:embed="rId4"/>
          <a:stretch>
            <a:fillRect/>
          </a:stretch>
        </p:blipFill>
        <p:spPr>
          <a:xfrm>
            <a:off x="6092997" y="4994572"/>
            <a:ext cx="2145877" cy="778908"/>
          </a:xfrm>
          <a:prstGeom prst="rect">
            <a:avLst/>
          </a:prstGeom>
        </p:spPr>
      </p:pic>
      <p:pic>
        <p:nvPicPr>
          <p:cNvPr id="8" name="Picture 7"/>
          <p:cNvPicPr>
            <a:picLocks noChangeAspect="1"/>
          </p:cNvPicPr>
          <p:nvPr/>
        </p:nvPicPr>
        <p:blipFill>
          <a:blip r:embed="rId5"/>
          <a:stretch>
            <a:fillRect/>
          </a:stretch>
        </p:blipFill>
        <p:spPr>
          <a:xfrm>
            <a:off x="8356372" y="4026105"/>
            <a:ext cx="2257613" cy="895959"/>
          </a:xfrm>
          <a:prstGeom prst="rect">
            <a:avLst/>
          </a:prstGeom>
        </p:spPr>
      </p:pic>
      <p:pic>
        <p:nvPicPr>
          <p:cNvPr id="9" name="Picture 8"/>
          <p:cNvPicPr>
            <a:picLocks noChangeAspect="1"/>
          </p:cNvPicPr>
          <p:nvPr/>
        </p:nvPicPr>
        <p:blipFill>
          <a:blip r:embed="rId6"/>
          <a:stretch>
            <a:fillRect/>
          </a:stretch>
        </p:blipFill>
        <p:spPr>
          <a:xfrm>
            <a:off x="8356372" y="4994572"/>
            <a:ext cx="2257614" cy="827494"/>
          </a:xfrm>
          <a:prstGeom prst="rect">
            <a:avLst/>
          </a:prstGeom>
        </p:spPr>
      </p:pic>
    </p:spTree>
    <p:extLst>
      <p:ext uri="{BB962C8B-B14F-4D97-AF65-F5344CB8AC3E}">
        <p14:creationId xmlns:p14="http://schemas.microsoft.com/office/powerpoint/2010/main" val="87181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000" dirty="0"/>
              <a:t>DISCUSSION</a:t>
            </a:r>
          </a:p>
        </p:txBody>
      </p:sp>
      <p:sp>
        <p:nvSpPr>
          <p:cNvPr id="17" name="Content Placeholder 16"/>
          <p:cNvSpPr>
            <a:spLocks noGrp="1"/>
          </p:cNvSpPr>
          <p:nvPr>
            <p:ph idx="1"/>
          </p:nvPr>
        </p:nvSpPr>
        <p:spPr>
          <a:xfrm>
            <a:off x="680322" y="2696901"/>
            <a:ext cx="9174746" cy="3239288"/>
          </a:xfrm>
        </p:spPr>
        <p:txBody>
          <a:bodyPr>
            <a:normAutofit/>
          </a:bodyPr>
          <a:lstStyle/>
          <a:p>
            <a:pPr marL="0" indent="0">
              <a:buNone/>
            </a:pPr>
            <a:r>
              <a:rPr lang="en-US" sz="2000" dirty="0">
                <a:latin typeface="Arial" panose="020B0604020202020204" pitchFamily="34" charset="0"/>
                <a:cs typeface="Arial" panose="020B0604020202020204" pitchFamily="34" charset="0"/>
              </a:rPr>
              <a:t>After creating a function to check the venues in all the cities present in our data frame and after creating a new dataset with all the information along with coordinates, we were able to filter the venue categories and found the categories which have common name “Indian Restaurant”.</a:t>
            </a:r>
          </a:p>
          <a:p>
            <a:pPr marL="0" indent="0">
              <a:buNone/>
            </a:pPr>
            <a:r>
              <a:rPr lang="en-US" sz="2000" dirty="0">
                <a:latin typeface="Arial" panose="020B0604020202020204" pitchFamily="34" charset="0"/>
                <a:cs typeface="Arial" panose="020B0604020202020204" pitchFamily="34" charset="0"/>
              </a:rPr>
              <a:t>We found only 4 Indian Restaurants from 80 cities in Austria, so it was very easy for us to filter the best restaurant according to overall ratings. </a:t>
            </a:r>
          </a:p>
          <a:p>
            <a:pPr marL="0" indent="0">
              <a:buNone/>
            </a:pPr>
            <a:r>
              <a:rPr lang="en-US" sz="2000" dirty="0">
                <a:latin typeface="Arial" panose="020B0604020202020204" pitchFamily="34" charset="0"/>
                <a:cs typeface="Arial" panose="020B0604020202020204" pitchFamily="34" charset="0"/>
              </a:rPr>
              <a:t>We also visualized the map of restaurants we found in Austria with the cities they are located in.</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2"/>
          <a:stretch>
            <a:fillRect/>
          </a:stretch>
        </p:blipFill>
        <p:spPr>
          <a:xfrm>
            <a:off x="9855068" y="2785730"/>
            <a:ext cx="1943100" cy="3657600"/>
          </a:xfrm>
          <a:prstGeom prst="rect">
            <a:avLst/>
          </a:prstGeom>
        </p:spPr>
      </p:pic>
    </p:spTree>
    <p:extLst>
      <p:ext uri="{BB962C8B-B14F-4D97-AF65-F5344CB8AC3E}">
        <p14:creationId xmlns:p14="http://schemas.microsoft.com/office/powerpoint/2010/main" val="566492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4400" b="1" dirty="0"/>
            </a:br>
            <a:r>
              <a:rPr lang="en-US" sz="4400" dirty="0"/>
              <a:t>CONCLUSION</a:t>
            </a:r>
            <a:br>
              <a:rPr lang="en-US" dirty="0"/>
            </a:br>
            <a:endParaRPr lang="en-US" dirty="0"/>
          </a:p>
        </p:txBody>
      </p:sp>
      <p:sp>
        <p:nvSpPr>
          <p:cNvPr id="3" name="Content Placeholder 2"/>
          <p:cNvSpPr>
            <a:spLocks noGrp="1"/>
          </p:cNvSpPr>
          <p:nvPr>
            <p:ph idx="1"/>
          </p:nvPr>
        </p:nvSpPr>
        <p:spPr>
          <a:xfrm>
            <a:off x="680321" y="2336873"/>
            <a:ext cx="9174747" cy="4010764"/>
          </a:xfrm>
        </p:spPr>
        <p:txBody>
          <a:bodyPr>
            <a:normAutofit/>
          </a:bodyPr>
          <a:lstStyle/>
          <a:p>
            <a:pPr marL="0" indent="0">
              <a:buNone/>
            </a:pPr>
            <a:r>
              <a:rPr lang="en-US" sz="2000" dirty="0">
                <a:latin typeface="Arial" panose="020B0604020202020204" pitchFamily="34" charset="0"/>
                <a:cs typeface="Arial" panose="020B0604020202020204" pitchFamily="34" charset="0"/>
              </a:rPr>
              <a:t>We were able to give best option to our client for the Indian Restaurants. So that, they will make their next food blog and can able to explore the different and best Indian dishes served in the best Indian Restaurant of Austria.</a:t>
            </a:r>
          </a:p>
          <a:p>
            <a:pPr marL="0" indent="0">
              <a:buNone/>
            </a:pPr>
            <a:r>
              <a:rPr lang="en-US" sz="2000" dirty="0">
                <a:latin typeface="Arial" panose="020B0604020202020204" pitchFamily="34" charset="0"/>
                <a:cs typeface="Arial" panose="020B0604020202020204" pitchFamily="34" charset="0"/>
              </a:rPr>
              <a:t>They can also show the exact location, ambience and best dishes served through their videos and blogs to the Indian travelers and community who are in search of good Indian Food. </a:t>
            </a:r>
          </a:p>
          <a:p>
            <a:pPr marL="0" indent="0">
              <a:buNone/>
            </a:pPr>
            <a:r>
              <a:rPr lang="en-US" sz="2000" dirty="0">
                <a:latin typeface="Arial" panose="020B0604020202020204" pitchFamily="34" charset="0"/>
                <a:cs typeface="Arial" panose="020B0604020202020204" pitchFamily="34" charset="0"/>
              </a:rPr>
              <a:t>During this project we have used different Data Wrangling Methodologies with Pandas &amp; Folium for map visualization. For the future projects with similar characteristics, it should be considered to expand the amount of data and Machine Learning Algorithms. For. </a:t>
            </a:r>
            <a:r>
              <a:rPr lang="en-US" sz="2000" dirty="0" err="1">
                <a:latin typeface="Arial" panose="020B0604020202020204" pitchFamily="34" charset="0"/>
                <a:cs typeface="Arial" panose="020B0604020202020204" pitchFamily="34" charset="0"/>
              </a:rPr>
              <a:t>eg</a:t>
            </a:r>
            <a:r>
              <a:rPr lang="en-US" sz="2000" dirty="0">
                <a:latin typeface="Arial" panose="020B0604020202020204" pitchFamily="34" charset="0"/>
                <a:cs typeface="Arial" panose="020B0604020202020204" pitchFamily="34" charset="0"/>
              </a:rPr>
              <a:t>. K Means Clustering, DBSCAN etc.</a:t>
            </a:r>
          </a:p>
          <a:p>
            <a:pPr marL="0" indent="0">
              <a:buNone/>
            </a:pP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9967720" y="2513454"/>
            <a:ext cx="1943100" cy="3657600"/>
          </a:xfrm>
          <a:prstGeom prst="rect">
            <a:avLst/>
          </a:prstGeom>
        </p:spPr>
      </p:pic>
      <p:pic>
        <p:nvPicPr>
          <p:cNvPr id="6" name="Picture 5"/>
          <p:cNvPicPr>
            <a:picLocks noChangeAspect="1"/>
          </p:cNvPicPr>
          <p:nvPr/>
        </p:nvPicPr>
        <p:blipFill>
          <a:blip r:embed="rId3"/>
          <a:stretch>
            <a:fillRect/>
          </a:stretch>
        </p:blipFill>
        <p:spPr>
          <a:xfrm>
            <a:off x="10316202" y="4228576"/>
            <a:ext cx="1246136" cy="227355"/>
          </a:xfrm>
          <a:prstGeom prst="rect">
            <a:avLst/>
          </a:prstGeom>
        </p:spPr>
      </p:pic>
    </p:spTree>
    <p:extLst>
      <p:ext uri="{BB962C8B-B14F-4D97-AF65-F5344CB8AC3E}">
        <p14:creationId xmlns:p14="http://schemas.microsoft.com/office/powerpoint/2010/main" val="370638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Deepankar Singh</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Coursera Capstone Project</a:t>
            </a:r>
          </a:p>
        </p:txBody>
      </p:sp>
      <p:pic>
        <p:nvPicPr>
          <p:cNvPr id="5" name="Picture 4"/>
          <p:cNvPicPr>
            <a:picLocks noChangeAspect="1"/>
          </p:cNvPicPr>
          <p:nvPr/>
        </p:nvPicPr>
        <p:blipFill>
          <a:blip r:embed="rId2"/>
          <a:stretch>
            <a:fillRect/>
          </a:stretch>
        </p:blipFill>
        <p:spPr>
          <a:xfrm>
            <a:off x="680319" y="368495"/>
            <a:ext cx="9771486" cy="4071778"/>
          </a:xfrm>
          <a:prstGeom prst="rect">
            <a:avLst/>
          </a:prstGeom>
        </p:spPr>
      </p:pic>
    </p:spTree>
    <p:extLst>
      <p:ext uri="{BB962C8B-B14F-4D97-AF65-F5344CB8AC3E}">
        <p14:creationId xmlns:p14="http://schemas.microsoft.com/office/powerpoint/2010/main" val="86038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CD25-1F5E-420A-9463-96A8AE446439}"/>
              </a:ext>
            </a:extLst>
          </p:cNvPr>
          <p:cNvSpPr>
            <a:spLocks noGrp="1"/>
          </p:cNvSpPr>
          <p:nvPr>
            <p:ph type="title"/>
          </p:nvPr>
        </p:nvSpPr>
        <p:spPr/>
        <p:txBody>
          <a:bodyPr>
            <a:normAutofit/>
          </a:bodyPr>
          <a:lstStyle/>
          <a:p>
            <a:pPr algn="ctr"/>
            <a:r>
              <a:rPr lang="en-US" sz="4000" dirty="0">
                <a:latin typeface="+mn-lt"/>
              </a:rPr>
              <a:t>INTRODUCTION</a:t>
            </a:r>
          </a:p>
        </p:txBody>
      </p:sp>
      <p:sp>
        <p:nvSpPr>
          <p:cNvPr id="3" name="Content Placeholder 2">
            <a:extLst>
              <a:ext uri="{FF2B5EF4-FFF2-40B4-BE49-F238E27FC236}">
                <a16:creationId xmlns:a16="http://schemas.microsoft.com/office/drawing/2014/main" id="{92A11CA1-A8F0-4E08-BB84-EDC156CF12CA}"/>
              </a:ext>
            </a:extLst>
          </p:cNvPr>
          <p:cNvSpPr>
            <a:spLocks noGrp="1"/>
          </p:cNvSpPr>
          <p:nvPr>
            <p:ph idx="1"/>
          </p:nvPr>
        </p:nvSpPr>
        <p:spPr/>
        <p:txBody>
          <a:bodyPr>
            <a:normAutofit/>
          </a:bodyPr>
          <a:lstStyle/>
          <a:p>
            <a:pPr marL="0" indent="0">
              <a:buNone/>
            </a:pPr>
            <a:r>
              <a:rPr lang="en-US" sz="2000" dirty="0">
                <a:latin typeface="+mj-lt"/>
              </a:rPr>
              <a:t>    </a:t>
            </a:r>
            <a:r>
              <a:rPr lang="en-US" sz="2000" dirty="0"/>
              <a:t>“</a:t>
            </a:r>
            <a:r>
              <a:rPr lang="en-US" sz="2000" b="1" dirty="0">
                <a:latin typeface="+mj-lt"/>
              </a:rPr>
              <a:t>There is no love sincerer than the love of food</a:t>
            </a:r>
            <a:r>
              <a:rPr lang="en-US" sz="2000" dirty="0">
                <a:latin typeface="+mj-lt"/>
              </a:rPr>
              <a:t>” – George Bernard Shaw</a:t>
            </a: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r>
              <a:rPr lang="en-US" sz="2000" dirty="0">
                <a:solidFill>
                  <a:schemeClr val="bg1"/>
                </a:solidFill>
              </a:rPr>
              <a:t>  </a:t>
            </a: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latin typeface="+mj-lt"/>
            </a:endParaRPr>
          </a:p>
          <a:p>
            <a:pPr marL="0" indent="0">
              <a:buNone/>
            </a:pPr>
            <a:endParaRPr lang="en-US" sz="1600" dirty="0"/>
          </a:p>
        </p:txBody>
      </p:sp>
      <p:pic>
        <p:nvPicPr>
          <p:cNvPr id="6" name="Picture 5">
            <a:extLst>
              <a:ext uri="{FF2B5EF4-FFF2-40B4-BE49-F238E27FC236}">
                <a16:creationId xmlns:a16="http://schemas.microsoft.com/office/drawing/2014/main" id="{180819D9-8B5E-451F-8D74-002965B47802}"/>
              </a:ext>
            </a:extLst>
          </p:cNvPr>
          <p:cNvPicPr>
            <a:picLocks noChangeAspect="1"/>
          </p:cNvPicPr>
          <p:nvPr/>
        </p:nvPicPr>
        <p:blipFill>
          <a:blip r:embed="rId2"/>
          <a:stretch>
            <a:fillRect/>
          </a:stretch>
        </p:blipFill>
        <p:spPr>
          <a:xfrm>
            <a:off x="174585" y="2950037"/>
            <a:ext cx="3772382" cy="2986152"/>
          </a:xfrm>
          <a:prstGeom prst="rect">
            <a:avLst/>
          </a:prstGeom>
        </p:spPr>
      </p:pic>
      <p:pic>
        <p:nvPicPr>
          <p:cNvPr id="10" name="Picture 9">
            <a:extLst>
              <a:ext uri="{FF2B5EF4-FFF2-40B4-BE49-F238E27FC236}">
                <a16:creationId xmlns:a16="http://schemas.microsoft.com/office/drawing/2014/main" id="{AA2D0900-F9DA-4EC7-A9A4-2EAC0D0C21F1}"/>
              </a:ext>
            </a:extLst>
          </p:cNvPr>
          <p:cNvPicPr>
            <a:picLocks noChangeAspect="1"/>
          </p:cNvPicPr>
          <p:nvPr/>
        </p:nvPicPr>
        <p:blipFill>
          <a:blip r:embed="rId3"/>
          <a:stretch>
            <a:fillRect/>
          </a:stretch>
        </p:blipFill>
        <p:spPr>
          <a:xfrm>
            <a:off x="4024132" y="3259121"/>
            <a:ext cx="4534623" cy="2677068"/>
          </a:xfrm>
          <a:prstGeom prst="rect">
            <a:avLst/>
          </a:prstGeom>
        </p:spPr>
      </p:pic>
      <p:pic>
        <p:nvPicPr>
          <p:cNvPr id="12" name="Picture 11">
            <a:extLst>
              <a:ext uri="{FF2B5EF4-FFF2-40B4-BE49-F238E27FC236}">
                <a16:creationId xmlns:a16="http://schemas.microsoft.com/office/drawing/2014/main" id="{A3A6D93C-B412-42D7-B541-8B73BD0D452D}"/>
              </a:ext>
            </a:extLst>
          </p:cNvPr>
          <p:cNvPicPr>
            <a:picLocks noChangeAspect="1"/>
          </p:cNvPicPr>
          <p:nvPr/>
        </p:nvPicPr>
        <p:blipFill>
          <a:blip r:embed="rId4"/>
          <a:stretch>
            <a:fillRect/>
          </a:stretch>
        </p:blipFill>
        <p:spPr>
          <a:xfrm>
            <a:off x="8635920" y="2950037"/>
            <a:ext cx="3383919" cy="2986152"/>
          </a:xfrm>
          <a:prstGeom prst="rect">
            <a:avLst/>
          </a:prstGeom>
        </p:spPr>
      </p:pic>
    </p:spTree>
    <p:extLst>
      <p:ext uri="{BB962C8B-B14F-4D97-AF65-F5344CB8AC3E}">
        <p14:creationId xmlns:p14="http://schemas.microsoft.com/office/powerpoint/2010/main" val="390674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31EF-AC95-4A68-B076-8F43ADA91DF5}"/>
              </a:ext>
            </a:extLst>
          </p:cNvPr>
          <p:cNvSpPr>
            <a:spLocks noGrp="1"/>
          </p:cNvSpPr>
          <p:nvPr>
            <p:ph type="title"/>
          </p:nvPr>
        </p:nvSpPr>
        <p:spPr/>
        <p:txBody>
          <a:bodyPr>
            <a:normAutofit/>
          </a:bodyPr>
          <a:lstStyle/>
          <a:p>
            <a:pPr algn="ctr"/>
            <a:r>
              <a:rPr lang="en-US" sz="4000" dirty="0">
                <a:latin typeface="+mn-lt"/>
              </a:rPr>
              <a:t>BUSINESS PROBLEM</a:t>
            </a:r>
          </a:p>
        </p:txBody>
      </p:sp>
      <p:sp>
        <p:nvSpPr>
          <p:cNvPr id="3" name="Content Placeholder 2">
            <a:extLst>
              <a:ext uri="{FF2B5EF4-FFF2-40B4-BE49-F238E27FC236}">
                <a16:creationId xmlns:a16="http://schemas.microsoft.com/office/drawing/2014/main" id="{34D829EA-74F9-43FF-9C0E-93FD3FF6D730}"/>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The founder of one of the best Influencers and Food Community of India ‘</a:t>
            </a:r>
            <a:r>
              <a:rPr lang="en-US" sz="2000" dirty="0" err="1">
                <a:latin typeface="Arial" panose="020B0604020202020204" pitchFamily="34" charset="0"/>
                <a:cs typeface="Arial" panose="020B0604020202020204" pitchFamily="34" charset="0"/>
              </a:rPr>
              <a:t>SpicyTadka</a:t>
            </a:r>
            <a:r>
              <a:rPr lang="en-US" sz="2000" dirty="0">
                <a:latin typeface="Arial" panose="020B0604020202020204" pitchFamily="34" charset="0"/>
                <a:cs typeface="Arial" panose="020B0604020202020204" pitchFamily="34" charset="0"/>
              </a:rPr>
              <a:t>’ began her career with leading news channels like headlines today, Times Now and News X. After working for 7 years, she decided to pursue her passion for photography and blogging, eventually leading to Food Photography and Food Community. During her visit to Europe, she wanted to make a blog about the Indian food in Europe. And, they wanted to start their blog from the Centre of Europe – AUSTRIA.</a:t>
            </a:r>
          </a:p>
          <a:p>
            <a:pPr marL="0" indent="0">
              <a:buNone/>
            </a:pPr>
            <a:r>
              <a:rPr lang="en-US" sz="2000" dirty="0">
                <a:latin typeface="Arial" panose="020B0604020202020204" pitchFamily="34" charset="0"/>
                <a:cs typeface="Arial" panose="020B0604020202020204" pitchFamily="34" charset="0"/>
              </a:rPr>
              <a:t>So, the team of ‘</a:t>
            </a:r>
            <a:r>
              <a:rPr lang="en-US" sz="2000" dirty="0" err="1">
                <a:latin typeface="Arial" panose="020B0604020202020204" pitchFamily="34" charset="0"/>
                <a:cs typeface="Arial" panose="020B0604020202020204" pitchFamily="34" charset="0"/>
              </a:rPr>
              <a:t>SpicyTadka</a:t>
            </a:r>
            <a:r>
              <a:rPr lang="en-US" sz="2000" dirty="0">
                <a:latin typeface="Arial" panose="020B0604020202020204" pitchFamily="34" charset="0"/>
                <a:cs typeface="Arial" panose="020B0604020202020204" pitchFamily="34" charset="0"/>
              </a:rPr>
              <a:t>’ requested our Data Science team to find out the Best Indian Restaurant in AUSTRIA.</a:t>
            </a:r>
          </a:p>
          <a:p>
            <a:endParaRPr lang="en-US" dirty="0"/>
          </a:p>
        </p:txBody>
      </p:sp>
    </p:spTree>
    <p:extLst>
      <p:ext uri="{BB962C8B-B14F-4D97-AF65-F5344CB8AC3E}">
        <p14:creationId xmlns:p14="http://schemas.microsoft.com/office/powerpoint/2010/main" val="189318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INTEREST</a:t>
            </a:r>
          </a:p>
        </p:txBody>
      </p:sp>
      <p:sp>
        <p:nvSpPr>
          <p:cNvPr id="3" name="Content Placeholder 2"/>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The Indian Food Bloggers and Food Explorers across the Europe would be very interested to know about the Best Indian Restaurant in Austria so that they can explore and can make their blogs as well in the future. Also, the Indian Community and travelers who are in Austria and searching for Indian Food would get to know the best Indian Restaurants.</a:t>
            </a:r>
          </a:p>
          <a:p>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63930" y="3784921"/>
            <a:ext cx="9259746" cy="2957332"/>
          </a:xfrm>
          <a:prstGeom prst="rect">
            <a:avLst/>
          </a:prstGeom>
        </p:spPr>
      </p:pic>
    </p:spTree>
    <p:extLst>
      <p:ext uri="{BB962C8B-B14F-4D97-AF65-F5344CB8AC3E}">
        <p14:creationId xmlns:p14="http://schemas.microsoft.com/office/powerpoint/2010/main" val="14276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0CF1-E7D5-41EA-99F7-90DB04C6B1B3}"/>
              </a:ext>
            </a:extLst>
          </p:cNvPr>
          <p:cNvSpPr>
            <a:spLocks noGrp="1"/>
          </p:cNvSpPr>
          <p:nvPr>
            <p:ph type="title"/>
          </p:nvPr>
        </p:nvSpPr>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497187C7-DA0A-4228-A13F-0BAA887DD5F4}"/>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For providing the options for best Indian Restaurants in Austria to our client, we are using the data from Simplemaps.com &amp; Foursquare API.</a:t>
            </a:r>
          </a:p>
          <a:p>
            <a:pPr marL="0" indent="0">
              <a:buNone/>
            </a:pPr>
            <a:r>
              <a:rPr lang="en-US" b="1" u="sng" dirty="0">
                <a:latin typeface="Arial" panose="020B0604020202020204" pitchFamily="34" charset="0"/>
                <a:cs typeface="Arial" panose="020B0604020202020204" pitchFamily="34" charset="0"/>
              </a:rPr>
              <a:t>Simplemaps.com</a:t>
            </a:r>
          </a:p>
          <a:p>
            <a:pPr marL="0" indent="0">
              <a:buNone/>
            </a:pPr>
            <a:r>
              <a:rPr lang="en-US" sz="2000" dirty="0">
                <a:latin typeface="Arial" panose="020B0604020202020204" pitchFamily="34" charset="0"/>
                <a:cs typeface="Arial" panose="020B0604020202020204" pitchFamily="34" charset="0"/>
              </a:rPr>
              <a:t>Has a World Cities Database and it offers a simple, accurate and up-to-date database of the world's cities and towns, which they have built it from the ground up using authoritative sources such as the NGIA, US Geological Survey, US Census Bureau, and NASA. We have taken the data for 81 cities of Austria and their coordinates from the website and save it our Git Hub repository. Below are the Links for both.</a:t>
            </a:r>
          </a:p>
          <a:p>
            <a:pPr marL="0" indent="0">
              <a:buNone/>
            </a:pPr>
            <a:r>
              <a:rPr lang="en-US" sz="1600" dirty="0">
                <a:latin typeface="Arial" panose="020B0604020202020204" pitchFamily="34" charset="0"/>
                <a:cs typeface="Arial" panose="020B0604020202020204" pitchFamily="34" charset="0"/>
              </a:rPr>
              <a:t>Simplemaps.com    : </a:t>
            </a:r>
            <a:r>
              <a:rPr lang="en-US" sz="1600" u="sng" dirty="0">
                <a:latin typeface="Arial" panose="020B0604020202020204" pitchFamily="34" charset="0"/>
                <a:cs typeface="Arial" panose="020B0604020202020204" pitchFamily="34" charset="0"/>
                <a:hlinkClick r:id="rId2"/>
              </a:rPr>
              <a:t>https://simplemaps.com/data/at-cities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Git Hub Repository : </a:t>
            </a:r>
            <a:r>
              <a:rPr lang="en-US" sz="1600" u="sng" dirty="0">
                <a:latin typeface="Arial" panose="020B0604020202020204" pitchFamily="34" charset="0"/>
                <a:cs typeface="Arial" panose="020B0604020202020204" pitchFamily="34" charset="0"/>
                <a:hlinkClick r:id="rId3"/>
              </a:rPr>
              <a:t>https://github.com/Ekdeep0712/Capstone-Project-Coursera/blob/master/at.csv</a:t>
            </a:r>
            <a:endParaRPr lang="en-US" sz="16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3120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67A-590F-4DA2-BEF9-8423C5051852}"/>
              </a:ext>
            </a:extLst>
          </p:cNvPr>
          <p:cNvSpPr>
            <a:spLocks noGrp="1"/>
          </p:cNvSpPr>
          <p:nvPr>
            <p:ph type="title"/>
          </p:nvPr>
        </p:nvSpPr>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20A7115B-7A90-4A05-906E-8672BC42FCCB}"/>
              </a:ext>
            </a:extLst>
          </p:cNvPr>
          <p:cNvSpPr>
            <a:spLocks noGrp="1"/>
          </p:cNvSpPr>
          <p:nvPr>
            <p:ph idx="1"/>
          </p:nvPr>
        </p:nvSpPr>
        <p:spPr>
          <a:xfrm>
            <a:off x="680321" y="2336872"/>
            <a:ext cx="9613861" cy="4361639"/>
          </a:xfrm>
        </p:spPr>
        <p:txBody>
          <a:bodyPr>
            <a:normAutofit fontScale="92500" lnSpcReduction="10000"/>
          </a:bodyPr>
          <a:lstStyle/>
          <a:p>
            <a:pPr marL="0" indent="0">
              <a:buNone/>
            </a:pPr>
            <a:r>
              <a:rPr lang="en-US" sz="2600" b="1" u="sng" dirty="0">
                <a:latin typeface="Arial" panose="020B0604020202020204" pitchFamily="34" charset="0"/>
                <a:cs typeface="Arial" panose="020B0604020202020204" pitchFamily="34" charset="0"/>
              </a:rPr>
              <a:t>Foursquare API</a:t>
            </a:r>
            <a:endParaRPr lang="en-US" sz="2600" u="sng"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For this project we are also using Foursquare API. Foursquare is a social location service that allows users to explore the world around them. One of the best characteristics of this API is, it can provide you the list of venues based on the coordinates and radius given. By using the “explore” feature with correct parameters, will give you a JASON file mentioning the below information.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We used Foursquare to find the list of Indian Restaurants in Austria and to find the ratings of the restaurants.</a:t>
            </a: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57FD85B-B400-4E41-AFDF-8911A8D79BAA}"/>
              </a:ext>
            </a:extLst>
          </p:cNvPr>
          <p:cNvPicPr/>
          <p:nvPr/>
        </p:nvPicPr>
        <p:blipFill>
          <a:blip r:embed="rId2"/>
          <a:stretch>
            <a:fillRect/>
          </a:stretch>
        </p:blipFill>
        <p:spPr>
          <a:xfrm>
            <a:off x="788021" y="4186000"/>
            <a:ext cx="6038081" cy="1640644"/>
          </a:xfrm>
          <a:prstGeom prst="rect">
            <a:avLst/>
          </a:prstGeom>
        </p:spPr>
      </p:pic>
    </p:spTree>
    <p:extLst>
      <p:ext uri="{BB962C8B-B14F-4D97-AF65-F5344CB8AC3E}">
        <p14:creationId xmlns:p14="http://schemas.microsoft.com/office/powerpoint/2010/main" val="357542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METHODOLOGY</a:t>
            </a:r>
            <a:br>
              <a:rPr lang="en-US" sz="4000" dirty="0"/>
            </a:br>
            <a:r>
              <a:rPr lang="en-US" sz="2400" dirty="0">
                <a:latin typeface="Arial" panose="020B0604020202020204" pitchFamily="34" charset="0"/>
                <a:cs typeface="Arial" panose="020B0604020202020204" pitchFamily="34" charset="0"/>
              </a:rPr>
              <a:t>Data Preprocessing</a:t>
            </a:r>
          </a:p>
        </p:txBody>
      </p:sp>
      <p:sp>
        <p:nvSpPr>
          <p:cNvPr id="3" name="Content Placeholder 2"/>
          <p:cNvSpPr>
            <a:spLocks noGrp="1"/>
          </p:cNvSpPr>
          <p:nvPr>
            <p:ph idx="1"/>
          </p:nvPr>
        </p:nvSpPr>
        <p:spPr/>
        <p:txBody>
          <a:bodyPr/>
          <a:lstStyle/>
          <a:p>
            <a:pPr marL="0" indent="0">
              <a:buNone/>
            </a:pPr>
            <a:r>
              <a:rPr lang="en-US" sz="2000" dirty="0">
                <a:latin typeface="Arial" panose="020B0604020202020204" pitchFamily="34" charset="0"/>
                <a:cs typeface="Arial" panose="020B0604020202020204" pitchFamily="34" charset="0"/>
              </a:rPr>
              <a:t>We downloaded the data containing cities, population &amp; coordinates of Austria. After renaming the column names, we removed the columns which we don’t need. Finally we got the new data set with needed information.</a:t>
            </a:r>
          </a:p>
          <a:p>
            <a:pPr marL="0" indent="0">
              <a:buNone/>
            </a:pPr>
            <a:endParaRPr lang="en-US" dirty="0"/>
          </a:p>
        </p:txBody>
      </p:sp>
      <p:pic>
        <p:nvPicPr>
          <p:cNvPr id="4" name="Picture 3"/>
          <p:cNvPicPr/>
          <p:nvPr/>
        </p:nvPicPr>
        <p:blipFill>
          <a:blip r:embed="rId2"/>
          <a:stretch>
            <a:fillRect/>
          </a:stretch>
        </p:blipFill>
        <p:spPr>
          <a:xfrm>
            <a:off x="809263" y="3380625"/>
            <a:ext cx="6216570" cy="1511812"/>
          </a:xfrm>
          <a:prstGeom prst="rect">
            <a:avLst/>
          </a:prstGeom>
        </p:spPr>
      </p:pic>
      <p:pic>
        <p:nvPicPr>
          <p:cNvPr id="7" name="Picture 6"/>
          <p:cNvPicPr>
            <a:picLocks noChangeAspect="1"/>
          </p:cNvPicPr>
          <p:nvPr/>
        </p:nvPicPr>
        <p:blipFill>
          <a:blip r:embed="rId3"/>
          <a:stretch>
            <a:fillRect/>
          </a:stretch>
        </p:blipFill>
        <p:spPr>
          <a:xfrm>
            <a:off x="7230819" y="3742908"/>
            <a:ext cx="4230790" cy="2299058"/>
          </a:xfrm>
          <a:prstGeom prst="rect">
            <a:avLst/>
          </a:prstGeom>
        </p:spPr>
      </p:pic>
      <p:pic>
        <p:nvPicPr>
          <p:cNvPr id="8" name="Picture 7"/>
          <p:cNvPicPr>
            <a:picLocks noChangeAspect="1"/>
          </p:cNvPicPr>
          <p:nvPr/>
        </p:nvPicPr>
        <p:blipFill>
          <a:blip r:embed="rId4"/>
          <a:stretch>
            <a:fillRect/>
          </a:stretch>
        </p:blipFill>
        <p:spPr>
          <a:xfrm>
            <a:off x="809263" y="4942903"/>
            <a:ext cx="6216570" cy="1592540"/>
          </a:xfrm>
          <a:prstGeom prst="rect">
            <a:avLst/>
          </a:prstGeom>
        </p:spPr>
      </p:pic>
    </p:spTree>
    <p:extLst>
      <p:ext uri="{BB962C8B-B14F-4D97-AF65-F5344CB8AC3E}">
        <p14:creationId xmlns:p14="http://schemas.microsoft.com/office/powerpoint/2010/main" val="188557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METHODOLOGY</a:t>
            </a:r>
            <a:br>
              <a:rPr lang="en-US" sz="8000" dirty="0"/>
            </a:br>
            <a:r>
              <a:rPr lang="en-US" sz="2400" dirty="0">
                <a:latin typeface="Arial" panose="020B0604020202020204" pitchFamily="34" charset="0"/>
                <a:cs typeface="Arial" panose="020B0604020202020204" pitchFamily="34" charset="0"/>
              </a:rPr>
              <a:t>Exploratory Data Analysis</a:t>
            </a:r>
            <a:endParaRPr lang="en-US" sz="2400" dirty="0"/>
          </a:p>
        </p:txBody>
      </p:sp>
      <p:sp>
        <p:nvSpPr>
          <p:cNvPr id="3" name="Content Placeholder 2"/>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After fetching the Geographical Coordinates of Austria, we used python </a:t>
            </a:r>
            <a:r>
              <a:rPr lang="en-US" sz="2000" b="1" dirty="0">
                <a:latin typeface="Arial" panose="020B0604020202020204" pitchFamily="34" charset="0"/>
                <a:cs typeface="Arial" panose="020B0604020202020204" pitchFamily="34" charset="0"/>
              </a:rPr>
              <a:t>folium</a:t>
            </a:r>
            <a:r>
              <a:rPr lang="en-US" sz="2000" dirty="0">
                <a:latin typeface="Arial" panose="020B0604020202020204" pitchFamily="34" charset="0"/>
                <a:cs typeface="Arial" panose="020B0604020202020204" pitchFamily="34" charset="0"/>
              </a:rPr>
              <a:t> library &amp; created a map of Austria with cities superimposed on top.</a:t>
            </a: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97278" y="3157068"/>
            <a:ext cx="9504449" cy="3403220"/>
          </a:xfrm>
          <a:prstGeom prst="rect">
            <a:avLst/>
          </a:prstGeom>
        </p:spPr>
      </p:pic>
    </p:spTree>
    <p:extLst>
      <p:ext uri="{BB962C8B-B14F-4D97-AF65-F5344CB8AC3E}">
        <p14:creationId xmlns:p14="http://schemas.microsoft.com/office/powerpoint/2010/main" val="86559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METHODOLOGY</a:t>
            </a:r>
            <a:br>
              <a:rPr lang="en-US" sz="9600" dirty="0"/>
            </a:br>
            <a:r>
              <a:rPr lang="en-US" sz="2400" dirty="0">
                <a:latin typeface="Arial" panose="020B0604020202020204" pitchFamily="34" charset="0"/>
                <a:cs typeface="Arial" panose="020B0604020202020204" pitchFamily="34" charset="0"/>
              </a:rPr>
              <a:t>Exploratory Data Analysis</a:t>
            </a:r>
            <a:endParaRPr lang="en-US" sz="2400" dirty="0"/>
          </a:p>
        </p:txBody>
      </p:sp>
      <p:sp>
        <p:nvSpPr>
          <p:cNvPr id="3" name="Content Placeholder 2"/>
          <p:cNvSpPr>
            <a:spLocks noGrp="1"/>
          </p:cNvSpPr>
          <p:nvPr>
            <p:ph idx="1"/>
          </p:nvPr>
        </p:nvSpPr>
        <p:spPr/>
        <p:txBody>
          <a:bodyPr/>
          <a:lstStyle/>
          <a:p>
            <a:pPr marL="0" indent="0">
              <a:buNone/>
            </a:pPr>
            <a:r>
              <a:rPr lang="en-US" sz="2000" dirty="0">
                <a:latin typeface="Arial" panose="020B0604020202020204" pitchFamily="34" charset="0"/>
                <a:cs typeface="Arial" panose="020B0604020202020204" pitchFamily="34" charset="0"/>
              </a:rPr>
              <a:t>We created a function to check the venues in all the cities present in our data frame. As per our new dataset we have total </a:t>
            </a:r>
            <a:r>
              <a:rPr lang="en-US" sz="2000" b="1" dirty="0">
                <a:latin typeface="Arial" panose="020B0604020202020204" pitchFamily="34" charset="0"/>
                <a:cs typeface="Arial" panose="020B0604020202020204" pitchFamily="34" charset="0"/>
              </a:rPr>
              <a:t>1196</a:t>
            </a:r>
            <a:r>
              <a:rPr lang="en-US" sz="2000" dirty="0">
                <a:latin typeface="Arial" panose="020B0604020202020204" pitchFamily="34" charset="0"/>
                <a:cs typeface="Arial" panose="020B0604020202020204" pitchFamily="34" charset="0"/>
              </a:rPr>
              <a:t> venue categories returned by Four square API. Below is the head of our data set.</a:t>
            </a:r>
          </a:p>
          <a:p>
            <a:endParaRPr lang="en-US" dirty="0"/>
          </a:p>
        </p:txBody>
      </p:sp>
      <p:pic>
        <p:nvPicPr>
          <p:cNvPr id="4" name="Picture 3"/>
          <p:cNvPicPr/>
          <p:nvPr/>
        </p:nvPicPr>
        <p:blipFill>
          <a:blip r:embed="rId2"/>
          <a:stretch>
            <a:fillRect/>
          </a:stretch>
        </p:blipFill>
        <p:spPr>
          <a:xfrm>
            <a:off x="680321" y="3615070"/>
            <a:ext cx="9613861" cy="2021801"/>
          </a:xfrm>
          <a:prstGeom prst="rect">
            <a:avLst/>
          </a:prstGeom>
        </p:spPr>
      </p:pic>
    </p:spTree>
    <p:extLst>
      <p:ext uri="{BB962C8B-B14F-4D97-AF65-F5344CB8AC3E}">
        <p14:creationId xmlns:p14="http://schemas.microsoft.com/office/powerpoint/2010/main" val="27118021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271</TotalTime>
  <Words>854</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Abadi</vt:lpstr>
      <vt:lpstr>Aparajita</vt:lpstr>
      <vt:lpstr>Arial</vt:lpstr>
      <vt:lpstr>Trebuchet MS</vt:lpstr>
      <vt:lpstr>Berlin</vt:lpstr>
      <vt:lpstr>INDIAN CUISINE</vt:lpstr>
      <vt:lpstr>INTRODUCTION</vt:lpstr>
      <vt:lpstr>BUSINESS PROBLEM</vt:lpstr>
      <vt:lpstr>INTEREST</vt:lpstr>
      <vt:lpstr>DATA</vt:lpstr>
      <vt:lpstr>DATA</vt:lpstr>
      <vt:lpstr>METHODOLOGY Data Preprocessing</vt:lpstr>
      <vt:lpstr>METHODOLOGY Exploratory Data Analysis</vt:lpstr>
      <vt:lpstr>METHODOLOGY Exploratory Data Analysis</vt:lpstr>
      <vt:lpstr>METHODOLOGY Exploratory Data Analysis</vt:lpstr>
      <vt:lpstr>RESULTS</vt:lpstr>
      <vt:lpstr>DISCUSSION</vt:lpstr>
      <vt:lpstr> CONCLUSION </vt:lpstr>
      <vt:lpstr>Deepankar Singh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CUISINE</dc:title>
  <dc:creator>Deepankar Singh</dc:creator>
  <cp:lastModifiedBy>Deepankar Singh</cp:lastModifiedBy>
  <cp:revision>28</cp:revision>
  <dcterms:created xsi:type="dcterms:W3CDTF">2019-03-15T21:00:46Z</dcterms:created>
  <dcterms:modified xsi:type="dcterms:W3CDTF">2019-04-06T19:16:40Z</dcterms:modified>
</cp:coreProperties>
</file>