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33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6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160" y="1800925"/>
            <a:ext cx="5201920" cy="17982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onstantia" panose="02030602050306030303" pitchFamily="18" charset="0"/>
              </a:rPr>
              <a:t>Problem-solving: Flowchart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3566" y="3979650"/>
            <a:ext cx="4423107" cy="1026544"/>
          </a:xfrm>
        </p:spPr>
        <p:txBody>
          <a:bodyPr>
            <a:normAutofit/>
          </a:bodyPr>
          <a:lstStyle/>
          <a:p>
            <a:r>
              <a:rPr lang="en-US" sz="2300" dirty="0"/>
              <a:t>CSC 102 – Problem Solving</a:t>
            </a:r>
          </a:p>
          <a:p>
            <a:r>
              <a:rPr lang="en-US" sz="2300" dirty="0"/>
              <a:t>Ekenedirichukwu .M. Akabogu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F332CF3-1EAC-3568-2414-25FD789EEA26}"/>
              </a:ext>
            </a:extLst>
          </p:cNvPr>
          <p:cNvGrpSpPr/>
          <p:nvPr/>
        </p:nvGrpSpPr>
        <p:grpSpPr>
          <a:xfrm>
            <a:off x="1231968" y="2260603"/>
            <a:ext cx="9728063" cy="2781298"/>
            <a:chOff x="914400" y="1539243"/>
            <a:chExt cx="9728063" cy="27812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DF7EE6-17B4-4806-866C-9CAF78EEF3D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V="1">
              <a:off x="7222492" y="2026923"/>
              <a:ext cx="1006972" cy="10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90271C-43DF-EE80-1C38-7D66F13AB315}"/>
                </a:ext>
              </a:extLst>
            </p:cNvPr>
            <p:cNvGrpSpPr/>
            <p:nvPr/>
          </p:nvGrpSpPr>
          <p:grpSpPr>
            <a:xfrm>
              <a:off x="914400" y="1539243"/>
              <a:ext cx="9728063" cy="2781298"/>
              <a:chOff x="914400" y="1539243"/>
              <a:chExt cx="9728063" cy="278129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72E3451-9BED-BE0E-E329-40A41EB422DB}"/>
                  </a:ext>
                </a:extLst>
              </p:cNvPr>
              <p:cNvSpPr/>
              <p:nvPr/>
            </p:nvSpPr>
            <p:spPr>
              <a:xfrm>
                <a:off x="914400" y="1554481"/>
                <a:ext cx="2651760" cy="97536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9B9BAF3-3DC9-C091-3176-95F96E528243}"/>
                  </a:ext>
                </a:extLst>
              </p:cNvPr>
              <p:cNvSpPr/>
              <p:nvPr/>
            </p:nvSpPr>
            <p:spPr>
              <a:xfrm>
                <a:off x="4783824" y="1544319"/>
                <a:ext cx="2561857" cy="985513"/>
              </a:xfrm>
              <a:prstGeom prst="parallelogram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798B04-723B-145B-800A-F4DD091C4F4B}"/>
                  </a:ext>
                </a:extLst>
              </p:cNvPr>
              <p:cNvSpPr/>
              <p:nvPr/>
            </p:nvSpPr>
            <p:spPr>
              <a:xfrm>
                <a:off x="8244703" y="1539243"/>
                <a:ext cx="2397760" cy="975360"/>
              </a:xfrm>
              <a:prstGeom prst="rect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588DE1A-2A62-51FF-28CB-9BEE144AFBB9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H="1">
                <a:off x="9443583" y="2529832"/>
                <a:ext cx="4314" cy="815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6289A2D-0A47-F737-53C4-9FE9B6F9BFA2}"/>
                  </a:ext>
                </a:extLst>
              </p:cNvPr>
              <p:cNvSpPr/>
              <p:nvPr/>
            </p:nvSpPr>
            <p:spPr>
              <a:xfrm>
                <a:off x="8244703" y="3345181"/>
                <a:ext cx="2397760" cy="975360"/>
              </a:xfrm>
              <a:prstGeom prst="parallelogram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EFBC53E-BDA9-FD4C-AEAE-E5E594B53130}"/>
                  </a:ext>
                </a:extLst>
              </p:cNvPr>
              <p:cNvSpPr/>
              <p:nvPr/>
            </p:nvSpPr>
            <p:spPr>
              <a:xfrm>
                <a:off x="4769984" y="3345180"/>
                <a:ext cx="2397760" cy="97535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B5C9552-86FA-FF39-27C7-26A3A8B6B021}"/>
                  </a:ext>
                </a:extLst>
              </p:cNvPr>
              <p:cNvCxnSpPr>
                <a:cxnSpLocks/>
                <a:stCxn id="8" idx="3"/>
                <a:endCxn id="11" idx="5"/>
              </p:cNvCxnSpPr>
              <p:nvPr/>
            </p:nvCxnSpPr>
            <p:spPr>
              <a:xfrm flipV="1">
                <a:off x="3566160" y="2037076"/>
                <a:ext cx="1340853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B3CA083-FBAD-2F02-C3D7-6539E59342C5}"/>
                  </a:ext>
                </a:extLst>
              </p:cNvPr>
              <p:cNvCxnSpPr>
                <a:stCxn id="22" idx="5"/>
              </p:cNvCxnSpPr>
              <p:nvPr/>
            </p:nvCxnSpPr>
            <p:spPr>
              <a:xfrm flipH="1">
                <a:off x="7181716" y="3832861"/>
                <a:ext cx="11849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B1CD3C-F189-BE54-437B-3B0F8370A398}"/>
                  </a:ext>
                </a:extLst>
              </p:cNvPr>
              <p:cNvSpPr txBox="1"/>
              <p:nvPr/>
            </p:nvSpPr>
            <p:spPr>
              <a:xfrm>
                <a:off x="1097280" y="1778000"/>
                <a:ext cx="2137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START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128F35-39D7-1B7C-27DE-6134DDC2FC21}"/>
                  </a:ext>
                </a:extLst>
              </p:cNvPr>
              <p:cNvSpPr txBox="1"/>
              <p:nvPr/>
            </p:nvSpPr>
            <p:spPr>
              <a:xfrm>
                <a:off x="4835461" y="3540463"/>
                <a:ext cx="2137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STOP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D69C83-2EAD-2914-6000-5F2FB10A705A}"/>
                  </a:ext>
                </a:extLst>
              </p:cNvPr>
              <p:cNvSpPr txBox="1"/>
              <p:nvPr/>
            </p:nvSpPr>
            <p:spPr>
              <a:xfrm>
                <a:off x="5158457" y="1826867"/>
                <a:ext cx="1733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Input P, R, 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4C146F-8DE9-AF27-BB02-C571B61AAAA5}"/>
                      </a:ext>
                    </a:extLst>
                  </p:cNvPr>
                  <p:cNvSpPr txBox="1"/>
                  <p:nvPr/>
                </p:nvSpPr>
                <p:spPr>
                  <a:xfrm>
                    <a:off x="8454786" y="1645472"/>
                    <a:ext cx="1963810" cy="762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Compute</a:t>
                    </a:r>
                  </a:p>
                  <a:p>
                    <a:r>
                      <a:rPr lang="en-US" b="1" i="1" dirty="0">
                        <a:solidFill>
                          <a:schemeClr val="bg1"/>
                        </a:solidFill>
                      </a:rPr>
                      <a:t>A = P (1 + 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</m:oMath>
                    </a14:m>
                    <a:r>
                      <a:rPr lang="en-US" b="1" i="1" dirty="0">
                        <a:solidFill>
                          <a:schemeClr val="bg1"/>
                        </a:solidFill>
                      </a:rPr>
                      <a:t>) T )</a:t>
                    </a: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4C146F-8DE9-AF27-BB02-C571B61AAA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786" y="1645472"/>
                    <a:ext cx="1963810" cy="762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84" t="-3200" r="-932" b="-5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BADCE-5C3F-4583-15D6-A21B4D7D7B2B}"/>
                  </a:ext>
                </a:extLst>
              </p:cNvPr>
              <p:cNvSpPr txBox="1"/>
              <p:nvPr/>
            </p:nvSpPr>
            <p:spPr>
              <a:xfrm>
                <a:off x="8563345" y="3540462"/>
                <a:ext cx="1616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Print A</a:t>
                </a:r>
              </a:p>
            </p:txBody>
          </p: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3F6C4B3F-6364-235F-4869-FAB9F445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tantia" panose="02030602050306030303" pitchFamily="18" charset="0"/>
              </a:rPr>
              <a:t>Flowchart To Calculate Simple Interest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F332CF3-1EAC-3568-2414-25FD789EEA26}"/>
              </a:ext>
            </a:extLst>
          </p:cNvPr>
          <p:cNvGrpSpPr/>
          <p:nvPr/>
        </p:nvGrpSpPr>
        <p:grpSpPr>
          <a:xfrm>
            <a:off x="1231968" y="2260603"/>
            <a:ext cx="9728063" cy="2781298"/>
            <a:chOff x="914400" y="1539243"/>
            <a:chExt cx="9728063" cy="27812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DF7EE6-17B4-4806-866C-9CAF78EEF3D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V="1">
              <a:off x="7222492" y="2026923"/>
              <a:ext cx="1006972" cy="10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90271C-43DF-EE80-1C38-7D66F13AB315}"/>
                </a:ext>
              </a:extLst>
            </p:cNvPr>
            <p:cNvGrpSpPr/>
            <p:nvPr/>
          </p:nvGrpSpPr>
          <p:grpSpPr>
            <a:xfrm>
              <a:off x="914400" y="1539243"/>
              <a:ext cx="9728063" cy="2781298"/>
              <a:chOff x="914400" y="1539243"/>
              <a:chExt cx="9728063" cy="278129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72E3451-9BED-BE0E-E329-40A41EB422DB}"/>
                  </a:ext>
                </a:extLst>
              </p:cNvPr>
              <p:cNvSpPr/>
              <p:nvPr/>
            </p:nvSpPr>
            <p:spPr>
              <a:xfrm>
                <a:off x="914400" y="1554481"/>
                <a:ext cx="2651760" cy="97536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9B9BAF3-3DC9-C091-3176-95F96E528243}"/>
                  </a:ext>
                </a:extLst>
              </p:cNvPr>
              <p:cNvSpPr/>
              <p:nvPr/>
            </p:nvSpPr>
            <p:spPr>
              <a:xfrm>
                <a:off x="4783824" y="1544319"/>
                <a:ext cx="2561857" cy="985513"/>
              </a:xfrm>
              <a:prstGeom prst="parallelogram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798B04-723B-145B-800A-F4DD091C4F4B}"/>
                  </a:ext>
                </a:extLst>
              </p:cNvPr>
              <p:cNvSpPr/>
              <p:nvPr/>
            </p:nvSpPr>
            <p:spPr>
              <a:xfrm>
                <a:off x="8244703" y="1539243"/>
                <a:ext cx="2397760" cy="975360"/>
              </a:xfrm>
              <a:prstGeom prst="rect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588DE1A-2A62-51FF-28CB-9BEE144AFBB9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H="1">
                <a:off x="9443583" y="2529832"/>
                <a:ext cx="4314" cy="815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6289A2D-0A47-F737-53C4-9FE9B6F9BFA2}"/>
                  </a:ext>
                </a:extLst>
              </p:cNvPr>
              <p:cNvSpPr/>
              <p:nvPr/>
            </p:nvSpPr>
            <p:spPr>
              <a:xfrm>
                <a:off x="8244703" y="3345181"/>
                <a:ext cx="2397760" cy="975360"/>
              </a:xfrm>
              <a:prstGeom prst="parallelogram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EFBC53E-BDA9-FD4C-AEAE-E5E594B53130}"/>
                  </a:ext>
                </a:extLst>
              </p:cNvPr>
              <p:cNvSpPr/>
              <p:nvPr/>
            </p:nvSpPr>
            <p:spPr>
              <a:xfrm>
                <a:off x="4769984" y="3345180"/>
                <a:ext cx="2397760" cy="97535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B5C9552-86FA-FF39-27C7-26A3A8B6B021}"/>
                  </a:ext>
                </a:extLst>
              </p:cNvPr>
              <p:cNvCxnSpPr>
                <a:cxnSpLocks/>
                <a:stCxn id="8" idx="3"/>
                <a:endCxn id="11" idx="5"/>
              </p:cNvCxnSpPr>
              <p:nvPr/>
            </p:nvCxnSpPr>
            <p:spPr>
              <a:xfrm flipV="1">
                <a:off x="3566160" y="2037076"/>
                <a:ext cx="1340853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B3CA083-FBAD-2F02-C3D7-6539E59342C5}"/>
                  </a:ext>
                </a:extLst>
              </p:cNvPr>
              <p:cNvCxnSpPr>
                <a:stCxn id="22" idx="5"/>
              </p:cNvCxnSpPr>
              <p:nvPr/>
            </p:nvCxnSpPr>
            <p:spPr>
              <a:xfrm flipH="1">
                <a:off x="7181716" y="3832861"/>
                <a:ext cx="11849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B1CD3C-F189-BE54-437B-3B0F8370A398}"/>
                  </a:ext>
                </a:extLst>
              </p:cNvPr>
              <p:cNvSpPr txBox="1"/>
              <p:nvPr/>
            </p:nvSpPr>
            <p:spPr>
              <a:xfrm>
                <a:off x="1097280" y="1778000"/>
                <a:ext cx="2137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START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128F35-39D7-1B7C-27DE-6134DDC2FC21}"/>
                  </a:ext>
                </a:extLst>
              </p:cNvPr>
              <p:cNvSpPr txBox="1"/>
              <p:nvPr/>
            </p:nvSpPr>
            <p:spPr>
              <a:xfrm>
                <a:off x="4835461" y="3540463"/>
                <a:ext cx="2137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STOP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D69C83-2EAD-2914-6000-5F2FB10A705A}"/>
                  </a:ext>
                </a:extLst>
              </p:cNvPr>
              <p:cNvSpPr txBox="1"/>
              <p:nvPr/>
            </p:nvSpPr>
            <p:spPr>
              <a:xfrm>
                <a:off x="5158457" y="1826867"/>
                <a:ext cx="19075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Input P, R, n, 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4C146F-8DE9-AF27-BB02-C571B61AAAA5}"/>
                      </a:ext>
                    </a:extLst>
                  </p:cNvPr>
                  <p:cNvSpPr txBox="1"/>
                  <p:nvPr/>
                </p:nvSpPr>
                <p:spPr>
                  <a:xfrm>
                    <a:off x="8463835" y="1584316"/>
                    <a:ext cx="1963810" cy="945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Compute</a:t>
                    </a: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𝒏𝒕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4C146F-8DE9-AF27-BB02-C571B61AAA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3835" y="1584316"/>
                    <a:ext cx="1963810" cy="9455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95" t="-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BADCE-5C3F-4583-15D6-A21B4D7D7B2B}"/>
                  </a:ext>
                </a:extLst>
              </p:cNvPr>
              <p:cNvSpPr txBox="1"/>
              <p:nvPr/>
            </p:nvSpPr>
            <p:spPr>
              <a:xfrm>
                <a:off x="8563345" y="3540462"/>
                <a:ext cx="1616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tantia" panose="02030602050306030303" pitchFamily="18" charset="0"/>
                  </a:rPr>
                  <a:t>Print A</a:t>
                </a:r>
              </a:p>
            </p:txBody>
          </p: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3F6C4B3F-6364-235F-4869-FAB9F445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tantia" panose="02030602050306030303" pitchFamily="18" charset="0"/>
              </a:rPr>
              <a:t>Flowchart To Calculate 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183298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4ED99B-B195-4693-D792-A8F24C6424FF}"/>
              </a:ext>
            </a:extLst>
          </p:cNvPr>
          <p:cNvGrpSpPr/>
          <p:nvPr/>
        </p:nvGrpSpPr>
        <p:grpSpPr>
          <a:xfrm>
            <a:off x="825397" y="2372363"/>
            <a:ext cx="10863255" cy="3422438"/>
            <a:chOff x="1231968" y="2260603"/>
            <a:chExt cx="10863255" cy="342243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DF7EE6-17B4-4806-866C-9CAF78EEF3D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V="1">
              <a:off x="7540060" y="2748283"/>
              <a:ext cx="1006972" cy="10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2E3451-9BED-BE0E-E329-40A41EB422DB}"/>
                </a:ext>
              </a:extLst>
            </p:cNvPr>
            <p:cNvSpPr/>
            <p:nvPr/>
          </p:nvSpPr>
          <p:spPr>
            <a:xfrm>
              <a:off x="1231968" y="2275841"/>
              <a:ext cx="2651760" cy="9753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9B9BAF3-3DC9-C091-3176-95F96E528243}"/>
                </a:ext>
              </a:extLst>
            </p:cNvPr>
            <p:cNvSpPr/>
            <p:nvPr/>
          </p:nvSpPr>
          <p:spPr>
            <a:xfrm>
              <a:off x="5101392" y="2265679"/>
              <a:ext cx="2561857" cy="985513"/>
            </a:xfrm>
            <a:prstGeom prst="parallelogra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798B04-723B-145B-800A-F4DD091C4F4B}"/>
                </a:ext>
              </a:extLst>
            </p:cNvPr>
            <p:cNvSpPr/>
            <p:nvPr/>
          </p:nvSpPr>
          <p:spPr>
            <a:xfrm>
              <a:off x="8562270" y="2260603"/>
              <a:ext cx="3517715" cy="1633888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88DE1A-2A62-51FF-28CB-9BEE144AF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6274" y="3894491"/>
              <a:ext cx="4314" cy="815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B5C9552-86FA-FF39-27C7-26A3A8B6B021}"/>
                </a:ext>
              </a:extLst>
            </p:cNvPr>
            <p:cNvCxnSpPr>
              <a:cxnSpLocks/>
              <a:stCxn id="8" idx="3"/>
              <a:endCxn id="11" idx="5"/>
            </p:cNvCxnSpPr>
            <p:nvPr/>
          </p:nvCxnSpPr>
          <p:spPr>
            <a:xfrm flipV="1">
              <a:off x="3883728" y="2758436"/>
              <a:ext cx="1340853" cy="5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1CD3C-F189-BE54-437B-3B0F8370A398}"/>
                </a:ext>
              </a:extLst>
            </p:cNvPr>
            <p:cNvSpPr txBox="1"/>
            <p:nvPr/>
          </p:nvSpPr>
          <p:spPr>
            <a:xfrm>
              <a:off x="1414848" y="2499360"/>
              <a:ext cx="21370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nstantia" panose="02030602050306030303" pitchFamily="18" charset="0"/>
                </a:rPr>
                <a:t>START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D69C83-2EAD-2914-6000-5F2FB10A705A}"/>
                </a:ext>
              </a:extLst>
            </p:cNvPr>
            <p:cNvSpPr txBox="1"/>
            <p:nvPr/>
          </p:nvSpPr>
          <p:spPr>
            <a:xfrm>
              <a:off x="5331699" y="2548228"/>
              <a:ext cx="2221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Input PMT, R, n, 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4C146F-8DE9-AF27-BB02-C571B61AAAA5}"/>
                    </a:ext>
                  </a:extLst>
                </p:cNvPr>
                <p:cNvSpPr txBox="1"/>
                <p:nvPr/>
              </p:nvSpPr>
              <p:spPr>
                <a:xfrm>
                  <a:off x="8577508" y="2324100"/>
                  <a:ext cx="3517715" cy="1393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Compute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𝑷𝑴𝑻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𝒏𝒕</m:t>
                                </m:r>
                              </m:sup>
                            </m:s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 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4C146F-8DE9-AF27-BB02-C571B61AA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508" y="2324100"/>
                  <a:ext cx="3517715" cy="1393202"/>
                </a:xfrm>
                <a:prstGeom prst="rect">
                  <a:avLst/>
                </a:prstGeom>
                <a:blipFill>
                  <a:blip r:embed="rId6"/>
                  <a:stretch>
                    <a:fillRect l="-1386" t="-21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A6289A2D-0A47-F737-53C4-9FE9B6F9BFA2}"/>
                </a:ext>
              </a:extLst>
            </p:cNvPr>
            <p:cNvSpPr/>
            <p:nvPr/>
          </p:nvSpPr>
          <p:spPr>
            <a:xfrm>
              <a:off x="9137485" y="4707681"/>
              <a:ext cx="2397760" cy="975360"/>
            </a:xfrm>
            <a:prstGeom prst="parallelogram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EFBC53E-BDA9-FD4C-AEAE-E5E594B53130}"/>
                </a:ext>
              </a:extLst>
            </p:cNvPr>
            <p:cNvSpPr/>
            <p:nvPr/>
          </p:nvSpPr>
          <p:spPr>
            <a:xfrm>
              <a:off x="5676737" y="4707681"/>
              <a:ext cx="2397760" cy="97535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3CA083-FBAD-2F02-C3D7-6539E59342C5}"/>
                </a:ext>
              </a:extLst>
            </p:cNvPr>
            <p:cNvCxnSpPr>
              <a:stCxn id="22" idx="5"/>
            </p:cNvCxnSpPr>
            <p:nvPr/>
          </p:nvCxnSpPr>
          <p:spPr>
            <a:xfrm flipH="1">
              <a:off x="8074498" y="5195361"/>
              <a:ext cx="11849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128F35-39D7-1B7C-27DE-6134DDC2FC21}"/>
                </a:ext>
              </a:extLst>
            </p:cNvPr>
            <p:cNvSpPr txBox="1"/>
            <p:nvPr/>
          </p:nvSpPr>
          <p:spPr>
            <a:xfrm>
              <a:off x="5746823" y="4897583"/>
              <a:ext cx="21370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onstantia" panose="02030602050306030303" pitchFamily="18" charset="0"/>
                </a:rPr>
                <a:t>STOP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CBADCE-5C3F-4583-15D6-A21B4D7D7B2B}"/>
                </a:ext>
              </a:extLst>
            </p:cNvPr>
            <p:cNvSpPr txBox="1"/>
            <p:nvPr/>
          </p:nvSpPr>
          <p:spPr>
            <a:xfrm>
              <a:off x="9507786" y="4905123"/>
              <a:ext cx="1616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tantia" panose="02030602050306030303" pitchFamily="18" charset="0"/>
                </a:rPr>
                <a:t>Print A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3F6C4B3F-6364-235F-4869-FAB9F445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 panose="02030602050306030303" pitchFamily="18" charset="0"/>
              </a:rPr>
              <a:t>Flowchart To Calculate  Annuity Plan</a:t>
            </a:r>
          </a:p>
        </p:txBody>
      </p:sp>
    </p:spTree>
    <p:extLst>
      <p:ext uri="{BB962C8B-B14F-4D97-AF65-F5344CB8AC3E}">
        <p14:creationId xmlns:p14="http://schemas.microsoft.com/office/powerpoint/2010/main" val="412482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{9CB1A719-4A0B-484B-BC00-FB08927879C6}tf55705232_win32</Template>
  <TotalTime>47</TotalTime>
  <Words>86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 Math</vt:lpstr>
      <vt:lpstr>Constantia</vt:lpstr>
      <vt:lpstr>Goudy Old Style</vt:lpstr>
      <vt:lpstr>Wingdings 2</vt:lpstr>
      <vt:lpstr>SlateVTI</vt:lpstr>
      <vt:lpstr>Problem-solving: Flowchart Design</vt:lpstr>
      <vt:lpstr>Flowchart To Calculate Simple Interest</vt:lpstr>
      <vt:lpstr>Flowchart To Calculate Compound Interest</vt:lpstr>
      <vt:lpstr>Flowchart To Calculate  Annuity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Problem-solving: Flowchart Design</dc:title>
  <dc:creator>Ekenedirichukwu Akabogu</dc:creator>
  <cp:lastModifiedBy>Ekenedirichukwu Akabogu</cp:lastModifiedBy>
  <cp:revision>1</cp:revision>
  <dcterms:created xsi:type="dcterms:W3CDTF">2023-05-21T12:44:47Z</dcterms:created>
  <dcterms:modified xsi:type="dcterms:W3CDTF">2023-05-21T13:32:24Z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