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7" r:id="rId6"/>
    <p:sldId id="286" r:id="rId7"/>
    <p:sldId id="288" r:id="rId8"/>
    <p:sldId id="289" r:id="rId9"/>
    <p:sldId id="290" r:id="rId10"/>
    <p:sldId id="291" r:id="rId11"/>
    <p:sldId id="292" r:id="rId12"/>
    <p:sldId id="271" r:id="rId13"/>
    <p:sldId id="257" r:id="rId14"/>
    <p:sldId id="258" r:id="rId15"/>
    <p:sldId id="259" r:id="rId16"/>
    <p:sldId id="260" r:id="rId17"/>
    <p:sldId id="262" r:id="rId18"/>
    <p:sldId id="263" r:id="rId19"/>
    <p:sldId id="264" r:id="rId20"/>
    <p:sldId id="261" r:id="rId21"/>
    <p:sldId id="265" r:id="rId22"/>
    <p:sldId id="266" r:id="rId23"/>
    <p:sldId id="267" r:id="rId24"/>
    <p:sldId id="268" r:id="rId25"/>
    <p:sldId id="269" r:id="rId26"/>
    <p:sldId id="270" r:id="rId27"/>
    <p:sldId id="272" r:id="rId28"/>
    <p:sldId id="273" r:id="rId29"/>
    <p:sldId id="274" r:id="rId30"/>
    <p:sldId id="275" r:id="rId31"/>
    <p:sldId id="276" r:id="rId32"/>
    <p:sldId id="277" r:id="rId33"/>
    <p:sldId id="278" r:id="rId34"/>
    <p:sldId id="280" r:id="rId35"/>
    <p:sldId id="279" r:id="rId36"/>
    <p:sldId id="281" r:id="rId37"/>
    <p:sldId id="282" r:id="rId38"/>
    <p:sldId id="283" r:id="rId39"/>
    <p:sldId id="284" r:id="rId40"/>
    <p:sldId id="28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3169207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E80B1-1882-4321-ACA3-B64D01076AA1}"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86655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368693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161676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3726527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883422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20451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411709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8313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052289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E80B1-1882-4321-ACA3-B64D01076AA1}"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2712800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8E80B1-1882-4321-ACA3-B64D01076AA1}"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104021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8E80B1-1882-4321-ACA3-B64D01076AA1}" type="datetimeFigureOut">
              <a:rPr lang="en-IN" smtClean="0"/>
              <a:t>18-08-2023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721493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8E80B1-1882-4321-ACA3-B64D01076AA1}" type="datetimeFigureOut">
              <a:rPr lang="en-IN" smtClean="0"/>
              <a:t>18-08-2023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2998092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E80B1-1882-4321-ACA3-B64D01076AA1}" type="datetimeFigureOut">
              <a:rPr lang="en-IN" smtClean="0"/>
              <a:t>18-08-2023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438646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E80B1-1882-4321-ACA3-B64D01076AA1}"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11229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E80B1-1882-4321-ACA3-B64D01076AA1}"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4DBA3-7CE5-4F29-84BE-F0C72F3F2F1D}" type="slidenum">
              <a:rPr lang="en-IN" smtClean="0"/>
              <a:t>‹#›</a:t>
            </a:fld>
            <a:endParaRPr lang="en-IN"/>
          </a:p>
        </p:txBody>
      </p:sp>
    </p:spTree>
    <p:extLst>
      <p:ext uri="{BB962C8B-B14F-4D97-AF65-F5344CB8AC3E}">
        <p14:creationId xmlns:p14="http://schemas.microsoft.com/office/powerpoint/2010/main" val="3396365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8E80B1-1882-4321-ACA3-B64D01076AA1}" type="datetimeFigureOut">
              <a:rPr lang="en-IN" smtClean="0"/>
              <a:t>18-08-2023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D4DBA3-7CE5-4F29-84BE-F0C72F3F2F1D}" type="slidenum">
              <a:rPr lang="en-IN" smtClean="0"/>
              <a:t>‹#›</a:t>
            </a:fld>
            <a:endParaRPr lang="en-IN"/>
          </a:p>
        </p:txBody>
      </p:sp>
    </p:spTree>
    <p:extLst>
      <p:ext uri="{BB962C8B-B14F-4D97-AF65-F5344CB8AC3E}">
        <p14:creationId xmlns:p14="http://schemas.microsoft.com/office/powerpoint/2010/main" val="1959378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0523-84F7-306D-2856-4793EE8B1741}"/>
              </a:ext>
            </a:extLst>
          </p:cNvPr>
          <p:cNvSpPr>
            <a:spLocks noGrp="1"/>
          </p:cNvSpPr>
          <p:nvPr>
            <p:ph type="ctrTitle"/>
          </p:nvPr>
        </p:nvSpPr>
        <p:spPr/>
        <p:txBody>
          <a:bodyPr>
            <a:normAutofit fontScale="90000"/>
          </a:bodyPr>
          <a:lstStyle/>
          <a:p>
            <a:r>
              <a:rPr lang="en-IN" dirty="0"/>
              <a:t>CONSUMER CREDITWORTHINESS ANALYSIS</a:t>
            </a:r>
          </a:p>
        </p:txBody>
      </p:sp>
      <p:sp>
        <p:nvSpPr>
          <p:cNvPr id="3" name="Subtitle 2">
            <a:extLst>
              <a:ext uri="{FF2B5EF4-FFF2-40B4-BE49-F238E27FC236}">
                <a16:creationId xmlns:a16="http://schemas.microsoft.com/office/drawing/2014/main" id="{341D01AB-4CB9-F153-613F-6725208AF945}"/>
              </a:ext>
            </a:extLst>
          </p:cNvPr>
          <p:cNvSpPr>
            <a:spLocks noGrp="1"/>
          </p:cNvSpPr>
          <p:nvPr>
            <p:ph type="subTitle" idx="1"/>
          </p:nvPr>
        </p:nvSpPr>
        <p:spPr/>
        <p:txBody>
          <a:bodyPr/>
          <a:lstStyle/>
          <a:p>
            <a:r>
              <a:rPr lang="en-IN" dirty="0"/>
              <a:t>A Machine Learning Project- Report</a:t>
            </a:r>
          </a:p>
        </p:txBody>
      </p:sp>
    </p:spTree>
    <p:extLst>
      <p:ext uri="{BB962C8B-B14F-4D97-AF65-F5344CB8AC3E}">
        <p14:creationId xmlns:p14="http://schemas.microsoft.com/office/powerpoint/2010/main" val="235223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03AC-E75E-D868-FE95-6D77116BA41E}"/>
              </a:ext>
            </a:extLst>
          </p:cNvPr>
          <p:cNvSpPr>
            <a:spLocks noGrp="1"/>
          </p:cNvSpPr>
          <p:nvPr>
            <p:ph type="title"/>
          </p:nvPr>
        </p:nvSpPr>
        <p:spPr>
          <a:xfrm>
            <a:off x="1559812" y="0"/>
            <a:ext cx="10018713" cy="1752599"/>
          </a:xfrm>
        </p:spPr>
        <p:txBody>
          <a:bodyPr/>
          <a:lstStyle/>
          <a:p>
            <a:r>
              <a:rPr lang="en-IN" dirty="0"/>
              <a:t>Data Quality Check</a:t>
            </a:r>
          </a:p>
        </p:txBody>
      </p:sp>
      <p:pic>
        <p:nvPicPr>
          <p:cNvPr id="13" name="Picture 12">
            <a:extLst>
              <a:ext uri="{FF2B5EF4-FFF2-40B4-BE49-F238E27FC236}">
                <a16:creationId xmlns:a16="http://schemas.microsoft.com/office/drawing/2014/main" id="{980AD76E-495F-5B8F-50F5-527EFECF04ED}"/>
              </a:ext>
            </a:extLst>
          </p:cNvPr>
          <p:cNvPicPr>
            <a:picLocks noChangeAspect="1"/>
          </p:cNvPicPr>
          <p:nvPr/>
        </p:nvPicPr>
        <p:blipFill>
          <a:blip r:embed="rId2"/>
          <a:stretch>
            <a:fillRect/>
          </a:stretch>
        </p:blipFill>
        <p:spPr>
          <a:xfrm>
            <a:off x="1922985" y="1709979"/>
            <a:ext cx="1273221" cy="629979"/>
          </a:xfrm>
          <a:prstGeom prst="rect">
            <a:avLst/>
          </a:prstGeom>
        </p:spPr>
      </p:pic>
      <p:pic>
        <p:nvPicPr>
          <p:cNvPr id="15" name="Picture 14">
            <a:extLst>
              <a:ext uri="{FF2B5EF4-FFF2-40B4-BE49-F238E27FC236}">
                <a16:creationId xmlns:a16="http://schemas.microsoft.com/office/drawing/2014/main" id="{CBE148D1-B321-EBA7-8BAD-AE2C85A4C3C3}"/>
              </a:ext>
            </a:extLst>
          </p:cNvPr>
          <p:cNvPicPr>
            <a:picLocks noChangeAspect="1"/>
          </p:cNvPicPr>
          <p:nvPr/>
        </p:nvPicPr>
        <p:blipFill>
          <a:blip r:embed="rId3"/>
          <a:stretch>
            <a:fillRect/>
          </a:stretch>
        </p:blipFill>
        <p:spPr>
          <a:xfrm>
            <a:off x="1922985" y="2960941"/>
            <a:ext cx="3328524" cy="2938283"/>
          </a:xfrm>
          <a:prstGeom prst="rect">
            <a:avLst/>
          </a:prstGeom>
        </p:spPr>
      </p:pic>
      <p:sp>
        <p:nvSpPr>
          <p:cNvPr id="19" name="TextBox 18">
            <a:extLst>
              <a:ext uri="{FF2B5EF4-FFF2-40B4-BE49-F238E27FC236}">
                <a16:creationId xmlns:a16="http://schemas.microsoft.com/office/drawing/2014/main" id="{B80AE87B-34A5-F4DD-05FD-EFDD03F3C0E4}"/>
              </a:ext>
            </a:extLst>
          </p:cNvPr>
          <p:cNvSpPr txBox="1"/>
          <p:nvPr/>
        </p:nvSpPr>
        <p:spPr>
          <a:xfrm>
            <a:off x="2080470" y="2427919"/>
            <a:ext cx="5125673"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dataset contains 521 rows and 13 features.</a:t>
            </a:r>
          </a:p>
        </p:txBody>
      </p:sp>
      <p:sp>
        <p:nvSpPr>
          <p:cNvPr id="20" name="TextBox 19">
            <a:extLst>
              <a:ext uri="{FF2B5EF4-FFF2-40B4-BE49-F238E27FC236}">
                <a16:creationId xmlns:a16="http://schemas.microsoft.com/office/drawing/2014/main" id="{36097FCA-403F-33D4-B274-1FE28F6B5F13}"/>
              </a:ext>
            </a:extLst>
          </p:cNvPr>
          <p:cNvSpPr txBox="1"/>
          <p:nvPr/>
        </p:nvSpPr>
        <p:spPr>
          <a:xfrm>
            <a:off x="2080470" y="5964572"/>
            <a:ext cx="5343787"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list of 13 features are as above which provides us the details about the consumers applying for the loans.</a:t>
            </a:r>
          </a:p>
        </p:txBody>
      </p:sp>
      <p:pic>
        <p:nvPicPr>
          <p:cNvPr id="22" name="Picture 21">
            <a:extLst>
              <a:ext uri="{FF2B5EF4-FFF2-40B4-BE49-F238E27FC236}">
                <a16:creationId xmlns:a16="http://schemas.microsoft.com/office/drawing/2014/main" id="{D91C7656-FF17-86EA-EEAB-AD97127E91D5}"/>
              </a:ext>
            </a:extLst>
          </p:cNvPr>
          <p:cNvPicPr>
            <a:picLocks noChangeAspect="1"/>
          </p:cNvPicPr>
          <p:nvPr/>
        </p:nvPicPr>
        <p:blipFill>
          <a:blip r:embed="rId4"/>
          <a:stretch>
            <a:fillRect/>
          </a:stretch>
        </p:blipFill>
        <p:spPr>
          <a:xfrm>
            <a:off x="7533313" y="1709979"/>
            <a:ext cx="4503097" cy="3806936"/>
          </a:xfrm>
          <a:prstGeom prst="rect">
            <a:avLst/>
          </a:prstGeom>
        </p:spPr>
      </p:pic>
      <p:sp>
        <p:nvSpPr>
          <p:cNvPr id="23" name="TextBox 22">
            <a:extLst>
              <a:ext uri="{FF2B5EF4-FFF2-40B4-BE49-F238E27FC236}">
                <a16:creationId xmlns:a16="http://schemas.microsoft.com/office/drawing/2014/main" id="{CE0A2A2A-909B-0618-9A6E-29CFBCCE81E1}"/>
              </a:ext>
            </a:extLst>
          </p:cNvPr>
          <p:cNvSpPr txBox="1"/>
          <p:nvPr/>
        </p:nvSpPr>
        <p:spPr>
          <a:xfrm>
            <a:off x="7642371" y="5721292"/>
            <a:ext cx="4394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Some of the features in the dataset also contains some missing values.</a:t>
            </a:r>
          </a:p>
        </p:txBody>
      </p:sp>
    </p:spTree>
    <p:extLst>
      <p:ext uri="{BB962C8B-B14F-4D97-AF65-F5344CB8AC3E}">
        <p14:creationId xmlns:p14="http://schemas.microsoft.com/office/powerpoint/2010/main" val="3124872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arn(inVertical)">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98C1-D39A-1C7C-35B0-08C791E257B0}"/>
              </a:ext>
            </a:extLst>
          </p:cNvPr>
          <p:cNvSpPr>
            <a:spLocks noGrp="1"/>
          </p:cNvSpPr>
          <p:nvPr>
            <p:ph type="title"/>
          </p:nvPr>
        </p:nvSpPr>
        <p:spPr>
          <a:xfrm>
            <a:off x="1535185" y="1"/>
            <a:ext cx="9353725" cy="553674"/>
          </a:xfrm>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ln w="0"/>
                <a:effectLst>
                  <a:outerShdw blurRad="38100" dist="19050" dir="2700000" algn="tl" rotWithShape="0">
                    <a:schemeClr val="dk1">
                      <a:alpha val="40000"/>
                    </a:schemeClr>
                  </a:outerShdw>
                </a:effectLst>
              </a:rPr>
              <a:t>Hypothesis on Impact of different features on the Loan Approval rate</a:t>
            </a:r>
          </a:p>
        </p:txBody>
      </p:sp>
      <p:sp>
        <p:nvSpPr>
          <p:cNvPr id="11" name="Rectangle 10">
            <a:extLst>
              <a:ext uri="{FF2B5EF4-FFF2-40B4-BE49-F238E27FC236}">
                <a16:creationId xmlns:a16="http://schemas.microsoft.com/office/drawing/2014/main" id="{BD439ADA-D674-1130-A9D7-B76A06597656}"/>
              </a:ext>
            </a:extLst>
          </p:cNvPr>
          <p:cNvSpPr/>
          <p:nvPr/>
        </p:nvSpPr>
        <p:spPr>
          <a:xfrm>
            <a:off x="1952679" y="620785"/>
            <a:ext cx="1938352"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1. </a:t>
            </a:r>
            <a:r>
              <a:rPr lang="en-US" sz="3200" b="1" dirty="0">
                <a:ln w="9525">
                  <a:solidFill>
                    <a:schemeClr val="bg1"/>
                  </a:solidFill>
                  <a:prstDash val="solid"/>
                </a:ln>
                <a:effectLst>
                  <a:outerShdw blurRad="38100" dist="38100" dir="2700000" algn="tl">
                    <a:srgbClr val="000000">
                      <a:alpha val="43137"/>
                    </a:srgbClr>
                  </a:outerShdw>
                </a:effectLst>
              </a:rPr>
              <a:t>Gender</a:t>
            </a:r>
            <a:endParaRPr lang="en-US" sz="3600" b="1" dirty="0">
              <a:ln w="9525">
                <a:solidFill>
                  <a:schemeClr val="bg1"/>
                </a:solidFill>
                <a:prstDash val="solid"/>
              </a:ln>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49F7F656-F15B-AA54-ED1F-34B175B783B5}"/>
              </a:ext>
            </a:extLst>
          </p:cNvPr>
          <p:cNvPicPr>
            <a:picLocks noChangeAspect="1"/>
          </p:cNvPicPr>
          <p:nvPr/>
        </p:nvPicPr>
        <p:blipFill>
          <a:blip r:embed="rId2"/>
          <a:stretch>
            <a:fillRect/>
          </a:stretch>
        </p:blipFill>
        <p:spPr>
          <a:xfrm>
            <a:off x="7147420" y="1302583"/>
            <a:ext cx="2814040" cy="3584811"/>
          </a:xfrm>
          <a:prstGeom prst="rect">
            <a:avLst/>
          </a:prstGeom>
        </p:spPr>
      </p:pic>
      <p:pic>
        <p:nvPicPr>
          <p:cNvPr id="17" name="Picture 16">
            <a:extLst>
              <a:ext uri="{FF2B5EF4-FFF2-40B4-BE49-F238E27FC236}">
                <a16:creationId xmlns:a16="http://schemas.microsoft.com/office/drawing/2014/main" id="{F48BEA6F-9CA7-BD77-303D-DD59C2D809C2}"/>
              </a:ext>
            </a:extLst>
          </p:cNvPr>
          <p:cNvPicPr>
            <a:picLocks noChangeAspect="1"/>
          </p:cNvPicPr>
          <p:nvPr/>
        </p:nvPicPr>
        <p:blipFill>
          <a:blip r:embed="rId3"/>
          <a:stretch>
            <a:fillRect/>
          </a:stretch>
        </p:blipFill>
        <p:spPr>
          <a:xfrm>
            <a:off x="1809675" y="1263256"/>
            <a:ext cx="4800852" cy="3636595"/>
          </a:xfrm>
          <a:prstGeom prst="rect">
            <a:avLst/>
          </a:prstGeom>
        </p:spPr>
      </p:pic>
      <p:sp>
        <p:nvSpPr>
          <p:cNvPr id="18" name="Speech Bubble: Oval 17">
            <a:extLst>
              <a:ext uri="{FF2B5EF4-FFF2-40B4-BE49-F238E27FC236}">
                <a16:creationId xmlns:a16="http://schemas.microsoft.com/office/drawing/2014/main" id="{16E09D69-171B-5A51-2558-FB130FE7D777}"/>
              </a:ext>
            </a:extLst>
          </p:cNvPr>
          <p:cNvSpPr/>
          <p:nvPr/>
        </p:nvSpPr>
        <p:spPr>
          <a:xfrm>
            <a:off x="2080472" y="5083729"/>
            <a:ext cx="4160938" cy="1691188"/>
          </a:xfrm>
          <a:prstGeom prst="wedgeEllipseCallout">
            <a:avLst>
              <a:gd name="adj1" fmla="val -33107"/>
              <a:gd name="adj2" fmla="val -5946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About 80% of the population of the consumers is from male category.</a:t>
            </a:r>
          </a:p>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Less than 2% of the data in the gender column is missing or unspecified. </a:t>
            </a:r>
          </a:p>
        </p:txBody>
      </p:sp>
      <p:sp>
        <p:nvSpPr>
          <p:cNvPr id="19" name="Speech Bubble: Oval 18">
            <a:extLst>
              <a:ext uri="{FF2B5EF4-FFF2-40B4-BE49-F238E27FC236}">
                <a16:creationId xmlns:a16="http://schemas.microsoft.com/office/drawing/2014/main" id="{78E54A50-EBE8-2EAB-0CA0-298DCD4CD82F}"/>
              </a:ext>
            </a:extLst>
          </p:cNvPr>
          <p:cNvSpPr/>
          <p:nvPr/>
        </p:nvSpPr>
        <p:spPr>
          <a:xfrm>
            <a:off x="7197754" y="5083729"/>
            <a:ext cx="3691156" cy="1691188"/>
          </a:xfrm>
          <a:prstGeom prst="wedgeEllipseCallout">
            <a:avLst>
              <a:gd name="adj1" fmla="val -33717"/>
              <a:gd name="adj2" fmla="val -5865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There is not much difference in the loan approval rate between male and female category. Thus, the gender of a consumer has not much impact on the loan approval rate.</a:t>
            </a:r>
          </a:p>
          <a:p>
            <a:endParaRPr lang="en-IN" sz="1600" dirty="0">
              <a:latin typeface="Aptos Narrow" panose="020B0004020202020204" pitchFamily="34" charset="0"/>
            </a:endParaRPr>
          </a:p>
        </p:txBody>
      </p:sp>
    </p:spTree>
    <p:extLst>
      <p:ext uri="{BB962C8B-B14F-4D97-AF65-F5344CB8AC3E}">
        <p14:creationId xmlns:p14="http://schemas.microsoft.com/office/powerpoint/2010/main" val="2012500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arn(inVertical)">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843673" y="167780"/>
            <a:ext cx="2659703"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2. Education</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18" name="Speech Bubble: Oval 17">
            <a:extLst>
              <a:ext uri="{FF2B5EF4-FFF2-40B4-BE49-F238E27FC236}">
                <a16:creationId xmlns:a16="http://schemas.microsoft.com/office/drawing/2014/main" id="{16E09D69-171B-5A51-2558-FB130FE7D777}"/>
              </a:ext>
            </a:extLst>
          </p:cNvPr>
          <p:cNvSpPr/>
          <p:nvPr/>
        </p:nvSpPr>
        <p:spPr>
          <a:xfrm>
            <a:off x="2265027" y="4899171"/>
            <a:ext cx="3604469" cy="1476462"/>
          </a:xfrm>
          <a:prstGeom prst="wedgeEllipseCallout">
            <a:avLst>
              <a:gd name="adj1" fmla="val -33107"/>
              <a:gd name="adj2" fmla="val -5946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Nearly, 78% of the consumers applying for loans are having a graduate degree.</a:t>
            </a:r>
          </a:p>
        </p:txBody>
      </p:sp>
      <p:sp>
        <p:nvSpPr>
          <p:cNvPr id="19" name="Speech Bubble: Oval 18">
            <a:extLst>
              <a:ext uri="{FF2B5EF4-FFF2-40B4-BE49-F238E27FC236}">
                <a16:creationId xmlns:a16="http://schemas.microsoft.com/office/drawing/2014/main" id="{78E54A50-EBE8-2EAB-0CA0-298DCD4CD82F}"/>
              </a:ext>
            </a:extLst>
          </p:cNvPr>
          <p:cNvSpPr/>
          <p:nvPr/>
        </p:nvSpPr>
        <p:spPr>
          <a:xfrm>
            <a:off x="6779704" y="4899171"/>
            <a:ext cx="3691156" cy="1691188"/>
          </a:xfrm>
          <a:prstGeom prst="wedgeEllipseCallout">
            <a:avLst>
              <a:gd name="adj1" fmla="val -33717"/>
              <a:gd name="adj2" fmla="val -5865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The loan approval rates for persons with graduation is more than non-graduates by nearly 12%. So, level of education is an important feature for loan approval.</a:t>
            </a:r>
          </a:p>
          <a:p>
            <a:endParaRPr lang="en-IN" sz="1600" dirty="0">
              <a:latin typeface="Aptos Narrow" panose="020B0004020202020204" pitchFamily="34" charset="0"/>
            </a:endParaRPr>
          </a:p>
        </p:txBody>
      </p:sp>
      <p:pic>
        <p:nvPicPr>
          <p:cNvPr id="4" name="Picture 3">
            <a:extLst>
              <a:ext uri="{FF2B5EF4-FFF2-40B4-BE49-F238E27FC236}">
                <a16:creationId xmlns:a16="http://schemas.microsoft.com/office/drawing/2014/main" id="{EAC2D319-3ED2-E478-E535-0659EC13171F}"/>
              </a:ext>
            </a:extLst>
          </p:cNvPr>
          <p:cNvPicPr>
            <a:picLocks noChangeAspect="1"/>
          </p:cNvPicPr>
          <p:nvPr/>
        </p:nvPicPr>
        <p:blipFill>
          <a:blip r:embed="rId2"/>
          <a:stretch>
            <a:fillRect/>
          </a:stretch>
        </p:blipFill>
        <p:spPr>
          <a:xfrm>
            <a:off x="1921082" y="959129"/>
            <a:ext cx="4320328" cy="3733617"/>
          </a:xfrm>
          <a:prstGeom prst="rect">
            <a:avLst/>
          </a:prstGeom>
        </p:spPr>
      </p:pic>
      <p:pic>
        <p:nvPicPr>
          <p:cNvPr id="8" name="Picture 7">
            <a:extLst>
              <a:ext uri="{FF2B5EF4-FFF2-40B4-BE49-F238E27FC236}">
                <a16:creationId xmlns:a16="http://schemas.microsoft.com/office/drawing/2014/main" id="{C1AC9230-673A-D75D-AD80-0E1C1F94DF73}"/>
              </a:ext>
            </a:extLst>
          </p:cNvPr>
          <p:cNvPicPr>
            <a:picLocks noChangeAspect="1"/>
          </p:cNvPicPr>
          <p:nvPr/>
        </p:nvPicPr>
        <p:blipFill>
          <a:blip r:embed="rId3"/>
          <a:stretch>
            <a:fillRect/>
          </a:stretch>
        </p:blipFill>
        <p:spPr>
          <a:xfrm>
            <a:off x="6931605" y="992775"/>
            <a:ext cx="3387354" cy="3733617"/>
          </a:xfrm>
          <a:prstGeom prst="rect">
            <a:avLst/>
          </a:prstGeom>
        </p:spPr>
      </p:pic>
    </p:spTree>
    <p:extLst>
      <p:ext uri="{BB962C8B-B14F-4D97-AF65-F5344CB8AC3E}">
        <p14:creationId xmlns:p14="http://schemas.microsoft.com/office/powerpoint/2010/main" val="3677208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2074506" y="167780"/>
            <a:ext cx="2198039"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3. Married</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18" name="Speech Bubble: Oval 17">
            <a:extLst>
              <a:ext uri="{FF2B5EF4-FFF2-40B4-BE49-F238E27FC236}">
                <a16:creationId xmlns:a16="http://schemas.microsoft.com/office/drawing/2014/main" id="{16E09D69-171B-5A51-2558-FB130FE7D777}"/>
              </a:ext>
            </a:extLst>
          </p:cNvPr>
          <p:cNvSpPr/>
          <p:nvPr/>
        </p:nvSpPr>
        <p:spPr>
          <a:xfrm>
            <a:off x="2265027" y="4899171"/>
            <a:ext cx="3604469" cy="1476462"/>
          </a:xfrm>
          <a:prstGeom prst="wedgeEllipseCallout">
            <a:avLst>
              <a:gd name="adj1" fmla="val -33107"/>
              <a:gd name="adj2" fmla="val -5946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More than 60% of the consumers applying for loans are married.</a:t>
            </a:r>
          </a:p>
        </p:txBody>
      </p:sp>
      <p:sp>
        <p:nvSpPr>
          <p:cNvPr id="19" name="Speech Bubble: Oval 18">
            <a:extLst>
              <a:ext uri="{FF2B5EF4-FFF2-40B4-BE49-F238E27FC236}">
                <a16:creationId xmlns:a16="http://schemas.microsoft.com/office/drawing/2014/main" id="{78E54A50-EBE8-2EAB-0CA0-298DCD4CD82F}"/>
              </a:ext>
            </a:extLst>
          </p:cNvPr>
          <p:cNvSpPr/>
          <p:nvPr/>
        </p:nvSpPr>
        <p:spPr>
          <a:xfrm>
            <a:off x="6779704" y="4899171"/>
            <a:ext cx="3691156" cy="1691188"/>
          </a:xfrm>
          <a:prstGeom prst="wedgeEllipseCallout">
            <a:avLst>
              <a:gd name="adj1" fmla="val -43262"/>
              <a:gd name="adj2" fmla="val -6113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The loan approval rates for married consumers is also slightly better than unmarried ones.</a:t>
            </a: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It may be due to the better stability prospect and also some support from partners. Thus, marital status also has some impact on loan approval.</a:t>
            </a:r>
          </a:p>
          <a:p>
            <a:endParaRPr lang="en-IN" sz="1600" dirty="0">
              <a:latin typeface="Aptos Narrow" panose="020B0004020202020204" pitchFamily="34" charset="0"/>
            </a:endParaRPr>
          </a:p>
        </p:txBody>
      </p:sp>
      <p:pic>
        <p:nvPicPr>
          <p:cNvPr id="3" name="Picture 2">
            <a:extLst>
              <a:ext uri="{FF2B5EF4-FFF2-40B4-BE49-F238E27FC236}">
                <a16:creationId xmlns:a16="http://schemas.microsoft.com/office/drawing/2014/main" id="{5C39A3A4-4245-9724-F373-DCA79DA21EA6}"/>
              </a:ext>
            </a:extLst>
          </p:cNvPr>
          <p:cNvPicPr>
            <a:picLocks noChangeAspect="1"/>
          </p:cNvPicPr>
          <p:nvPr/>
        </p:nvPicPr>
        <p:blipFill>
          <a:blip r:embed="rId2"/>
          <a:stretch>
            <a:fillRect/>
          </a:stretch>
        </p:blipFill>
        <p:spPr>
          <a:xfrm>
            <a:off x="1782003" y="936786"/>
            <a:ext cx="4313997" cy="3789606"/>
          </a:xfrm>
          <a:prstGeom prst="rect">
            <a:avLst/>
          </a:prstGeom>
        </p:spPr>
      </p:pic>
      <p:pic>
        <p:nvPicPr>
          <p:cNvPr id="6" name="Picture 5">
            <a:extLst>
              <a:ext uri="{FF2B5EF4-FFF2-40B4-BE49-F238E27FC236}">
                <a16:creationId xmlns:a16="http://schemas.microsoft.com/office/drawing/2014/main" id="{2D74FFB3-5C8F-4CC1-1D3F-687431D9525B}"/>
              </a:ext>
            </a:extLst>
          </p:cNvPr>
          <p:cNvPicPr>
            <a:picLocks noChangeAspect="1"/>
          </p:cNvPicPr>
          <p:nvPr/>
        </p:nvPicPr>
        <p:blipFill>
          <a:blip r:embed="rId3"/>
          <a:stretch>
            <a:fillRect/>
          </a:stretch>
        </p:blipFill>
        <p:spPr>
          <a:xfrm>
            <a:off x="6593003" y="936786"/>
            <a:ext cx="3452159" cy="3711262"/>
          </a:xfrm>
          <a:prstGeom prst="rect">
            <a:avLst/>
          </a:prstGeom>
        </p:spPr>
      </p:pic>
    </p:spTree>
    <p:extLst>
      <p:ext uri="{BB962C8B-B14F-4D97-AF65-F5344CB8AC3E}">
        <p14:creationId xmlns:p14="http://schemas.microsoft.com/office/powerpoint/2010/main" val="319793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585594" y="167780"/>
            <a:ext cx="3175870"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4. Dependents </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18" name="Speech Bubble: Oval 17">
            <a:extLst>
              <a:ext uri="{FF2B5EF4-FFF2-40B4-BE49-F238E27FC236}">
                <a16:creationId xmlns:a16="http://schemas.microsoft.com/office/drawing/2014/main" id="{16E09D69-171B-5A51-2558-FB130FE7D777}"/>
              </a:ext>
            </a:extLst>
          </p:cNvPr>
          <p:cNvSpPr/>
          <p:nvPr/>
        </p:nvSpPr>
        <p:spPr>
          <a:xfrm>
            <a:off x="2265027" y="4899171"/>
            <a:ext cx="3604469" cy="1476462"/>
          </a:xfrm>
          <a:prstGeom prst="wedgeEllipseCallout">
            <a:avLst>
              <a:gd name="adj1" fmla="val -33107"/>
              <a:gd name="adj2" fmla="val -5946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About 60% of the consumers have no dependents.</a:t>
            </a:r>
          </a:p>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Around 15% each are having 1 or 2 dependents.</a:t>
            </a:r>
          </a:p>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Only around 7-8% have 3 or more dependents.</a:t>
            </a:r>
          </a:p>
        </p:txBody>
      </p:sp>
      <p:sp>
        <p:nvSpPr>
          <p:cNvPr id="19" name="Speech Bubble: Oval 18">
            <a:extLst>
              <a:ext uri="{FF2B5EF4-FFF2-40B4-BE49-F238E27FC236}">
                <a16:creationId xmlns:a16="http://schemas.microsoft.com/office/drawing/2014/main" id="{78E54A50-EBE8-2EAB-0CA0-298DCD4CD82F}"/>
              </a:ext>
            </a:extLst>
          </p:cNvPr>
          <p:cNvSpPr/>
          <p:nvPr/>
        </p:nvSpPr>
        <p:spPr>
          <a:xfrm>
            <a:off x="6509857" y="4664279"/>
            <a:ext cx="4531454" cy="1988189"/>
          </a:xfrm>
          <a:prstGeom prst="wedgeEllipseCallout">
            <a:avLst>
              <a:gd name="adj1" fmla="val -36042"/>
              <a:gd name="adj2" fmla="val -50588"/>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The persons having 0 dependents have highest percentage of loan approval rates which owes to the fact that less dependents means less financial burden.</a:t>
            </a: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Increasing no of dependents has negative impact on loan approval rates, especially when no of dependents goes beyond 2 and above. So, it is an important feature for loan approval.</a:t>
            </a:r>
          </a:p>
          <a:p>
            <a:endParaRPr lang="en-IN" sz="1600" dirty="0">
              <a:latin typeface="Aptos Narrow" panose="020B0004020202020204" pitchFamily="34" charset="0"/>
            </a:endParaRPr>
          </a:p>
        </p:txBody>
      </p:sp>
      <p:pic>
        <p:nvPicPr>
          <p:cNvPr id="3" name="Picture 2">
            <a:extLst>
              <a:ext uri="{FF2B5EF4-FFF2-40B4-BE49-F238E27FC236}">
                <a16:creationId xmlns:a16="http://schemas.microsoft.com/office/drawing/2014/main" id="{0DE6B845-24AA-BEAF-BE25-B0B191ACC077}"/>
              </a:ext>
            </a:extLst>
          </p:cNvPr>
          <p:cNvPicPr>
            <a:picLocks noChangeAspect="1"/>
          </p:cNvPicPr>
          <p:nvPr/>
        </p:nvPicPr>
        <p:blipFill>
          <a:blip r:embed="rId2"/>
          <a:stretch>
            <a:fillRect/>
          </a:stretch>
        </p:blipFill>
        <p:spPr>
          <a:xfrm>
            <a:off x="6761527" y="1118320"/>
            <a:ext cx="4018326" cy="3451248"/>
          </a:xfrm>
          <a:prstGeom prst="rect">
            <a:avLst/>
          </a:prstGeom>
        </p:spPr>
      </p:pic>
      <p:pic>
        <p:nvPicPr>
          <p:cNvPr id="5" name="Picture 4">
            <a:extLst>
              <a:ext uri="{FF2B5EF4-FFF2-40B4-BE49-F238E27FC236}">
                <a16:creationId xmlns:a16="http://schemas.microsoft.com/office/drawing/2014/main" id="{30B7EE72-CB05-5BF2-8F15-04344025AE16}"/>
              </a:ext>
            </a:extLst>
          </p:cNvPr>
          <p:cNvPicPr>
            <a:picLocks noChangeAspect="1"/>
          </p:cNvPicPr>
          <p:nvPr/>
        </p:nvPicPr>
        <p:blipFill>
          <a:blip r:embed="rId3"/>
          <a:stretch>
            <a:fillRect/>
          </a:stretch>
        </p:blipFill>
        <p:spPr>
          <a:xfrm>
            <a:off x="1842028" y="1145802"/>
            <a:ext cx="4450466" cy="3421677"/>
          </a:xfrm>
          <a:prstGeom prst="rect">
            <a:avLst/>
          </a:prstGeom>
        </p:spPr>
      </p:pic>
    </p:spTree>
    <p:extLst>
      <p:ext uri="{BB962C8B-B14F-4D97-AF65-F5344CB8AC3E}">
        <p14:creationId xmlns:p14="http://schemas.microsoft.com/office/powerpoint/2010/main" val="2922517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418912" y="167780"/>
            <a:ext cx="3509230"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5. Self Employed</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18" name="Speech Bubble: Oval 17">
            <a:extLst>
              <a:ext uri="{FF2B5EF4-FFF2-40B4-BE49-F238E27FC236}">
                <a16:creationId xmlns:a16="http://schemas.microsoft.com/office/drawing/2014/main" id="{16E09D69-171B-5A51-2558-FB130FE7D777}"/>
              </a:ext>
            </a:extLst>
          </p:cNvPr>
          <p:cNvSpPr/>
          <p:nvPr/>
        </p:nvSpPr>
        <p:spPr>
          <a:xfrm>
            <a:off x="2323750" y="4775673"/>
            <a:ext cx="3604469" cy="1476462"/>
          </a:xfrm>
          <a:prstGeom prst="wedgeEllipseCallout">
            <a:avLst>
              <a:gd name="adj1" fmla="val -36598"/>
              <a:gd name="adj2" fmla="val -64012"/>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Around 80% of the consumers are from the service sector.</a:t>
            </a:r>
          </a:p>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Only nearly 13% of the customers are self-employed.</a:t>
            </a:r>
          </a:p>
        </p:txBody>
      </p:sp>
      <p:sp>
        <p:nvSpPr>
          <p:cNvPr id="19" name="Speech Bubble: Oval 18">
            <a:extLst>
              <a:ext uri="{FF2B5EF4-FFF2-40B4-BE49-F238E27FC236}">
                <a16:creationId xmlns:a16="http://schemas.microsoft.com/office/drawing/2014/main" id="{78E54A50-EBE8-2EAB-0CA0-298DCD4CD82F}"/>
              </a:ext>
            </a:extLst>
          </p:cNvPr>
          <p:cNvSpPr/>
          <p:nvPr/>
        </p:nvSpPr>
        <p:spPr>
          <a:xfrm>
            <a:off x="7050947" y="4662422"/>
            <a:ext cx="3604469" cy="1702965"/>
          </a:xfrm>
          <a:prstGeom prst="wedgeEllipseCallout">
            <a:avLst>
              <a:gd name="adj1" fmla="val -40080"/>
              <a:gd name="adj2" fmla="val -5617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There is not much difference in the loan approval rates based on employment type i.e., self employed or not. So, self-employment doesn’t have much impact on loan approval rates on its own.</a:t>
            </a:r>
          </a:p>
          <a:p>
            <a:endParaRPr lang="en-IN" sz="1600" dirty="0">
              <a:latin typeface="Aptos Narrow" panose="020B0004020202020204" pitchFamily="34" charset="0"/>
            </a:endParaRPr>
          </a:p>
        </p:txBody>
      </p:sp>
      <p:pic>
        <p:nvPicPr>
          <p:cNvPr id="3" name="Picture 2">
            <a:extLst>
              <a:ext uri="{FF2B5EF4-FFF2-40B4-BE49-F238E27FC236}">
                <a16:creationId xmlns:a16="http://schemas.microsoft.com/office/drawing/2014/main" id="{6AE496A7-21F2-319E-090C-D9295F33D4E8}"/>
              </a:ext>
            </a:extLst>
          </p:cNvPr>
          <p:cNvPicPr>
            <a:picLocks noChangeAspect="1"/>
          </p:cNvPicPr>
          <p:nvPr/>
        </p:nvPicPr>
        <p:blipFill>
          <a:blip r:embed="rId2"/>
          <a:stretch>
            <a:fillRect/>
          </a:stretch>
        </p:blipFill>
        <p:spPr>
          <a:xfrm>
            <a:off x="1958943" y="1230137"/>
            <a:ext cx="4137058" cy="3228493"/>
          </a:xfrm>
          <a:prstGeom prst="rect">
            <a:avLst/>
          </a:prstGeom>
        </p:spPr>
      </p:pic>
      <p:pic>
        <p:nvPicPr>
          <p:cNvPr id="8" name="Picture 7">
            <a:extLst>
              <a:ext uri="{FF2B5EF4-FFF2-40B4-BE49-F238E27FC236}">
                <a16:creationId xmlns:a16="http://schemas.microsoft.com/office/drawing/2014/main" id="{5B9A9650-CEB0-02AA-DF8B-9C76074BD856}"/>
              </a:ext>
            </a:extLst>
          </p:cNvPr>
          <p:cNvPicPr>
            <a:picLocks noChangeAspect="1"/>
          </p:cNvPicPr>
          <p:nvPr/>
        </p:nvPicPr>
        <p:blipFill>
          <a:blip r:embed="rId3"/>
          <a:stretch>
            <a:fillRect/>
          </a:stretch>
        </p:blipFill>
        <p:spPr>
          <a:xfrm>
            <a:off x="6719583" y="1344095"/>
            <a:ext cx="4600368" cy="3114535"/>
          </a:xfrm>
          <a:prstGeom prst="rect">
            <a:avLst/>
          </a:prstGeom>
        </p:spPr>
      </p:pic>
    </p:spTree>
    <p:extLst>
      <p:ext uri="{BB962C8B-B14F-4D97-AF65-F5344CB8AC3E}">
        <p14:creationId xmlns:p14="http://schemas.microsoft.com/office/powerpoint/2010/main" val="1293306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462356" y="167780"/>
            <a:ext cx="3422348"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6. Credit History</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18" name="Speech Bubble: Oval 17">
            <a:extLst>
              <a:ext uri="{FF2B5EF4-FFF2-40B4-BE49-F238E27FC236}">
                <a16:creationId xmlns:a16="http://schemas.microsoft.com/office/drawing/2014/main" id="{16E09D69-171B-5A51-2558-FB130FE7D777}"/>
              </a:ext>
            </a:extLst>
          </p:cNvPr>
          <p:cNvSpPr/>
          <p:nvPr/>
        </p:nvSpPr>
        <p:spPr>
          <a:xfrm>
            <a:off x="2105638" y="4186106"/>
            <a:ext cx="3839360" cy="1770075"/>
          </a:xfrm>
          <a:prstGeom prst="wedgeEllipseCallout">
            <a:avLst>
              <a:gd name="adj1" fmla="val -33107"/>
              <a:gd name="adj2" fmla="val -5946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Around 78% of the consumers are having good credit history. Rest of them have either bad or unknown credit history.</a:t>
            </a:r>
          </a:p>
        </p:txBody>
      </p:sp>
      <p:sp>
        <p:nvSpPr>
          <p:cNvPr id="19" name="Speech Bubble: Oval 18">
            <a:extLst>
              <a:ext uri="{FF2B5EF4-FFF2-40B4-BE49-F238E27FC236}">
                <a16:creationId xmlns:a16="http://schemas.microsoft.com/office/drawing/2014/main" id="{78E54A50-EBE8-2EAB-0CA0-298DCD4CD82F}"/>
              </a:ext>
            </a:extLst>
          </p:cNvPr>
          <p:cNvSpPr/>
          <p:nvPr/>
        </p:nvSpPr>
        <p:spPr>
          <a:xfrm>
            <a:off x="6476671" y="4074691"/>
            <a:ext cx="5158859" cy="2733893"/>
          </a:xfrm>
          <a:prstGeom prst="wedgeEllipseCallout">
            <a:avLst>
              <a:gd name="adj1" fmla="val -38710"/>
              <a:gd name="adj2" fmla="val -48395"/>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The loan approval rates for consumers with good credit history is quite high around 79%.</a:t>
            </a: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People having bad credit history have very less chances of loan approval, only 8%.</a:t>
            </a: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Also, people whose credit history is not available have good chances around 76% of loan approval. It may indicate the fact that majority of them will be new customers applying for loans for first time.</a:t>
            </a: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Thus, credit history is a major factor in loan approval.</a:t>
            </a:r>
          </a:p>
          <a:p>
            <a:endParaRPr lang="en-IN" sz="1600" dirty="0">
              <a:latin typeface="Aptos Narrow" panose="020B0004020202020204" pitchFamily="34" charset="0"/>
            </a:endParaRPr>
          </a:p>
        </p:txBody>
      </p:sp>
      <p:pic>
        <p:nvPicPr>
          <p:cNvPr id="3" name="Picture 2">
            <a:extLst>
              <a:ext uri="{FF2B5EF4-FFF2-40B4-BE49-F238E27FC236}">
                <a16:creationId xmlns:a16="http://schemas.microsoft.com/office/drawing/2014/main" id="{3B4AD1BE-311E-6D0D-DA78-4F59E19C3A47}"/>
              </a:ext>
            </a:extLst>
          </p:cNvPr>
          <p:cNvPicPr>
            <a:picLocks noChangeAspect="1"/>
          </p:cNvPicPr>
          <p:nvPr/>
        </p:nvPicPr>
        <p:blipFill>
          <a:blip r:embed="rId2"/>
          <a:stretch>
            <a:fillRect/>
          </a:stretch>
        </p:blipFill>
        <p:spPr>
          <a:xfrm>
            <a:off x="6476671" y="1098959"/>
            <a:ext cx="5270344" cy="2886730"/>
          </a:xfrm>
          <a:prstGeom prst="rect">
            <a:avLst/>
          </a:prstGeom>
        </p:spPr>
      </p:pic>
      <p:pic>
        <p:nvPicPr>
          <p:cNvPr id="5" name="Picture 4">
            <a:extLst>
              <a:ext uri="{FF2B5EF4-FFF2-40B4-BE49-F238E27FC236}">
                <a16:creationId xmlns:a16="http://schemas.microsoft.com/office/drawing/2014/main" id="{F935E2CE-06A8-0021-86B1-2539DB679D47}"/>
              </a:ext>
            </a:extLst>
          </p:cNvPr>
          <p:cNvPicPr>
            <a:picLocks noChangeAspect="1"/>
          </p:cNvPicPr>
          <p:nvPr/>
        </p:nvPicPr>
        <p:blipFill>
          <a:blip r:embed="rId3"/>
          <a:stretch>
            <a:fillRect/>
          </a:stretch>
        </p:blipFill>
        <p:spPr>
          <a:xfrm>
            <a:off x="1948717" y="1127941"/>
            <a:ext cx="4237087" cy="2857748"/>
          </a:xfrm>
          <a:prstGeom prst="rect">
            <a:avLst/>
          </a:prstGeom>
        </p:spPr>
      </p:pic>
    </p:spTree>
    <p:extLst>
      <p:ext uri="{BB962C8B-B14F-4D97-AF65-F5344CB8AC3E}">
        <p14:creationId xmlns:p14="http://schemas.microsoft.com/office/powerpoint/2010/main" val="296016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533027" y="110983"/>
            <a:ext cx="3429721"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7. Property Area</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18" name="Speech Bubble: Oval 17">
            <a:extLst>
              <a:ext uri="{FF2B5EF4-FFF2-40B4-BE49-F238E27FC236}">
                <a16:creationId xmlns:a16="http://schemas.microsoft.com/office/drawing/2014/main" id="{16E09D69-171B-5A51-2558-FB130FE7D777}"/>
              </a:ext>
            </a:extLst>
          </p:cNvPr>
          <p:cNvSpPr/>
          <p:nvPr/>
        </p:nvSpPr>
        <p:spPr>
          <a:xfrm>
            <a:off x="2265027" y="4899171"/>
            <a:ext cx="3604469" cy="1476462"/>
          </a:xfrm>
          <a:prstGeom prst="wedgeEllipseCallout">
            <a:avLst>
              <a:gd name="adj1" fmla="val -33107"/>
              <a:gd name="adj2" fmla="val -5946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Majority section of the consumers applying for loans have their properties located in Urban and Semi-urban area.</a:t>
            </a:r>
          </a:p>
        </p:txBody>
      </p:sp>
      <p:sp>
        <p:nvSpPr>
          <p:cNvPr id="19" name="Speech Bubble: Oval 18">
            <a:extLst>
              <a:ext uri="{FF2B5EF4-FFF2-40B4-BE49-F238E27FC236}">
                <a16:creationId xmlns:a16="http://schemas.microsoft.com/office/drawing/2014/main" id="{78E54A50-EBE8-2EAB-0CA0-298DCD4CD82F}"/>
              </a:ext>
            </a:extLst>
          </p:cNvPr>
          <p:cNvSpPr/>
          <p:nvPr/>
        </p:nvSpPr>
        <p:spPr>
          <a:xfrm>
            <a:off x="7266265" y="4924338"/>
            <a:ext cx="3691156" cy="1691188"/>
          </a:xfrm>
          <a:prstGeom prst="wedgeEllipseCallout">
            <a:avLst>
              <a:gd name="adj1" fmla="val -43262"/>
              <a:gd name="adj2" fmla="val -61137"/>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The properties in Semi-urban area and Urban areas are more valuable as compared to the ones in rural areas.</a:t>
            </a:r>
          </a:p>
          <a:p>
            <a:pPr marL="342900" indent="-342900">
              <a:spcAft>
                <a:spcPts val="600"/>
              </a:spcAft>
              <a:buFont typeface="+mj-lt"/>
              <a:buAutoNum type="arabicPeriod"/>
            </a:pPr>
            <a:r>
              <a:rPr lang="en-IN" sz="1200" dirty="0">
                <a:latin typeface="Calibri" panose="020F0502020204030204" pitchFamily="34" charset="0"/>
                <a:ea typeface="Calibri" panose="020F0502020204030204" pitchFamily="34" charset="0"/>
                <a:cs typeface="Calibri" panose="020F0502020204030204" pitchFamily="34" charset="0"/>
              </a:rPr>
              <a:t>Hence, the property area is  contributing towards improved loan approval rates for Urban and semi-urban category.</a:t>
            </a:r>
          </a:p>
          <a:p>
            <a:endParaRPr lang="en-IN" sz="1600" dirty="0">
              <a:latin typeface="Aptos Narrow" panose="020B0004020202020204" pitchFamily="34" charset="0"/>
            </a:endParaRPr>
          </a:p>
        </p:txBody>
      </p:sp>
      <p:pic>
        <p:nvPicPr>
          <p:cNvPr id="7" name="Picture 6">
            <a:extLst>
              <a:ext uri="{FF2B5EF4-FFF2-40B4-BE49-F238E27FC236}">
                <a16:creationId xmlns:a16="http://schemas.microsoft.com/office/drawing/2014/main" id="{778316DE-0DB2-9319-8F06-09F93DF45AF2}"/>
              </a:ext>
            </a:extLst>
          </p:cNvPr>
          <p:cNvPicPr>
            <a:picLocks noChangeAspect="1"/>
          </p:cNvPicPr>
          <p:nvPr/>
        </p:nvPicPr>
        <p:blipFill>
          <a:blip r:embed="rId2"/>
          <a:stretch>
            <a:fillRect/>
          </a:stretch>
        </p:blipFill>
        <p:spPr>
          <a:xfrm>
            <a:off x="7266265" y="930093"/>
            <a:ext cx="2966793" cy="3796299"/>
          </a:xfrm>
          <a:prstGeom prst="rect">
            <a:avLst/>
          </a:prstGeom>
        </p:spPr>
      </p:pic>
      <p:pic>
        <p:nvPicPr>
          <p:cNvPr id="9" name="Picture 8">
            <a:extLst>
              <a:ext uri="{FF2B5EF4-FFF2-40B4-BE49-F238E27FC236}">
                <a16:creationId xmlns:a16="http://schemas.microsoft.com/office/drawing/2014/main" id="{2B80A9A6-7789-0298-17F7-519EAC6DBB1A}"/>
              </a:ext>
            </a:extLst>
          </p:cNvPr>
          <p:cNvPicPr>
            <a:picLocks noChangeAspect="1"/>
          </p:cNvPicPr>
          <p:nvPr/>
        </p:nvPicPr>
        <p:blipFill>
          <a:blip r:embed="rId3"/>
          <a:stretch>
            <a:fillRect/>
          </a:stretch>
        </p:blipFill>
        <p:spPr>
          <a:xfrm>
            <a:off x="1533027" y="930093"/>
            <a:ext cx="5222059" cy="3796299"/>
          </a:xfrm>
          <a:prstGeom prst="rect">
            <a:avLst/>
          </a:prstGeom>
        </p:spPr>
      </p:pic>
    </p:spTree>
    <p:extLst>
      <p:ext uri="{BB962C8B-B14F-4D97-AF65-F5344CB8AC3E}">
        <p14:creationId xmlns:p14="http://schemas.microsoft.com/office/powerpoint/2010/main" val="1125109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845571" y="110983"/>
            <a:ext cx="7068538"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8. Applicant &amp; co-applicant Income</a:t>
            </a:r>
            <a:endParaRPr lang="en-US" sz="3600" b="1" dirty="0">
              <a:ln w="9525">
                <a:solidFill>
                  <a:schemeClr val="bg1"/>
                </a:solidFill>
                <a:prstDash val="solid"/>
              </a:ln>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43547B5D-A5DF-C614-2F4B-5D9F790F4099}"/>
              </a:ext>
            </a:extLst>
          </p:cNvPr>
          <p:cNvPicPr>
            <a:picLocks noChangeAspect="1"/>
          </p:cNvPicPr>
          <p:nvPr/>
        </p:nvPicPr>
        <p:blipFill>
          <a:blip r:embed="rId2"/>
          <a:stretch>
            <a:fillRect/>
          </a:stretch>
        </p:blipFill>
        <p:spPr>
          <a:xfrm>
            <a:off x="2252616" y="757314"/>
            <a:ext cx="4884843" cy="5418290"/>
          </a:xfrm>
          <a:prstGeom prst="rect">
            <a:avLst/>
          </a:prstGeom>
        </p:spPr>
      </p:pic>
      <p:sp>
        <p:nvSpPr>
          <p:cNvPr id="5" name="Speech Bubble: Oval 4">
            <a:extLst>
              <a:ext uri="{FF2B5EF4-FFF2-40B4-BE49-F238E27FC236}">
                <a16:creationId xmlns:a16="http://schemas.microsoft.com/office/drawing/2014/main" id="{1CF3C786-0D6F-FB81-D7B2-D50C1E6E7816}"/>
              </a:ext>
            </a:extLst>
          </p:cNvPr>
          <p:cNvSpPr/>
          <p:nvPr/>
        </p:nvSpPr>
        <p:spPr>
          <a:xfrm>
            <a:off x="7418666" y="1233182"/>
            <a:ext cx="3528968" cy="1702966"/>
          </a:xfrm>
          <a:prstGeom prst="wedgeEllipseCallout">
            <a:avLst>
              <a:gd name="adj1" fmla="val -54812"/>
              <a:gd name="adj2" fmla="val 231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Calibri" panose="020F0502020204030204" pitchFamily="34" charset="0"/>
                <a:ea typeface="Calibri" panose="020F0502020204030204" pitchFamily="34" charset="0"/>
                <a:cs typeface="Calibri" panose="020F0502020204030204" pitchFamily="34" charset="0"/>
              </a:rPr>
              <a:t>There is not much difference in the average of applicant incomes between approved loans and the rejected ones. So, applicant income solely doesn’t have much impact on the loan approval rate.</a:t>
            </a:r>
          </a:p>
        </p:txBody>
      </p:sp>
      <p:sp>
        <p:nvSpPr>
          <p:cNvPr id="2" name="Speech Bubble: Oval 1">
            <a:extLst>
              <a:ext uri="{FF2B5EF4-FFF2-40B4-BE49-F238E27FC236}">
                <a16:creationId xmlns:a16="http://schemas.microsoft.com/office/drawing/2014/main" id="{98D12AF3-84FA-E7F0-183C-00A8B63E9B3C}"/>
              </a:ext>
            </a:extLst>
          </p:cNvPr>
          <p:cNvSpPr/>
          <p:nvPr/>
        </p:nvSpPr>
        <p:spPr>
          <a:xfrm>
            <a:off x="7336175" y="3921853"/>
            <a:ext cx="3528968" cy="1702966"/>
          </a:xfrm>
          <a:prstGeom prst="wedgeEllipseCallout">
            <a:avLst>
              <a:gd name="adj1" fmla="val -54812"/>
              <a:gd name="adj2" fmla="val 231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Calibri" panose="020F0502020204030204" pitchFamily="34" charset="0"/>
                <a:ea typeface="Calibri" panose="020F0502020204030204" pitchFamily="34" charset="0"/>
                <a:cs typeface="Calibri" panose="020F0502020204030204" pitchFamily="34" charset="0"/>
              </a:rPr>
              <a:t>There is not much difference in the average of co-applicant incomes between approved loans and the rejected ones. So, co-applicant income solely doesn’t have much impact on the loan approval rate.</a:t>
            </a:r>
          </a:p>
        </p:txBody>
      </p:sp>
    </p:spTree>
    <p:extLst>
      <p:ext uri="{BB962C8B-B14F-4D97-AF65-F5344CB8AC3E}">
        <p14:creationId xmlns:p14="http://schemas.microsoft.com/office/powerpoint/2010/main" val="602473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inVertic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956086" y="253596"/>
            <a:ext cx="2768258"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Total Income</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5" name="Speech Bubble: Oval 4">
            <a:extLst>
              <a:ext uri="{FF2B5EF4-FFF2-40B4-BE49-F238E27FC236}">
                <a16:creationId xmlns:a16="http://schemas.microsoft.com/office/drawing/2014/main" id="{1CF3C786-0D6F-FB81-D7B2-D50C1E6E7816}"/>
              </a:ext>
            </a:extLst>
          </p:cNvPr>
          <p:cNvSpPr/>
          <p:nvPr/>
        </p:nvSpPr>
        <p:spPr>
          <a:xfrm>
            <a:off x="7475938" y="1543575"/>
            <a:ext cx="4268650" cy="1885425"/>
          </a:xfrm>
          <a:prstGeom prst="wedgeEllipseCallout">
            <a:avLst>
              <a:gd name="adj1" fmla="val -54812"/>
              <a:gd name="adj2" fmla="val 23166"/>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Applicant income and co-applicant income in combination is clearly impacting the loan approval rates.</a:t>
            </a:r>
          </a:p>
        </p:txBody>
      </p:sp>
      <p:pic>
        <p:nvPicPr>
          <p:cNvPr id="4" name="Picture 3">
            <a:extLst>
              <a:ext uri="{FF2B5EF4-FFF2-40B4-BE49-F238E27FC236}">
                <a16:creationId xmlns:a16="http://schemas.microsoft.com/office/drawing/2014/main" id="{2F362611-3354-EF68-551F-2AE5B1D55500}"/>
              </a:ext>
            </a:extLst>
          </p:cNvPr>
          <p:cNvPicPr>
            <a:picLocks noChangeAspect="1"/>
          </p:cNvPicPr>
          <p:nvPr/>
        </p:nvPicPr>
        <p:blipFill>
          <a:blip r:embed="rId2"/>
          <a:stretch>
            <a:fillRect/>
          </a:stretch>
        </p:blipFill>
        <p:spPr>
          <a:xfrm>
            <a:off x="1956086" y="1174226"/>
            <a:ext cx="5243014" cy="2949196"/>
          </a:xfrm>
          <a:prstGeom prst="rect">
            <a:avLst/>
          </a:prstGeom>
        </p:spPr>
      </p:pic>
      <p:sp>
        <p:nvSpPr>
          <p:cNvPr id="6" name="Speech Bubble: Oval 5">
            <a:extLst>
              <a:ext uri="{FF2B5EF4-FFF2-40B4-BE49-F238E27FC236}">
                <a16:creationId xmlns:a16="http://schemas.microsoft.com/office/drawing/2014/main" id="{656F66C2-372E-462D-A6A6-7FCAD9688E70}"/>
              </a:ext>
            </a:extLst>
          </p:cNvPr>
          <p:cNvSpPr/>
          <p:nvPr/>
        </p:nvSpPr>
        <p:spPr>
          <a:xfrm>
            <a:off x="2695612" y="4311941"/>
            <a:ext cx="3621298" cy="1501631"/>
          </a:xfrm>
          <a:prstGeom prst="wedgeEllipseCallout">
            <a:avLst>
              <a:gd name="adj1" fmla="val -26905"/>
              <a:gd name="adj2" fmla="val -59148"/>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So, </a:t>
            </a:r>
          </a:p>
          <a:p>
            <a:pPr algn="just"/>
            <a:r>
              <a:rPr lang="en-IN" sz="1200" u="sng" dirty="0">
                <a:latin typeface="Calibri" panose="020F0502020204030204" pitchFamily="34" charset="0"/>
                <a:ea typeface="Calibri" panose="020F0502020204030204" pitchFamily="34" charset="0"/>
                <a:cs typeface="Calibri" panose="020F0502020204030204" pitchFamily="34" charset="0"/>
              </a:rPr>
              <a:t>Total income = Applicant Income+co-applicant Income </a:t>
            </a:r>
            <a:r>
              <a:rPr lang="en-IN" sz="1200" dirty="0">
                <a:latin typeface="Calibri" panose="020F0502020204030204" pitchFamily="34" charset="0"/>
                <a:ea typeface="Calibri" panose="020F0502020204030204" pitchFamily="34" charset="0"/>
                <a:cs typeface="Calibri" panose="020F0502020204030204" pitchFamily="34" charset="0"/>
              </a:rPr>
              <a:t>is a much more important feature for loan approval</a:t>
            </a:r>
            <a:r>
              <a:rPr lang="en-IN" dirty="0"/>
              <a:t>. </a:t>
            </a:r>
          </a:p>
        </p:txBody>
      </p:sp>
    </p:spTree>
    <p:extLst>
      <p:ext uri="{BB962C8B-B14F-4D97-AF65-F5344CB8AC3E}">
        <p14:creationId xmlns:p14="http://schemas.microsoft.com/office/powerpoint/2010/main" val="2932674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EAFF-9884-CD9C-0ADB-8BBAC3A26F1B}"/>
              </a:ext>
            </a:extLst>
          </p:cNvPr>
          <p:cNvSpPr>
            <a:spLocks noGrp="1"/>
          </p:cNvSpPr>
          <p:nvPr>
            <p:ph type="title"/>
          </p:nvPr>
        </p:nvSpPr>
        <p:spPr>
          <a:xfrm>
            <a:off x="3532304" y="0"/>
            <a:ext cx="5127391" cy="681606"/>
          </a:xfrm>
        </p:spPr>
        <p:txBody>
          <a:bodyPr>
            <a:normAutofit fontScale="90000"/>
          </a:bodyPr>
          <a:lstStyle/>
          <a:p>
            <a:r>
              <a:rPr lang="en-IN" dirty="0"/>
              <a:t>Overview of the Project </a:t>
            </a:r>
          </a:p>
        </p:txBody>
      </p:sp>
      <p:sp>
        <p:nvSpPr>
          <p:cNvPr id="3" name="Content Placeholder 2">
            <a:extLst>
              <a:ext uri="{FF2B5EF4-FFF2-40B4-BE49-F238E27FC236}">
                <a16:creationId xmlns:a16="http://schemas.microsoft.com/office/drawing/2014/main" id="{8512BDD7-1A8D-D781-11B2-10606FECCA96}"/>
              </a:ext>
            </a:extLst>
          </p:cNvPr>
          <p:cNvSpPr>
            <a:spLocks noGrp="1"/>
          </p:cNvSpPr>
          <p:nvPr>
            <p:ph idx="1"/>
          </p:nvPr>
        </p:nvSpPr>
        <p:spPr>
          <a:xfrm>
            <a:off x="1568741" y="681606"/>
            <a:ext cx="10623259" cy="6233021"/>
          </a:xfrm>
        </p:spPr>
        <p:txBody>
          <a:bodyPr>
            <a:noAutofit/>
          </a:bodyPr>
          <a:lstStyle/>
          <a:p>
            <a:pPr>
              <a:spcBef>
                <a:spcPts val="0"/>
              </a:spcBef>
              <a:spcAft>
                <a:spcPts val="0"/>
              </a:spcAft>
            </a:pPr>
            <a:r>
              <a:rPr lang="en-IN" sz="1400" dirty="0">
                <a:solidFill>
                  <a:srgbClr val="3F3F3F"/>
                </a:solidFill>
                <a:effectLst/>
                <a:latin typeface="+mj-lt"/>
                <a:ea typeface="Times New Roman" panose="02020603050405020304" pitchFamily="18" charset="0"/>
              </a:rPr>
              <a:t>Scenario</a:t>
            </a:r>
            <a:r>
              <a:rPr lang="en-IN" sz="1400" dirty="0">
                <a:solidFill>
                  <a:srgbClr val="3F3F3F"/>
                </a:solidFill>
                <a:effectLst/>
                <a:ea typeface="Times New Roman" panose="02020603050405020304" pitchFamily="18" charset="0"/>
              </a:rPr>
              <a:t>:</a:t>
            </a:r>
            <a:endParaRPr lang="en-IN" sz="1400" dirty="0">
              <a:effectLst/>
              <a:ea typeface="Times New Roman" panose="02020603050405020304" pitchFamily="18" charset="0"/>
            </a:endParaRPr>
          </a:p>
          <a:p>
            <a:pPr marL="0" lvl="0" indent="0" fontAlgn="base">
              <a:spcBef>
                <a:spcPts val="0"/>
              </a:spcBef>
              <a:spcAft>
                <a:spcPts val="0"/>
              </a:spcAft>
              <a:buSzPts val="1000"/>
              <a:buNone/>
              <a:tabLst>
                <a:tab pos="457200" algn="l"/>
              </a:tabLst>
            </a:pPr>
            <a:r>
              <a:rPr lang="en-IN" sz="1400" dirty="0">
                <a:solidFill>
                  <a:srgbClr val="3F3F3F"/>
                </a:solidFill>
                <a:effectLst/>
                <a:ea typeface="Times New Roman" panose="02020603050405020304" pitchFamily="18" charset="0"/>
              </a:rPr>
              <a:t>	It is a machine learning project in the banking domain. It is a banking data which contains information about the status of loan approval. Since bank receives many loans applications on the daily basis. So, the higher management notices that this takes significant amount of time of employees and also since the number of applications for loan approval are also very high that is why they are not able to filter the appropriate candidature for loan approval. </a:t>
            </a:r>
            <a:endParaRPr lang="en-IN" sz="1400" dirty="0">
              <a:effectLst/>
              <a:ea typeface="Times New Roman" panose="02020603050405020304" pitchFamily="18" charset="0"/>
            </a:endParaRPr>
          </a:p>
          <a:p>
            <a:pPr>
              <a:spcBef>
                <a:spcPts val="0"/>
              </a:spcBef>
              <a:spcAft>
                <a:spcPts val="0"/>
              </a:spcAft>
            </a:pPr>
            <a:r>
              <a:rPr lang="en-IN" sz="1400" dirty="0">
                <a:solidFill>
                  <a:srgbClr val="3F3F3F"/>
                </a:solidFill>
                <a:effectLst/>
                <a:latin typeface="+mj-lt"/>
                <a:ea typeface="Times New Roman" panose="02020603050405020304" pitchFamily="18" charset="0"/>
              </a:rPr>
              <a:t>Objective</a:t>
            </a:r>
            <a:r>
              <a:rPr lang="en-IN" sz="1400" dirty="0">
                <a:solidFill>
                  <a:srgbClr val="3F3F3F"/>
                </a:solidFill>
                <a:effectLst/>
                <a:ea typeface="Times New Roman" panose="02020603050405020304" pitchFamily="18" charset="0"/>
              </a:rPr>
              <a:t>:</a:t>
            </a:r>
            <a:endParaRPr lang="en-IN" sz="1400" dirty="0">
              <a:effectLst/>
              <a:ea typeface="Times New Roman" panose="02020603050405020304" pitchFamily="18" charset="0"/>
            </a:endParaRPr>
          </a:p>
          <a:p>
            <a:pPr marL="0" lvl="0" indent="0" fontAlgn="base">
              <a:spcBef>
                <a:spcPts val="0"/>
              </a:spcBef>
              <a:spcAft>
                <a:spcPts val="0"/>
              </a:spcAft>
              <a:buSzPts val="1000"/>
              <a:buNone/>
              <a:tabLst>
                <a:tab pos="457200" algn="l"/>
              </a:tabLst>
            </a:pPr>
            <a:r>
              <a:rPr lang="en-IN" sz="1400" dirty="0">
                <a:solidFill>
                  <a:srgbClr val="3F3F3F"/>
                </a:solidFill>
                <a:effectLst/>
                <a:ea typeface="Times New Roman" panose="02020603050405020304" pitchFamily="18" charset="0"/>
              </a:rPr>
              <a:t>	The objective of this exercise is to build a machine model, using historical banking data that will help the bank employees to determine appropriate candidature for the loan approval.</a:t>
            </a:r>
            <a:r>
              <a:rPr lang="en-IN" sz="1400" dirty="0">
                <a:solidFill>
                  <a:srgbClr val="EBEBEB"/>
                </a:solidFill>
                <a:effectLst/>
                <a:ea typeface="Times New Roman" panose="02020603050405020304" pitchFamily="18" charset="0"/>
              </a:rPr>
              <a:t> </a:t>
            </a:r>
            <a:endParaRPr lang="en-IN" sz="1400" dirty="0">
              <a:effectLst/>
              <a:ea typeface="Times New Roman" panose="02020603050405020304" pitchFamily="18" charset="0"/>
            </a:endParaRPr>
          </a:p>
          <a:p>
            <a:pPr marL="0" indent="0">
              <a:spcBef>
                <a:spcPts val="0"/>
              </a:spcBef>
              <a:spcAft>
                <a:spcPts val="0"/>
              </a:spcAft>
              <a:buNone/>
            </a:pPr>
            <a:endParaRPr lang="en-IN" sz="1400" dirty="0">
              <a:effectLst/>
              <a:ea typeface="Times New Roman" panose="02020603050405020304" pitchFamily="18" charset="0"/>
            </a:endParaRPr>
          </a:p>
          <a:p>
            <a:pPr>
              <a:spcBef>
                <a:spcPts val="0"/>
              </a:spcBef>
              <a:spcAft>
                <a:spcPts val="0"/>
              </a:spcAft>
            </a:pPr>
            <a:r>
              <a:rPr lang="en-IN" sz="1400" dirty="0">
                <a:effectLst/>
                <a:latin typeface="+mj-lt"/>
                <a:ea typeface="Times New Roman" panose="02020603050405020304" pitchFamily="18" charset="0"/>
              </a:rPr>
              <a:t>Data Dictionary</a:t>
            </a:r>
            <a:r>
              <a:rPr lang="en-IN" sz="1400" dirty="0">
                <a:effectLst/>
                <a:ea typeface="Times New Roman" panose="02020603050405020304" pitchFamily="18" charset="0"/>
              </a:rPr>
              <a:t>:</a:t>
            </a: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Loan_ID</a:t>
            </a:r>
            <a:r>
              <a:rPr lang="en-IN" sz="1400" dirty="0">
                <a:solidFill>
                  <a:srgbClr val="3F3F3F"/>
                </a:solidFill>
                <a:effectLst/>
                <a:ea typeface="Times New Roman" panose="02020603050405020304" pitchFamily="18" charset="0"/>
              </a:rPr>
              <a:t>: Unique Loan ID issued on every loan for a applicant,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Object.</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a:solidFill>
                  <a:srgbClr val="3F3F3F"/>
                </a:solidFill>
                <a:effectLst/>
                <a:ea typeface="Times New Roman" panose="02020603050405020304" pitchFamily="18" charset="0"/>
              </a:rPr>
              <a:t>Gender</a:t>
            </a:r>
            <a:r>
              <a:rPr lang="en-IN" sz="1400" dirty="0">
                <a:solidFill>
                  <a:srgbClr val="3F3F3F"/>
                </a:solidFill>
                <a:effectLst/>
                <a:ea typeface="Times New Roman" panose="02020603050405020304" pitchFamily="18" charset="0"/>
              </a:rPr>
              <a:t>: Gender of an applicant whether male or female,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string.</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a:solidFill>
                  <a:srgbClr val="3F3F3F"/>
                </a:solidFill>
                <a:effectLst/>
                <a:ea typeface="Times New Roman" panose="02020603050405020304" pitchFamily="18" charset="0"/>
              </a:rPr>
              <a:t>Married</a:t>
            </a:r>
            <a:r>
              <a:rPr lang="en-IN" sz="1400" dirty="0">
                <a:solidFill>
                  <a:srgbClr val="3F3F3F"/>
                </a:solidFill>
                <a:effectLst/>
                <a:ea typeface="Times New Roman" panose="02020603050405020304" pitchFamily="18" charset="0"/>
              </a:rPr>
              <a:t>: Martial status of an applicant i.e., Yes for married and NO for single,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string.</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a:solidFill>
                  <a:srgbClr val="3F3F3F"/>
                </a:solidFill>
                <a:effectLst/>
                <a:ea typeface="Times New Roman" panose="02020603050405020304" pitchFamily="18" charset="0"/>
              </a:rPr>
              <a:t>Dependents</a:t>
            </a:r>
            <a:r>
              <a:rPr lang="en-IN" sz="1400" dirty="0">
                <a:solidFill>
                  <a:srgbClr val="3F3F3F"/>
                </a:solidFill>
                <a:effectLst/>
                <a:ea typeface="Times New Roman" panose="02020603050405020304" pitchFamily="18" charset="0"/>
              </a:rPr>
              <a:t>: Number of individuals who are financially dependent on applicant,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integer.</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a:solidFill>
                  <a:srgbClr val="3F3F3F"/>
                </a:solidFill>
                <a:effectLst/>
                <a:ea typeface="Times New Roman" panose="02020603050405020304" pitchFamily="18" charset="0"/>
              </a:rPr>
              <a:t>Education</a:t>
            </a:r>
            <a:r>
              <a:rPr lang="en-IN" sz="1400" dirty="0">
                <a:solidFill>
                  <a:srgbClr val="3F3F3F"/>
                </a:solidFill>
                <a:effectLst/>
                <a:ea typeface="Times New Roman" panose="02020603050405020304" pitchFamily="18" charset="0"/>
              </a:rPr>
              <a:t>: Highest Education of applicant </a:t>
            </a:r>
            <a:r>
              <a:rPr lang="en-IN" sz="1400" dirty="0" err="1">
                <a:solidFill>
                  <a:srgbClr val="3F3F3F"/>
                </a:solidFill>
                <a:effectLst/>
                <a:ea typeface="Times New Roman" panose="02020603050405020304" pitchFamily="18" charset="0"/>
              </a:rPr>
              <a:t>i.e</a:t>
            </a:r>
            <a:r>
              <a:rPr lang="en-IN" sz="1400" dirty="0">
                <a:solidFill>
                  <a:srgbClr val="3F3F3F"/>
                </a:solidFill>
                <a:effectLst/>
                <a:ea typeface="Times New Roman" panose="02020603050405020304" pitchFamily="18" charset="0"/>
              </a:rPr>
              <a:t>, Bachelor, Post Graduation etc,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string.</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Self_employed</a:t>
            </a:r>
            <a:r>
              <a:rPr lang="en-IN" sz="1400" dirty="0">
                <a:solidFill>
                  <a:srgbClr val="3F3F3F"/>
                </a:solidFill>
                <a:effectLst/>
                <a:ea typeface="Times New Roman" panose="02020603050405020304" pitchFamily="18" charset="0"/>
              </a:rPr>
              <a:t>: Whether the applicant is self-employed or not i.e., Yes for self-employed or else NO,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string.</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ApplicantIncome</a:t>
            </a:r>
            <a:r>
              <a:rPr lang="en-IN" sz="1400" dirty="0">
                <a:solidFill>
                  <a:srgbClr val="3F3F3F"/>
                </a:solidFill>
                <a:effectLst/>
                <a:ea typeface="Times New Roman" panose="02020603050405020304" pitchFamily="18" charset="0"/>
              </a:rPr>
              <a:t>: Income of the applicant,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integer.</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CoApplicantIncome</a:t>
            </a:r>
            <a:r>
              <a:rPr lang="en-IN" sz="1400" dirty="0">
                <a:solidFill>
                  <a:srgbClr val="3F3F3F"/>
                </a:solidFill>
                <a:effectLst/>
                <a:ea typeface="Times New Roman" panose="02020603050405020304" pitchFamily="18" charset="0"/>
              </a:rPr>
              <a:t>: Applicant have to put one nominee name that is called </a:t>
            </a:r>
            <a:r>
              <a:rPr lang="en-IN" sz="1400" dirty="0" err="1">
                <a:solidFill>
                  <a:srgbClr val="3F3F3F"/>
                </a:solidFill>
                <a:effectLst/>
                <a:ea typeface="Times New Roman" panose="02020603050405020304" pitchFamily="18" charset="0"/>
              </a:rPr>
              <a:t>CoApplicant</a:t>
            </a:r>
            <a:r>
              <a:rPr lang="en-IN" sz="1400" dirty="0">
                <a:solidFill>
                  <a:srgbClr val="3F3F3F"/>
                </a:solidFill>
                <a:effectLst/>
                <a:ea typeface="Times New Roman" panose="02020603050405020304" pitchFamily="18" charset="0"/>
              </a:rPr>
              <a:t>. So, it is column </a:t>
            </a:r>
            <a:r>
              <a:rPr lang="en-IN" sz="1400" dirty="0" err="1">
                <a:solidFill>
                  <a:srgbClr val="3F3F3F"/>
                </a:solidFill>
                <a:effectLst/>
                <a:ea typeface="Times New Roman" panose="02020603050405020304" pitchFamily="18" charset="0"/>
              </a:rPr>
              <a:t>releated</a:t>
            </a:r>
            <a:r>
              <a:rPr lang="en-IN" sz="1400" dirty="0">
                <a:solidFill>
                  <a:srgbClr val="3F3F3F"/>
                </a:solidFill>
                <a:effectLst/>
                <a:ea typeface="Times New Roman" panose="02020603050405020304" pitchFamily="18" charset="0"/>
              </a:rPr>
              <a:t> to </a:t>
            </a:r>
            <a:r>
              <a:rPr lang="en-IN" sz="1400" dirty="0" err="1">
                <a:solidFill>
                  <a:srgbClr val="3F3F3F"/>
                </a:solidFill>
                <a:effectLst/>
                <a:ea typeface="Times New Roman" panose="02020603050405020304" pitchFamily="18" charset="0"/>
              </a:rPr>
              <a:t>coapplicant</a:t>
            </a:r>
            <a:r>
              <a:rPr lang="en-IN" sz="1400" dirty="0">
                <a:solidFill>
                  <a:srgbClr val="3F3F3F"/>
                </a:solidFill>
                <a:effectLst/>
                <a:ea typeface="Times New Roman" panose="02020603050405020304" pitchFamily="18" charset="0"/>
              </a:rPr>
              <a:t> income,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Integer.</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a:solidFill>
                  <a:srgbClr val="3F3F3F"/>
                </a:solidFill>
                <a:effectLst/>
                <a:ea typeface="Times New Roman" panose="02020603050405020304" pitchFamily="18" charset="0"/>
              </a:rPr>
              <a:t>Loan Amount</a:t>
            </a:r>
            <a:r>
              <a:rPr lang="en-IN" sz="1400" dirty="0">
                <a:solidFill>
                  <a:srgbClr val="3F3F3F"/>
                </a:solidFill>
                <a:effectLst/>
                <a:ea typeface="Times New Roman" panose="02020603050405020304" pitchFamily="18" charset="0"/>
              </a:rPr>
              <a:t>: Amount of loan applicant wants to issue from the bank.</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Loan_Amount_Term</a:t>
            </a:r>
            <a:r>
              <a:rPr lang="en-IN" sz="1400" dirty="0">
                <a:solidFill>
                  <a:srgbClr val="3F3F3F"/>
                </a:solidFill>
                <a:effectLst/>
                <a:ea typeface="Times New Roman" panose="02020603050405020304" pitchFamily="18" charset="0"/>
              </a:rPr>
              <a:t>: The amount of time the lender gives you to repay your whole loan,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float.</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Credit_History</a:t>
            </a:r>
            <a:r>
              <a:rPr lang="en-IN" sz="1400" dirty="0">
                <a:solidFill>
                  <a:srgbClr val="3F3F3F"/>
                </a:solidFill>
                <a:effectLst/>
                <a:ea typeface="Times New Roman" panose="02020603050405020304" pitchFamily="18" charset="0"/>
              </a:rPr>
              <a:t>: It tells about the credit done in the past by the applicant,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Integer.</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Property_Area</a:t>
            </a:r>
            <a:r>
              <a:rPr lang="en-IN" sz="1400" dirty="0">
                <a:solidFill>
                  <a:srgbClr val="3F3F3F"/>
                </a:solidFill>
                <a:effectLst/>
                <a:ea typeface="Times New Roman" panose="02020603050405020304" pitchFamily="18" charset="0"/>
              </a:rPr>
              <a:t>: This tells about the applicant property is in which area i.e., Rural or Urban,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String.</a:t>
            </a:r>
            <a:endParaRPr lang="en-IN" sz="1400" dirty="0">
              <a:effectLst/>
              <a:ea typeface="Times New Roman" panose="02020603050405020304" pitchFamily="18" charset="0"/>
            </a:endParaRPr>
          </a:p>
          <a:p>
            <a:pPr marL="342900" lvl="0" indent="-342900" algn="just" fontAlgn="base">
              <a:spcBef>
                <a:spcPts val="0"/>
              </a:spcBef>
              <a:spcAft>
                <a:spcPts val="0"/>
              </a:spcAft>
              <a:buSzPts val="1000"/>
              <a:buFont typeface="Symbol" panose="05050102010706020507" pitchFamily="18" charset="2"/>
              <a:buChar char=""/>
              <a:tabLst>
                <a:tab pos="457200" algn="l"/>
              </a:tabLst>
            </a:pPr>
            <a:r>
              <a:rPr lang="en-IN" sz="1400" u="sng" dirty="0" err="1">
                <a:solidFill>
                  <a:srgbClr val="3F3F3F"/>
                </a:solidFill>
                <a:effectLst/>
                <a:ea typeface="Times New Roman" panose="02020603050405020304" pitchFamily="18" charset="0"/>
              </a:rPr>
              <a:t>Loan_status</a:t>
            </a:r>
            <a:r>
              <a:rPr lang="en-IN" sz="1400" dirty="0">
                <a:solidFill>
                  <a:srgbClr val="3F3F3F"/>
                </a:solidFill>
                <a:effectLst/>
                <a:ea typeface="Times New Roman" panose="02020603050405020304" pitchFamily="18" charset="0"/>
              </a:rPr>
              <a:t>: It is a target variable column which tells about whether the applicant application for loan approval is passed or not, </a:t>
            </a:r>
            <a:r>
              <a:rPr lang="en-IN" sz="1400" dirty="0" err="1">
                <a:solidFill>
                  <a:srgbClr val="3F3F3F"/>
                </a:solidFill>
                <a:effectLst/>
                <a:ea typeface="Times New Roman" panose="02020603050405020304" pitchFamily="18" charset="0"/>
              </a:rPr>
              <a:t>dtype</a:t>
            </a:r>
            <a:r>
              <a:rPr lang="en-IN" sz="1400" dirty="0">
                <a:solidFill>
                  <a:srgbClr val="3F3F3F"/>
                </a:solidFill>
                <a:effectLst/>
                <a:ea typeface="Times New Roman" panose="02020603050405020304" pitchFamily="18" charset="0"/>
              </a:rPr>
              <a:t>: String.</a:t>
            </a:r>
            <a:endParaRPr lang="en-IN" sz="1400" dirty="0">
              <a:effectLst/>
              <a:ea typeface="Times New Roman" panose="02020603050405020304" pitchFamily="18" charset="0"/>
            </a:endParaRPr>
          </a:p>
          <a:p>
            <a:pPr>
              <a:spcBef>
                <a:spcPts val="0"/>
              </a:spcBef>
              <a:spcAft>
                <a:spcPts val="0"/>
              </a:spcAft>
            </a:pPr>
            <a:endParaRPr lang="en-IN" sz="1400" dirty="0"/>
          </a:p>
        </p:txBody>
      </p:sp>
    </p:spTree>
    <p:extLst>
      <p:ext uri="{BB962C8B-B14F-4D97-AF65-F5344CB8AC3E}">
        <p14:creationId xmlns:p14="http://schemas.microsoft.com/office/powerpoint/2010/main" val="629051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arn(inVertical)">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arn(inVertical)">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barn(inVertical)">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arn(inVertical)">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barn(inVertical)">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barn(inVertical)">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barn(inVertical)">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barn(inVertical)">
                                      <p:cBhvr>
                                        <p:cTn id="74" dur="5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barn(inVertical)">
                                      <p:cBhvr>
                                        <p:cTn id="79" dur="500"/>
                                        <p:tgtEl>
                                          <p:spTgt spid="3">
                                            <p:txEl>
                                              <p:pRg st="14" end="1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barn(inVertical)">
                                      <p:cBhvr>
                                        <p:cTn id="84" dur="500"/>
                                        <p:tgtEl>
                                          <p:spTgt spid="3">
                                            <p:txEl>
                                              <p:pRg st="15" end="1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barn(inVertical)">
                                      <p:cBhvr>
                                        <p:cTn id="89" dur="500"/>
                                        <p:tgtEl>
                                          <p:spTgt spid="3">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3">
                                            <p:txEl>
                                              <p:pRg st="17" end="17"/>
                                            </p:txEl>
                                          </p:spTgt>
                                        </p:tgtEl>
                                        <p:attrNameLst>
                                          <p:attrName>style.visibility</p:attrName>
                                        </p:attrNameLst>
                                      </p:cBhvr>
                                      <p:to>
                                        <p:strVal val="visible"/>
                                      </p:to>
                                    </p:set>
                                    <p:animEffect transition="in" filter="barn(inVertical)">
                                      <p:cBhvr>
                                        <p:cTn id="94" dur="500"/>
                                        <p:tgtEl>
                                          <p:spTgt spid="3">
                                            <p:txEl>
                                              <p:pRg st="17" end="17"/>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
                                            <p:txEl>
                                              <p:pRg st="18" end="18"/>
                                            </p:txEl>
                                          </p:spTgt>
                                        </p:tgtEl>
                                        <p:attrNameLst>
                                          <p:attrName>style.visibility</p:attrName>
                                        </p:attrNameLst>
                                      </p:cBhvr>
                                      <p:to>
                                        <p:strVal val="visible"/>
                                      </p:to>
                                    </p:set>
                                    <p:animEffect transition="in" filter="barn(inVertical)">
                                      <p:cBhvr>
                                        <p:cTn id="9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736514" y="345875"/>
            <a:ext cx="3344763"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9. Loan Amount</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5" name="Speech Bubble: Oval 4">
            <a:extLst>
              <a:ext uri="{FF2B5EF4-FFF2-40B4-BE49-F238E27FC236}">
                <a16:creationId xmlns:a16="http://schemas.microsoft.com/office/drawing/2014/main" id="{1CF3C786-0D6F-FB81-D7B2-D50C1E6E7816}"/>
              </a:ext>
            </a:extLst>
          </p:cNvPr>
          <p:cNvSpPr/>
          <p:nvPr/>
        </p:nvSpPr>
        <p:spPr>
          <a:xfrm>
            <a:off x="7180975" y="4695644"/>
            <a:ext cx="4085439" cy="1369597"/>
          </a:xfrm>
          <a:prstGeom prst="wedgeEllipseCallout">
            <a:avLst>
              <a:gd name="adj1" fmla="val -37653"/>
              <a:gd name="adj2" fmla="val -5972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Calibri" panose="020F0502020204030204" pitchFamily="34" charset="0"/>
                <a:ea typeface="Calibri" panose="020F0502020204030204" pitchFamily="34" charset="0"/>
                <a:cs typeface="Calibri" panose="020F0502020204030204" pitchFamily="34" charset="0"/>
              </a:rPr>
              <a:t>The average of loan amounts which are approved is lower than the ones getting rejected.</a:t>
            </a:r>
          </a:p>
          <a:p>
            <a:pPr algn="ctr"/>
            <a:r>
              <a:rPr lang="en-IN" sz="1200" dirty="0">
                <a:latin typeface="Calibri" panose="020F0502020204030204" pitchFamily="34" charset="0"/>
                <a:ea typeface="Calibri" panose="020F0502020204030204" pitchFamily="34" charset="0"/>
                <a:cs typeface="Calibri" panose="020F0502020204030204" pitchFamily="34" charset="0"/>
              </a:rPr>
              <a:t>This indicates that the loan amount should be reasonable and not very high.  </a:t>
            </a:r>
          </a:p>
        </p:txBody>
      </p:sp>
      <p:pic>
        <p:nvPicPr>
          <p:cNvPr id="4" name="Picture 3">
            <a:extLst>
              <a:ext uri="{FF2B5EF4-FFF2-40B4-BE49-F238E27FC236}">
                <a16:creationId xmlns:a16="http://schemas.microsoft.com/office/drawing/2014/main" id="{CEA7B43F-F30C-6001-071D-ACB41B28052E}"/>
              </a:ext>
            </a:extLst>
          </p:cNvPr>
          <p:cNvPicPr>
            <a:picLocks noChangeAspect="1"/>
          </p:cNvPicPr>
          <p:nvPr/>
        </p:nvPicPr>
        <p:blipFill rotWithShape="1">
          <a:blip r:embed="rId2"/>
          <a:srcRect l="1584" r="49950"/>
          <a:stretch/>
        </p:blipFill>
        <p:spPr>
          <a:xfrm>
            <a:off x="7323589" y="1202835"/>
            <a:ext cx="3204594" cy="3310230"/>
          </a:xfrm>
          <a:prstGeom prst="rect">
            <a:avLst/>
          </a:prstGeom>
        </p:spPr>
      </p:pic>
      <p:pic>
        <p:nvPicPr>
          <p:cNvPr id="7" name="Picture 6">
            <a:extLst>
              <a:ext uri="{FF2B5EF4-FFF2-40B4-BE49-F238E27FC236}">
                <a16:creationId xmlns:a16="http://schemas.microsoft.com/office/drawing/2014/main" id="{D6CAD598-B937-EE3D-6875-688AE52769F6}"/>
              </a:ext>
            </a:extLst>
          </p:cNvPr>
          <p:cNvPicPr>
            <a:picLocks noChangeAspect="1"/>
          </p:cNvPicPr>
          <p:nvPr/>
        </p:nvPicPr>
        <p:blipFill>
          <a:blip r:embed="rId3"/>
          <a:stretch>
            <a:fillRect/>
          </a:stretch>
        </p:blipFill>
        <p:spPr>
          <a:xfrm>
            <a:off x="1736514" y="1225119"/>
            <a:ext cx="5305354" cy="3287946"/>
          </a:xfrm>
          <a:prstGeom prst="rect">
            <a:avLst/>
          </a:prstGeom>
        </p:spPr>
      </p:pic>
      <p:sp>
        <p:nvSpPr>
          <p:cNvPr id="8" name="Speech Bubble: Oval 7">
            <a:extLst>
              <a:ext uri="{FF2B5EF4-FFF2-40B4-BE49-F238E27FC236}">
                <a16:creationId xmlns:a16="http://schemas.microsoft.com/office/drawing/2014/main" id="{B10012C5-D188-5BC7-E070-A4555AE86CB6}"/>
              </a:ext>
            </a:extLst>
          </p:cNvPr>
          <p:cNvSpPr/>
          <p:nvPr/>
        </p:nvSpPr>
        <p:spPr>
          <a:xfrm>
            <a:off x="2416029" y="4898379"/>
            <a:ext cx="4019718" cy="1233974"/>
          </a:xfrm>
          <a:prstGeom prst="wedgeEllipseCallout">
            <a:avLst>
              <a:gd name="adj1" fmla="val -37653"/>
              <a:gd name="adj2" fmla="val -5972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Calibri" panose="020F0502020204030204" pitchFamily="34" charset="0"/>
                <a:ea typeface="Calibri" panose="020F0502020204030204" pitchFamily="34" charset="0"/>
                <a:cs typeface="Calibri" panose="020F0502020204030204" pitchFamily="34" charset="0"/>
              </a:rPr>
              <a:t>The majority of the loan amounts applied are for a sum of under 5 lakhs .</a:t>
            </a:r>
          </a:p>
        </p:txBody>
      </p:sp>
    </p:spTree>
    <p:extLst>
      <p:ext uri="{BB962C8B-B14F-4D97-AF65-F5344CB8AC3E}">
        <p14:creationId xmlns:p14="http://schemas.microsoft.com/office/powerpoint/2010/main" val="3963330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39ADA-D674-1130-A9D7-B76A06597656}"/>
              </a:ext>
            </a:extLst>
          </p:cNvPr>
          <p:cNvSpPr/>
          <p:nvPr/>
        </p:nvSpPr>
        <p:spPr>
          <a:xfrm>
            <a:off x="1564993" y="386131"/>
            <a:ext cx="4806765" cy="646331"/>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10. Loan Amount Term</a:t>
            </a:r>
            <a:endParaRPr lang="en-US" sz="3600" b="1" dirty="0">
              <a:ln w="9525">
                <a:solidFill>
                  <a:schemeClr val="bg1"/>
                </a:solidFill>
                <a:prstDash val="solid"/>
              </a:ln>
              <a:effectLst>
                <a:outerShdw blurRad="38100" dist="38100" dir="2700000" algn="tl">
                  <a:srgbClr val="000000">
                    <a:alpha val="43137"/>
                  </a:srgbClr>
                </a:outerShdw>
              </a:effectLst>
            </a:endParaRPr>
          </a:p>
        </p:txBody>
      </p:sp>
      <p:sp>
        <p:nvSpPr>
          <p:cNvPr id="5" name="Speech Bubble: Oval 4">
            <a:extLst>
              <a:ext uri="{FF2B5EF4-FFF2-40B4-BE49-F238E27FC236}">
                <a16:creationId xmlns:a16="http://schemas.microsoft.com/office/drawing/2014/main" id="{1CF3C786-0D6F-FB81-D7B2-D50C1E6E7816}"/>
              </a:ext>
            </a:extLst>
          </p:cNvPr>
          <p:cNvSpPr/>
          <p:nvPr/>
        </p:nvSpPr>
        <p:spPr>
          <a:xfrm>
            <a:off x="7973732" y="5170083"/>
            <a:ext cx="4085439" cy="1369597"/>
          </a:xfrm>
          <a:prstGeom prst="wedgeEllipseCallout">
            <a:avLst>
              <a:gd name="adj1" fmla="val -31698"/>
              <a:gd name="adj2" fmla="val -57889"/>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1200" dirty="0">
                <a:latin typeface="Calibri" panose="020F0502020204030204" pitchFamily="34" charset="0"/>
                <a:ea typeface="Calibri" panose="020F0502020204030204" pitchFamily="34" charset="0"/>
                <a:cs typeface="Calibri" panose="020F0502020204030204" pitchFamily="34" charset="0"/>
              </a:rPr>
              <a:t>The average of loan_amount_term  which are approved is around 340.</a:t>
            </a:r>
          </a:p>
          <a:p>
            <a:r>
              <a:rPr lang="en-IN" sz="1200" dirty="0">
                <a:latin typeface="Calibri" panose="020F0502020204030204" pitchFamily="34" charset="0"/>
                <a:ea typeface="Calibri" panose="020F0502020204030204" pitchFamily="34" charset="0"/>
                <a:cs typeface="Calibri" panose="020F0502020204030204" pitchFamily="34" charset="0"/>
              </a:rPr>
              <a:t>This indicates that the loan_amount_term of shorter durations are more preferable for loan approvals.  </a:t>
            </a:r>
          </a:p>
        </p:txBody>
      </p:sp>
      <p:sp>
        <p:nvSpPr>
          <p:cNvPr id="8" name="Speech Bubble: Oval 7">
            <a:extLst>
              <a:ext uri="{FF2B5EF4-FFF2-40B4-BE49-F238E27FC236}">
                <a16:creationId xmlns:a16="http://schemas.microsoft.com/office/drawing/2014/main" id="{B10012C5-D188-5BC7-E070-A4555AE86CB6}"/>
              </a:ext>
            </a:extLst>
          </p:cNvPr>
          <p:cNvSpPr/>
          <p:nvPr/>
        </p:nvSpPr>
        <p:spPr>
          <a:xfrm>
            <a:off x="2300546" y="5237895"/>
            <a:ext cx="4019718" cy="1233974"/>
          </a:xfrm>
          <a:prstGeom prst="wedgeEllipseCallout">
            <a:avLst>
              <a:gd name="adj1" fmla="val -37653"/>
              <a:gd name="adj2" fmla="val -5972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latin typeface="Calibri" panose="020F0502020204030204" pitchFamily="34" charset="0"/>
                <a:ea typeface="Calibri" panose="020F0502020204030204" pitchFamily="34" charset="0"/>
                <a:cs typeface="Calibri" panose="020F0502020204030204" pitchFamily="34" charset="0"/>
              </a:rPr>
              <a:t>The majority of the Loan_Amount_Term  applied is for a term of 360.</a:t>
            </a:r>
          </a:p>
          <a:p>
            <a:pPr algn="ctr"/>
            <a:r>
              <a:rPr lang="en-IN" sz="1200" dirty="0">
                <a:latin typeface="Calibri" panose="020F0502020204030204" pitchFamily="34" charset="0"/>
                <a:ea typeface="Calibri" panose="020F0502020204030204" pitchFamily="34" charset="0"/>
                <a:cs typeface="Calibri" panose="020F0502020204030204" pitchFamily="34" charset="0"/>
              </a:rPr>
              <a:t>The terms of 180, 480 and 300 forms the next major chunk of applications.</a:t>
            </a:r>
          </a:p>
        </p:txBody>
      </p:sp>
      <p:pic>
        <p:nvPicPr>
          <p:cNvPr id="3" name="Picture 2">
            <a:extLst>
              <a:ext uri="{FF2B5EF4-FFF2-40B4-BE49-F238E27FC236}">
                <a16:creationId xmlns:a16="http://schemas.microsoft.com/office/drawing/2014/main" id="{2A492C8C-C22C-AE7B-32C1-53C270703879}"/>
              </a:ext>
            </a:extLst>
          </p:cNvPr>
          <p:cNvPicPr>
            <a:picLocks noChangeAspect="1"/>
          </p:cNvPicPr>
          <p:nvPr/>
        </p:nvPicPr>
        <p:blipFill>
          <a:blip r:embed="rId2"/>
          <a:stretch>
            <a:fillRect/>
          </a:stretch>
        </p:blipFill>
        <p:spPr>
          <a:xfrm>
            <a:off x="1439835" y="1138509"/>
            <a:ext cx="6412260" cy="3923113"/>
          </a:xfrm>
          <a:prstGeom prst="rect">
            <a:avLst/>
          </a:prstGeom>
        </p:spPr>
      </p:pic>
      <p:pic>
        <p:nvPicPr>
          <p:cNvPr id="9" name="Picture 8">
            <a:extLst>
              <a:ext uri="{FF2B5EF4-FFF2-40B4-BE49-F238E27FC236}">
                <a16:creationId xmlns:a16="http://schemas.microsoft.com/office/drawing/2014/main" id="{AAD846A5-E2CA-66D2-5BA2-82D709FC5C37}"/>
              </a:ext>
            </a:extLst>
          </p:cNvPr>
          <p:cNvPicPr>
            <a:picLocks noChangeAspect="1"/>
          </p:cNvPicPr>
          <p:nvPr/>
        </p:nvPicPr>
        <p:blipFill>
          <a:blip r:embed="rId3"/>
          <a:stretch>
            <a:fillRect/>
          </a:stretch>
        </p:blipFill>
        <p:spPr>
          <a:xfrm>
            <a:off x="8324017" y="1254194"/>
            <a:ext cx="3384871" cy="3691741"/>
          </a:xfrm>
          <a:prstGeom prst="rect">
            <a:avLst/>
          </a:prstGeom>
        </p:spPr>
      </p:pic>
    </p:spTree>
    <p:extLst>
      <p:ext uri="{BB962C8B-B14F-4D97-AF65-F5344CB8AC3E}">
        <p14:creationId xmlns:p14="http://schemas.microsoft.com/office/powerpoint/2010/main" val="3978101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6A21E9-DB14-5437-9C58-9FC8B7EFA6DE}"/>
              </a:ext>
            </a:extLst>
          </p:cNvPr>
          <p:cNvSpPr>
            <a:spLocks noGrp="1"/>
          </p:cNvSpPr>
          <p:nvPr>
            <p:ph type="title"/>
          </p:nvPr>
        </p:nvSpPr>
        <p:spPr>
          <a:xfrm>
            <a:off x="2582779" y="1"/>
            <a:ext cx="6769768" cy="288757"/>
          </a:xfrm>
        </p:spPr>
        <p:style>
          <a:lnRef idx="1">
            <a:schemeClr val="accent1"/>
          </a:lnRef>
          <a:fillRef idx="2">
            <a:schemeClr val="accent1"/>
          </a:fillRef>
          <a:effectRef idx="1">
            <a:schemeClr val="accent1"/>
          </a:effectRef>
          <a:fontRef idx="minor">
            <a:schemeClr val="dk1"/>
          </a:fontRef>
        </p:style>
        <p:txBody>
          <a:bodyPr>
            <a:noAutofit/>
          </a:bodyPr>
          <a:lstStyle/>
          <a:p>
            <a:r>
              <a:rPr lang="en-US" sz="2400" dirty="0">
                <a:ln w="0"/>
                <a:solidFill>
                  <a:schemeClr val="tx1"/>
                </a:solidFill>
                <a:effectLst>
                  <a:outerShdw blurRad="38100" dist="19050" dir="2700000" algn="tl" rotWithShape="0">
                    <a:schemeClr val="dk1">
                      <a:alpha val="40000"/>
                    </a:schemeClr>
                  </a:outerShdw>
                </a:effectLst>
                <a:latin typeface="+mn-lt"/>
              </a:rPr>
              <a:t>Insights from the Data with supporting hypothesis</a:t>
            </a:r>
            <a:endParaRPr lang="en-IN" sz="2400" dirty="0">
              <a:ln w="0"/>
              <a:solidFill>
                <a:schemeClr val="tx1"/>
              </a:solidFill>
              <a:effectLst>
                <a:outerShdw blurRad="38100" dist="19050" dir="2700000" algn="tl" rotWithShape="0">
                  <a:schemeClr val="dk1">
                    <a:alpha val="40000"/>
                  </a:schemeClr>
                </a:outerShdw>
              </a:effectLst>
              <a:latin typeface="+mn-lt"/>
            </a:endParaRPr>
          </a:p>
        </p:txBody>
      </p:sp>
      <p:graphicFrame>
        <p:nvGraphicFramePr>
          <p:cNvPr id="10" name="Table 10">
            <a:extLst>
              <a:ext uri="{FF2B5EF4-FFF2-40B4-BE49-F238E27FC236}">
                <a16:creationId xmlns:a16="http://schemas.microsoft.com/office/drawing/2014/main" id="{6A42E467-D965-4387-02BF-661AAD7FCCFC}"/>
              </a:ext>
            </a:extLst>
          </p:cNvPr>
          <p:cNvGraphicFramePr>
            <a:graphicFrameLocks noGrp="1"/>
          </p:cNvGraphicFramePr>
          <p:nvPr>
            <p:ph idx="1"/>
            <p:extLst>
              <p:ext uri="{D42A27DB-BD31-4B8C-83A1-F6EECF244321}">
                <p14:modId xmlns:p14="http://schemas.microsoft.com/office/powerpoint/2010/main" val="1629818180"/>
              </p:ext>
            </p:extLst>
          </p:nvPr>
        </p:nvGraphicFramePr>
        <p:xfrm>
          <a:off x="217007" y="296779"/>
          <a:ext cx="11501312" cy="6481010"/>
        </p:xfrm>
        <a:graphic>
          <a:graphicData uri="http://schemas.openxmlformats.org/drawingml/2006/table">
            <a:tbl>
              <a:tblPr firstRow="1" bandRow="1">
                <a:tableStyleId>{5940675A-B579-460E-94D1-54222C63F5DA}</a:tableStyleId>
              </a:tblPr>
              <a:tblGrid>
                <a:gridCol w="2875328">
                  <a:extLst>
                    <a:ext uri="{9D8B030D-6E8A-4147-A177-3AD203B41FA5}">
                      <a16:colId xmlns:a16="http://schemas.microsoft.com/office/drawing/2014/main" val="2966398799"/>
                    </a:ext>
                  </a:extLst>
                </a:gridCol>
                <a:gridCol w="2875328">
                  <a:extLst>
                    <a:ext uri="{9D8B030D-6E8A-4147-A177-3AD203B41FA5}">
                      <a16:colId xmlns:a16="http://schemas.microsoft.com/office/drawing/2014/main" val="3492068609"/>
                    </a:ext>
                  </a:extLst>
                </a:gridCol>
                <a:gridCol w="2875328">
                  <a:extLst>
                    <a:ext uri="{9D8B030D-6E8A-4147-A177-3AD203B41FA5}">
                      <a16:colId xmlns:a16="http://schemas.microsoft.com/office/drawing/2014/main" val="2274169877"/>
                    </a:ext>
                  </a:extLst>
                </a:gridCol>
                <a:gridCol w="2875328">
                  <a:extLst>
                    <a:ext uri="{9D8B030D-6E8A-4147-A177-3AD203B41FA5}">
                      <a16:colId xmlns:a16="http://schemas.microsoft.com/office/drawing/2014/main" val="1566318230"/>
                    </a:ext>
                  </a:extLst>
                </a:gridCol>
              </a:tblGrid>
              <a:tr h="254247">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Independent Features</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Hypothesis from Market Research</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Hypothesis from Data insights</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Business Impact</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56665679"/>
                  </a:ext>
                </a:extLst>
              </a:tr>
              <a:tr h="338489">
                <a:tc>
                  <a:txBody>
                    <a:bodyPr/>
                    <a:lstStyle/>
                    <a:p>
                      <a:pPr algn="l" fontAlgn="base">
                        <a:lnSpc>
                          <a:spcPct val="100000"/>
                        </a:lnSpc>
                        <a:spcAft>
                          <a:spcPts val="0"/>
                        </a:spcAft>
                      </a:pPr>
                      <a:r>
                        <a:rPr lang="en-IN" sz="1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Loan ID</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fontAlgn="base">
                        <a:lnSpc>
                          <a:spcPct val="100000"/>
                        </a:lnSpc>
                        <a:spcAft>
                          <a:spcPts val="0"/>
                        </a:spcAft>
                      </a:pPr>
                      <a:r>
                        <a:rPr lang="en-IN" sz="1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is a unique ID for the purpose of identification of customer. </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 -Same-</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None</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0852921"/>
                  </a:ext>
                </a:extLst>
              </a:tr>
              <a:tr h="1004369">
                <a:tc>
                  <a:txBody>
                    <a:bodyPr/>
                    <a:lstStyle/>
                    <a:p>
                      <a:pPr algn="l" fontAlgn="base">
                        <a:lnSpc>
                          <a:spcPct val="100000"/>
                        </a:lnSpc>
                        <a:spcAft>
                          <a:spcPts val="0"/>
                        </a:spcAft>
                      </a:pPr>
                      <a:r>
                        <a:rPr lang="en-IN" sz="1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Gender</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fontAlgn="base">
                        <a:lnSpc>
                          <a:spcPct val="100000"/>
                        </a:lnSpc>
                        <a:spcAft>
                          <a:spcPts val="0"/>
                        </a:spcAft>
                      </a:pPr>
                      <a:r>
                        <a:rPr lang="en-IN" sz="1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gender of customer should not be a factor in determining the credit worthiness of a customer. Especially in today’s scenario when there is schemes and policies for bringing equality.</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ea typeface="Calibri" panose="020F0502020204030204" pitchFamily="34" charset="0"/>
                          <a:cs typeface="Calibri" panose="020F0502020204030204" pitchFamily="34" charset="0"/>
                        </a:rPr>
                        <a:t>There is not much difference in the loan approval rate between male and female category. Thus, the gender of a consumer has not much impact on the loan approval rate.</a:t>
                      </a: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Low</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6480748"/>
                  </a:ext>
                </a:extLst>
              </a:tr>
              <a:tr h="1049287">
                <a:tc>
                  <a:txBody>
                    <a:bodyPr/>
                    <a:lstStyle/>
                    <a:p>
                      <a:pPr algn="l" fontAlgn="base">
                        <a:lnSpc>
                          <a:spcPct val="100000"/>
                        </a:lnSpc>
                        <a:spcAft>
                          <a:spcPts val="0"/>
                        </a:spcAft>
                      </a:pPr>
                      <a:r>
                        <a:rPr lang="en-IN" sz="1200" kern="0">
                          <a:solidFill>
                            <a:srgbClr val="000000"/>
                          </a:solidFill>
                          <a:effectLst/>
                          <a:latin typeface="Calibri" panose="020F0502020204030204" pitchFamily="34" charset="0"/>
                          <a:ea typeface="Calibri" panose="020F0502020204030204" pitchFamily="34" charset="0"/>
                          <a:cs typeface="Calibri" panose="020F0502020204030204" pitchFamily="34" charset="0"/>
                        </a:rPr>
                        <a:t>Married </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fontAlgn="base">
                        <a:lnSpc>
                          <a:spcPct val="100000"/>
                        </a:lnSpc>
                        <a:spcAft>
                          <a:spcPts val="0"/>
                        </a:spcAft>
                      </a:pPr>
                      <a:r>
                        <a:rPr lang="en-IN" sz="1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marital status of a consumer can contribute towards the increase in expenditure or responsibilities of a person which in turn can impact how easily a person can fulfil his/her financial liabilities.  </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indent="0">
                        <a:lnSpc>
                          <a:spcPct val="100000"/>
                        </a:lnSpc>
                        <a:spcAft>
                          <a:spcPts val="0"/>
                        </a:spcAft>
                        <a:buFont typeface="+mj-lt"/>
                        <a:buNone/>
                      </a:pPr>
                      <a:r>
                        <a:rPr lang="en-IN" sz="1200" dirty="0">
                          <a:latin typeface="Calibri" panose="020F0502020204030204" pitchFamily="34" charset="0"/>
                          <a:ea typeface="Calibri" panose="020F0502020204030204" pitchFamily="34" charset="0"/>
                          <a:cs typeface="Calibri" panose="020F0502020204030204" pitchFamily="34" charset="0"/>
                        </a:rPr>
                        <a:t>The loan approval rate is slightly better for married ones, it may be due to the better stability prospect or also getting some support from partners. Thus, marital status also has some impact on loan approval.</a:t>
                      </a: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Medium</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74047931"/>
                  </a:ext>
                </a:extLst>
              </a:tr>
              <a:tr h="793730">
                <a:tc>
                  <a:txBody>
                    <a:bodyPr/>
                    <a:lstStyle/>
                    <a:p>
                      <a:pPr algn="l" fontAlgn="base">
                        <a:lnSpc>
                          <a:spcPct val="100000"/>
                        </a:lnSpc>
                        <a:spcAft>
                          <a:spcPts val="0"/>
                        </a:spcAft>
                      </a:pPr>
                      <a:r>
                        <a:rPr lang="en-IN" sz="1200" kern="0">
                          <a:solidFill>
                            <a:srgbClr val="000000"/>
                          </a:solidFill>
                          <a:effectLst/>
                          <a:latin typeface="Calibri" panose="020F0502020204030204" pitchFamily="34" charset="0"/>
                          <a:ea typeface="Calibri" panose="020F0502020204030204" pitchFamily="34" charset="0"/>
                          <a:cs typeface="Calibri" panose="020F0502020204030204" pitchFamily="34" charset="0"/>
                        </a:rPr>
                        <a:t>Dependents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fontAlgn="base">
                        <a:lnSpc>
                          <a:spcPct val="100000"/>
                        </a:lnSpc>
                        <a:spcAft>
                          <a:spcPts val="0"/>
                        </a:spcAft>
                      </a:pPr>
                      <a:r>
                        <a:rPr lang="en-IN" sz="1200" kern="0">
                          <a:solidFill>
                            <a:srgbClr val="000000"/>
                          </a:solidFill>
                          <a:effectLst/>
                          <a:latin typeface="Calibri" panose="020F0502020204030204" pitchFamily="34" charset="0"/>
                          <a:ea typeface="Calibri" panose="020F0502020204030204" pitchFamily="34" charset="0"/>
                          <a:cs typeface="Calibri" panose="020F0502020204030204" pitchFamily="34" charset="0"/>
                        </a:rPr>
                        <a:t>Higher number of dependents on a consumer reflects increased financial burden of a consumer which directly impacts his loan repayment easiness.</a:t>
                      </a:r>
                      <a:endParaRPr lang="en-IN" sz="12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ea typeface="Calibri" panose="020F0502020204030204" pitchFamily="34" charset="0"/>
                          <a:cs typeface="Calibri" panose="020F0502020204030204" pitchFamily="34" charset="0"/>
                        </a:rPr>
                        <a:t>Increasing no of dependents has negative impact on loan approval rates, especially when no of dependents goes beyond 2 and above. So, it is an important feature for loan approval.</a:t>
                      </a:r>
                    </a:p>
                    <a:p>
                      <a:pPr>
                        <a:lnSpc>
                          <a:spcPct val="100000"/>
                        </a:lnSpc>
                        <a:spcAft>
                          <a:spcPts val="0"/>
                        </a:spcAft>
                      </a:pP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High </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5702622"/>
                  </a:ext>
                </a:extLst>
              </a:tr>
              <a:tr h="1289786">
                <a:tc>
                  <a:txBody>
                    <a:bodyPr/>
                    <a:lstStyle/>
                    <a:p>
                      <a:pPr algn="l" fontAlgn="base">
                        <a:lnSpc>
                          <a:spcPct val="100000"/>
                        </a:lnSpc>
                        <a:spcAft>
                          <a:spcPts val="0"/>
                        </a:spcAft>
                      </a:pPr>
                      <a:r>
                        <a:rPr lang="en-IN" sz="1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Education</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fontAlgn="base">
                        <a:lnSpc>
                          <a:spcPct val="100000"/>
                        </a:lnSpc>
                        <a:spcAft>
                          <a:spcPts val="0"/>
                        </a:spcAft>
                      </a:pPr>
                      <a:r>
                        <a:rPr lang="en-IN" sz="1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level of education or skill acquired can impact the creditworthiness of an applicant, as a more educated person or highly skilled person is more likely to secure higher paying job or wealth creation opportunity for self which in turn means higher chances of successful repayment of loan amount.</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ea typeface="Calibri" panose="020F0502020204030204" pitchFamily="34" charset="0"/>
                          <a:cs typeface="Calibri" panose="020F0502020204030204" pitchFamily="34" charset="0"/>
                        </a:rPr>
                        <a:t>The loan approval rates for persons with graduation is more than non-graduates by nearly 12%. So, level of education is an important feature for loan approval.</a:t>
                      </a:r>
                    </a:p>
                  </a:txBody>
                  <a:tcPr/>
                </a:tc>
                <a:tc>
                  <a:txBody>
                    <a:bodyPr/>
                    <a:lstStyle/>
                    <a:p>
                      <a:pPr>
                        <a:lnSpc>
                          <a:spcPct val="100000"/>
                        </a:lnSpc>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High</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10510982"/>
                  </a:ext>
                </a:extLst>
              </a:tr>
              <a:tr h="1307297">
                <a:tc>
                  <a:txBody>
                    <a:bodyPr/>
                    <a:lstStyle/>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Self employed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section of consumers who are self-employed are more vulnerable to be affected by changes in market conditions or rise in inflation especially in situations like COVID-19 as compared to a salaried person.</a:t>
                      </a:r>
                    </a:p>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generally salaried consumers are more safer option than self-employed ones for loans etc.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ea typeface="Calibri" panose="020F0502020204030204" pitchFamily="34" charset="0"/>
                          <a:cs typeface="Calibri" panose="020F0502020204030204" pitchFamily="34" charset="0"/>
                        </a:rPr>
                        <a:t>There is not much difference in the loan approval rates based on employment type i.e., self employed or not. So, self-employment doesn’t have much impact on loan approval rates on its own.</a:t>
                      </a:r>
                    </a:p>
                  </a:txBody>
                  <a:tcPr/>
                </a:tc>
                <a:tc>
                  <a:txBody>
                    <a:bodyPr/>
                    <a:lstStyle/>
                    <a:p>
                      <a:pPr>
                        <a:lnSpc>
                          <a:spcPct val="1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Medium</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59343148"/>
                  </a:ext>
                </a:extLst>
              </a:tr>
            </a:tbl>
          </a:graphicData>
        </a:graphic>
      </p:graphicFrame>
    </p:spTree>
    <p:extLst>
      <p:ext uri="{BB962C8B-B14F-4D97-AF65-F5344CB8AC3E}">
        <p14:creationId xmlns:p14="http://schemas.microsoft.com/office/powerpoint/2010/main" val="1188537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6A21E9-DB14-5437-9C58-9FC8B7EFA6DE}"/>
              </a:ext>
            </a:extLst>
          </p:cNvPr>
          <p:cNvSpPr>
            <a:spLocks noGrp="1"/>
          </p:cNvSpPr>
          <p:nvPr>
            <p:ph type="title"/>
          </p:nvPr>
        </p:nvSpPr>
        <p:spPr>
          <a:xfrm>
            <a:off x="2566737" y="0"/>
            <a:ext cx="6884196" cy="336883"/>
          </a:xfrm>
        </p:spPr>
        <p:style>
          <a:lnRef idx="1">
            <a:schemeClr val="accent1"/>
          </a:lnRef>
          <a:fillRef idx="2">
            <a:schemeClr val="accent1"/>
          </a:fillRef>
          <a:effectRef idx="1">
            <a:schemeClr val="accent1"/>
          </a:effectRef>
          <a:fontRef idx="minor">
            <a:schemeClr val="dk1"/>
          </a:fontRef>
        </p:style>
        <p:txBody>
          <a:bodyPr>
            <a:noAutofit/>
          </a:bodyPr>
          <a:lstStyle/>
          <a:p>
            <a:r>
              <a:rPr lang="en-US" sz="2400" dirty="0">
                <a:ln w="0"/>
                <a:solidFill>
                  <a:schemeClr val="tx1"/>
                </a:solidFill>
                <a:effectLst>
                  <a:outerShdw blurRad="38100" dist="19050" dir="2700000" algn="tl" rotWithShape="0">
                    <a:schemeClr val="dk1">
                      <a:alpha val="40000"/>
                    </a:schemeClr>
                  </a:outerShdw>
                </a:effectLst>
                <a:latin typeface="+mn-lt"/>
              </a:rPr>
              <a:t>Insights from the Data with supporting hypothesis</a:t>
            </a:r>
            <a:endParaRPr lang="en-IN" sz="2400" dirty="0">
              <a:ln w="0"/>
              <a:solidFill>
                <a:schemeClr val="tx1"/>
              </a:solidFill>
              <a:effectLst>
                <a:outerShdw blurRad="38100" dist="19050" dir="2700000" algn="tl" rotWithShape="0">
                  <a:schemeClr val="dk1">
                    <a:alpha val="40000"/>
                  </a:schemeClr>
                </a:outerShdw>
              </a:effectLst>
              <a:latin typeface="+mn-lt"/>
            </a:endParaRPr>
          </a:p>
        </p:txBody>
      </p:sp>
      <p:graphicFrame>
        <p:nvGraphicFramePr>
          <p:cNvPr id="7" name="Table 10">
            <a:extLst>
              <a:ext uri="{FF2B5EF4-FFF2-40B4-BE49-F238E27FC236}">
                <a16:creationId xmlns:a16="http://schemas.microsoft.com/office/drawing/2014/main" id="{4264F8DB-6C11-60DA-91B6-4FF320D44DB3}"/>
              </a:ext>
            </a:extLst>
          </p:cNvPr>
          <p:cNvGraphicFramePr>
            <a:graphicFrameLocks noGrp="1"/>
          </p:cNvGraphicFramePr>
          <p:nvPr>
            <p:ph idx="1"/>
            <p:extLst>
              <p:ext uri="{D42A27DB-BD31-4B8C-83A1-F6EECF244321}">
                <p14:modId xmlns:p14="http://schemas.microsoft.com/office/powerpoint/2010/main" val="4202602896"/>
              </p:ext>
            </p:extLst>
          </p:nvPr>
        </p:nvGraphicFramePr>
        <p:xfrm>
          <a:off x="168872" y="336883"/>
          <a:ext cx="11679925" cy="6344137"/>
        </p:xfrm>
        <a:graphic>
          <a:graphicData uri="http://schemas.openxmlformats.org/drawingml/2006/table">
            <a:tbl>
              <a:tblPr firstRow="1" bandRow="1">
                <a:tableStyleId>{5940675A-B579-460E-94D1-54222C63F5DA}</a:tableStyleId>
              </a:tblPr>
              <a:tblGrid>
                <a:gridCol w="2914651">
                  <a:extLst>
                    <a:ext uri="{9D8B030D-6E8A-4147-A177-3AD203B41FA5}">
                      <a16:colId xmlns:a16="http://schemas.microsoft.com/office/drawing/2014/main" val="2966398799"/>
                    </a:ext>
                  </a:extLst>
                </a:gridCol>
                <a:gridCol w="2921758">
                  <a:extLst>
                    <a:ext uri="{9D8B030D-6E8A-4147-A177-3AD203B41FA5}">
                      <a16:colId xmlns:a16="http://schemas.microsoft.com/office/drawing/2014/main" val="3492068609"/>
                    </a:ext>
                  </a:extLst>
                </a:gridCol>
                <a:gridCol w="2921758">
                  <a:extLst>
                    <a:ext uri="{9D8B030D-6E8A-4147-A177-3AD203B41FA5}">
                      <a16:colId xmlns:a16="http://schemas.microsoft.com/office/drawing/2014/main" val="2274169877"/>
                    </a:ext>
                  </a:extLst>
                </a:gridCol>
                <a:gridCol w="2921758">
                  <a:extLst>
                    <a:ext uri="{9D8B030D-6E8A-4147-A177-3AD203B41FA5}">
                      <a16:colId xmlns:a16="http://schemas.microsoft.com/office/drawing/2014/main" val="1566318230"/>
                    </a:ext>
                  </a:extLst>
                </a:gridCol>
              </a:tblGrid>
              <a:tr h="231318">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Independent Features</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Hypothesis from Market Research</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Hypothesis from Data insights</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Business Impact</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56665679"/>
                  </a:ext>
                </a:extLst>
              </a:tr>
              <a:tr h="1314637">
                <a:tc>
                  <a:txBody>
                    <a:bodyPr/>
                    <a:lstStyle/>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Applicant Income &amp; Co-applicant Income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is a major factor reflecting </a:t>
                      </a:r>
                      <a:r>
                        <a:rPr lang="en-IN"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CAPACITY.</a:t>
                      </a: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income of a person is an important factor for creditworthiness as it reflects the current economic potential of a person which directly reflects the loan amount and term that he/she can bear without getting into trouble. </a:t>
                      </a:r>
                    </a:p>
                    <a:p>
                      <a:pPr marL="0" marR="0" lvl="0" indent="0" algn="l" defTabSz="457200" rtl="0" eaLnBrk="1" fontAlgn="base" latinLnBrk="0" hangingPunct="1">
                        <a:lnSpc>
                          <a:spcPct val="100000"/>
                        </a:lnSpc>
                        <a:spcBef>
                          <a:spcPts val="0"/>
                        </a:spcBef>
                        <a:spcAft>
                          <a:spcPts val="0"/>
                        </a:spcAft>
                        <a:buClrTx/>
                        <a:buSzTx/>
                        <a:buFontTx/>
                        <a:buNone/>
                        <a:tabLst/>
                        <a:defRPr/>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co-applicant serves as the security for the bank in case of unsuccessful repayment of loan. It can also be considered as part of </a:t>
                      </a:r>
                      <a:r>
                        <a:rPr lang="en-IN"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COLLATERAL</a:t>
                      </a: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lnSpc>
                          <a:spcPct val="100000"/>
                        </a:lnSpc>
                        <a:spcBef>
                          <a:spcPts val="0"/>
                        </a:spcBef>
                        <a:spcAft>
                          <a:spcPts val="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ea typeface="Calibri" panose="020F0502020204030204" pitchFamily="34" charset="0"/>
                          <a:cs typeface="Calibri" panose="020F0502020204030204" pitchFamily="34" charset="0"/>
                        </a:rPr>
                        <a:t>For both the applicant income &amp; co-applicant income. There is not much difference in the average between approved loans and the rejected ones. So, applicant they solely doesn’t have much impact on the loan approval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ea typeface="Calibri" panose="020F0502020204030204" pitchFamily="34" charset="0"/>
                          <a:cs typeface="Calibri" panose="020F0502020204030204" pitchFamily="34" charset="0"/>
                        </a:rPr>
                        <a:t>But,</a:t>
                      </a:r>
                      <a:r>
                        <a:rPr lang="en-IN" sz="1200" u="sng" dirty="0">
                          <a:latin typeface="Calibri" panose="020F0502020204030204" pitchFamily="34" charset="0"/>
                          <a:ea typeface="Calibri" panose="020F0502020204030204" pitchFamily="34" charset="0"/>
                          <a:cs typeface="Calibri" panose="020F0502020204030204" pitchFamily="34" charset="0"/>
                        </a:rPr>
                        <a:t> Total income = Applicant Income+co-applicant Income </a:t>
                      </a:r>
                      <a:r>
                        <a:rPr lang="en-IN" sz="1200" dirty="0">
                          <a:latin typeface="Calibri" panose="020F0502020204030204" pitchFamily="34" charset="0"/>
                          <a:ea typeface="Calibri" panose="020F0502020204030204" pitchFamily="34" charset="0"/>
                          <a:cs typeface="Calibri" panose="020F0502020204030204" pitchFamily="34" charset="0"/>
                        </a:rPr>
                        <a:t>is an important feature for loan approval</a:t>
                      </a:r>
                      <a:r>
                        <a:rPr lang="en-IN" sz="1200" dirty="0"/>
                        <a:t>. </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Medium</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64272570"/>
                  </a:ext>
                </a:extLst>
              </a:tr>
              <a:tr h="2081864">
                <a:tc>
                  <a:txBody>
                    <a:bodyPr/>
                    <a:lstStyle/>
                    <a:p>
                      <a:pPr algn="l" fontAlgn="base">
                        <a:lnSpc>
                          <a:spcPct val="100000"/>
                        </a:lnSpc>
                        <a:spcBef>
                          <a:spcPts val="0"/>
                        </a:spcBef>
                        <a:spcAft>
                          <a:spcPts val="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Credit History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fontAlgn="base">
                        <a:lnSpc>
                          <a:spcPct val="100000"/>
                        </a:lnSpc>
                        <a:spcBef>
                          <a:spcPts val="0"/>
                        </a:spcBef>
                        <a:spcAft>
                          <a:spcPts val="0"/>
                        </a:spcAft>
                      </a:pPr>
                      <a:r>
                        <a:rPr lang="en-IN" sz="1200" kern="100" spc="5"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It reflects the </a:t>
                      </a:r>
                      <a:r>
                        <a:rPr lang="en-IN" sz="1200" b="1" kern="1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Character</a:t>
                      </a:r>
                      <a:r>
                        <a:rPr lang="en-IN" sz="1200" kern="100" spc="5"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It is a borrower’s reputation or track record for repaying debts. This information appears on the borrower’s </a:t>
                      </a:r>
                      <a:r>
                        <a:rPr lang="en-IN" sz="1200" kern="1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credit reports.</a:t>
                      </a:r>
                      <a:r>
                        <a:rPr lang="en-IN" sz="1200" kern="100" spc="5"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Credit reports contain detailed information about how much an applicant has borrowed in the past and whether they have repaid loans on time.</a:t>
                      </a:r>
                    </a:p>
                    <a:p>
                      <a:pPr algn="l" fontAlgn="base">
                        <a:lnSpc>
                          <a:spcPct val="100000"/>
                        </a:lnSpc>
                        <a:spcBef>
                          <a:spcPts val="0"/>
                        </a:spcBef>
                        <a:spcAft>
                          <a:spcPts val="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Thus, a good credit history is very much essential for determining the creditworthiness of a customer.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indent="0" algn="l">
                        <a:lnSpc>
                          <a:spcPct val="100000"/>
                        </a:lnSpc>
                        <a:spcBef>
                          <a:spcPts val="0"/>
                        </a:spcBef>
                        <a:spcAft>
                          <a:spcPts val="0"/>
                        </a:spcAft>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The loan approval rates for consumers with good credit history is quite high around 79%.</a:t>
                      </a:r>
                    </a:p>
                    <a:p>
                      <a:pPr marL="0" indent="0" algn="l">
                        <a:lnSpc>
                          <a:spcPct val="100000"/>
                        </a:lnSpc>
                        <a:spcBef>
                          <a:spcPts val="0"/>
                        </a:spcBef>
                        <a:spcAft>
                          <a:spcPts val="0"/>
                        </a:spcAft>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People having bad credit history have very less chances of loan approval, only 8%.</a:t>
                      </a:r>
                    </a:p>
                    <a:p>
                      <a:pPr marL="0" indent="0" algn="l">
                        <a:lnSpc>
                          <a:spcPct val="100000"/>
                        </a:lnSpc>
                        <a:spcBef>
                          <a:spcPts val="0"/>
                        </a:spcBef>
                        <a:spcAft>
                          <a:spcPts val="0"/>
                        </a:spcAft>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Also, people whose credit history is not available have good chances around 76% of loan approval. It may indicate the fact that majority of them will be new customers applying for loans for first time.</a:t>
                      </a:r>
                    </a:p>
                    <a:p>
                      <a:pPr marL="0" indent="0" algn="l">
                        <a:lnSpc>
                          <a:spcPct val="100000"/>
                        </a:lnSpc>
                        <a:spcBef>
                          <a:spcPts val="0"/>
                        </a:spcBef>
                        <a:spcAft>
                          <a:spcPts val="0"/>
                        </a:spcAft>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Thus, credit history is a major factor in loan approval.</a:t>
                      </a:r>
                    </a:p>
                  </a:txBody>
                  <a:tcPr/>
                </a:tc>
                <a:tc>
                  <a:txBody>
                    <a:bodyPr/>
                    <a:lstStyle/>
                    <a:p>
                      <a:pPr>
                        <a:lnSpc>
                          <a:spcPct val="1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High</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74047931"/>
                  </a:ext>
                </a:extLst>
              </a:tr>
              <a:tr h="1156591">
                <a:tc>
                  <a:txBody>
                    <a:bodyPr/>
                    <a:lstStyle/>
                    <a:p>
                      <a:pPr algn="l" fontAlgn="base">
                        <a:lnSpc>
                          <a:spcPct val="100000"/>
                        </a:lnSpc>
                        <a:spcBef>
                          <a:spcPts val="0"/>
                        </a:spcBef>
                        <a:spcAft>
                          <a:spcPts val="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Property Area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value of property which serves as </a:t>
                      </a:r>
                      <a:r>
                        <a:rPr lang="en-IN"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COLLATERAL</a:t>
                      </a: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also an important factor. It offers the assurance that if the borrower gets defaulted, the sum can be recovered by the bank.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higher valued property will be more preferred for loan approval.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indent="0">
                        <a:lnSpc>
                          <a:spcPct val="100000"/>
                        </a:lnSpc>
                        <a:spcBef>
                          <a:spcPts val="0"/>
                        </a:spcBef>
                        <a:spcAft>
                          <a:spcPts val="0"/>
                        </a:spcAft>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The properties in Semi-urban area and Urban areas are more valuable as compared to the ones in rural areas.</a:t>
                      </a:r>
                    </a:p>
                    <a:p>
                      <a:pPr marL="0" indent="0">
                        <a:lnSpc>
                          <a:spcPct val="100000"/>
                        </a:lnSpc>
                        <a:spcBef>
                          <a:spcPts val="0"/>
                        </a:spcBef>
                        <a:spcAft>
                          <a:spcPts val="0"/>
                        </a:spcAft>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Hence, the property area is  contributing towards improved loan approval rates for Urban and semi-urban category.</a:t>
                      </a:r>
                    </a:p>
                  </a:txBody>
                  <a:tcPr/>
                </a:tc>
                <a:tc>
                  <a:txBody>
                    <a:bodyPr/>
                    <a:lstStyle/>
                    <a:p>
                      <a:pPr>
                        <a:lnSpc>
                          <a:spcPct val="1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High</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5702622"/>
                  </a:ext>
                </a:extLst>
              </a:tr>
              <a:tr h="857737">
                <a:tc>
                  <a:txBody>
                    <a:bodyPr/>
                    <a:lstStyle/>
                    <a:p>
                      <a:pPr algn="l" fontAlgn="base">
                        <a:lnSpc>
                          <a:spcPct val="100000"/>
                        </a:lnSpc>
                        <a:spcBef>
                          <a:spcPts val="0"/>
                        </a:spcBef>
                        <a:spcAft>
                          <a:spcPts val="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Loan Amount and Loan Term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fontAlgn="base">
                        <a:lnSpc>
                          <a:spcPct val="100000"/>
                        </a:lnSpc>
                        <a:spcBef>
                          <a:spcPts val="0"/>
                        </a:spcBef>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These are important terms which determine the </a:t>
                      </a:r>
                      <a:r>
                        <a:rPr lang="en-IN"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CONDITIONS</a:t>
                      </a: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factor of the loan. These should resonate with the Value of the customer(Capacity and Character).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Bef>
                          <a:spcPts val="0"/>
                        </a:spcBef>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The loan amount should be reasonable and not very high.</a:t>
                      </a:r>
                    </a:p>
                    <a:p>
                      <a:pPr>
                        <a:lnSpc>
                          <a:spcPct val="100000"/>
                        </a:lnSpc>
                        <a:spcBef>
                          <a:spcPts val="0"/>
                        </a:spcBef>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The loan amount term of shorter durations are more preferable for loan approvals. </a:t>
                      </a:r>
                    </a:p>
                  </a:txBody>
                  <a:tcPr/>
                </a:tc>
                <a:tc>
                  <a:txBody>
                    <a:bodyPr/>
                    <a:lstStyle/>
                    <a:p>
                      <a:pPr>
                        <a:lnSpc>
                          <a:spcPct val="100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High</a:t>
                      </a:r>
                      <a:endParaRPr lang="en-IN"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10510982"/>
                  </a:ext>
                </a:extLst>
              </a:tr>
            </a:tbl>
          </a:graphicData>
        </a:graphic>
      </p:graphicFrame>
    </p:spTree>
    <p:extLst>
      <p:ext uri="{BB962C8B-B14F-4D97-AF65-F5344CB8AC3E}">
        <p14:creationId xmlns:p14="http://schemas.microsoft.com/office/powerpoint/2010/main" val="273984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D9C7-05D1-DF26-61C0-4BCC5C066CED}"/>
              </a:ext>
            </a:extLst>
          </p:cNvPr>
          <p:cNvSpPr>
            <a:spLocks noGrp="1"/>
          </p:cNvSpPr>
          <p:nvPr>
            <p:ph type="title"/>
          </p:nvPr>
        </p:nvSpPr>
        <p:spPr>
          <a:xfrm>
            <a:off x="4773337" y="555246"/>
            <a:ext cx="3103926" cy="102310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rPr>
              <a:t>Milestone 3</a:t>
            </a:r>
          </a:p>
        </p:txBody>
      </p:sp>
      <p:sp>
        <p:nvSpPr>
          <p:cNvPr id="3" name="Content Placeholder 2">
            <a:extLst>
              <a:ext uri="{FF2B5EF4-FFF2-40B4-BE49-F238E27FC236}">
                <a16:creationId xmlns:a16="http://schemas.microsoft.com/office/drawing/2014/main" id="{9C000F5D-1258-3FE1-903A-451E0352953A}"/>
              </a:ext>
            </a:extLst>
          </p:cNvPr>
          <p:cNvSpPr>
            <a:spLocks noGrp="1"/>
          </p:cNvSpPr>
          <p:nvPr>
            <p:ph idx="1"/>
          </p:nvPr>
        </p:nvSpPr>
        <p:spPr>
          <a:xfrm>
            <a:off x="3287626" y="2978790"/>
            <a:ext cx="6485547" cy="450210"/>
          </a:xfrm>
        </p:spPr>
        <p:txBody>
          <a:bodyPr>
            <a:normAutofit lnSpcReduction="10000"/>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rPr>
              <a:t>Data Pre-processing and Feature Engineering </a:t>
            </a:r>
          </a:p>
        </p:txBody>
      </p:sp>
    </p:spTree>
    <p:extLst>
      <p:ext uri="{BB962C8B-B14F-4D97-AF65-F5344CB8AC3E}">
        <p14:creationId xmlns:p14="http://schemas.microsoft.com/office/powerpoint/2010/main" val="4179388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E607-1E7D-3F6D-3FD3-4916248088CB}"/>
              </a:ext>
            </a:extLst>
          </p:cNvPr>
          <p:cNvSpPr>
            <a:spLocks noGrp="1"/>
          </p:cNvSpPr>
          <p:nvPr>
            <p:ph type="title"/>
          </p:nvPr>
        </p:nvSpPr>
        <p:spPr>
          <a:xfrm>
            <a:off x="3632633" y="0"/>
            <a:ext cx="4926733" cy="849745"/>
          </a:xfrm>
        </p:spPr>
        <p:txBody>
          <a:bodyPr/>
          <a:lstStyle/>
          <a:p>
            <a:r>
              <a:rPr lang="en-IN" dirty="0"/>
              <a:t>Data Pre-processing</a:t>
            </a:r>
          </a:p>
        </p:txBody>
      </p:sp>
      <p:pic>
        <p:nvPicPr>
          <p:cNvPr id="5" name="Picture 4">
            <a:extLst>
              <a:ext uri="{FF2B5EF4-FFF2-40B4-BE49-F238E27FC236}">
                <a16:creationId xmlns:a16="http://schemas.microsoft.com/office/drawing/2014/main" id="{4128ED60-2A8D-8C3C-E7B2-F55A178315E2}"/>
              </a:ext>
            </a:extLst>
          </p:cNvPr>
          <p:cNvPicPr>
            <a:picLocks noChangeAspect="1"/>
          </p:cNvPicPr>
          <p:nvPr/>
        </p:nvPicPr>
        <p:blipFill>
          <a:blip r:embed="rId2"/>
          <a:stretch>
            <a:fillRect/>
          </a:stretch>
        </p:blipFill>
        <p:spPr>
          <a:xfrm>
            <a:off x="2152073" y="1690718"/>
            <a:ext cx="4191363" cy="3901778"/>
          </a:xfrm>
          <a:prstGeom prst="rect">
            <a:avLst/>
          </a:prstGeom>
        </p:spPr>
      </p:pic>
      <p:sp>
        <p:nvSpPr>
          <p:cNvPr id="8" name="TextBox 7">
            <a:extLst>
              <a:ext uri="{FF2B5EF4-FFF2-40B4-BE49-F238E27FC236}">
                <a16:creationId xmlns:a16="http://schemas.microsoft.com/office/drawing/2014/main" id="{ABAF058C-2CCA-F05E-7AFF-110CFA08CC8F}"/>
              </a:ext>
            </a:extLst>
          </p:cNvPr>
          <p:cNvSpPr txBox="1"/>
          <p:nvPr/>
        </p:nvSpPr>
        <p:spPr>
          <a:xfrm>
            <a:off x="2152073" y="1085565"/>
            <a:ext cx="5347854"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given dataset looks like this:</a:t>
            </a:r>
          </a:p>
        </p:txBody>
      </p:sp>
      <p:sp>
        <p:nvSpPr>
          <p:cNvPr id="9" name="Speech Bubble: Oval 8">
            <a:extLst>
              <a:ext uri="{FF2B5EF4-FFF2-40B4-BE49-F238E27FC236}">
                <a16:creationId xmlns:a16="http://schemas.microsoft.com/office/drawing/2014/main" id="{866B7D16-3D05-3945-E4DD-30FB22A3C556}"/>
              </a:ext>
            </a:extLst>
          </p:cNvPr>
          <p:cNvSpPr/>
          <p:nvPr/>
        </p:nvSpPr>
        <p:spPr>
          <a:xfrm>
            <a:off x="6903770" y="3641607"/>
            <a:ext cx="3431721" cy="1691188"/>
          </a:xfrm>
          <a:prstGeom prst="wedgeEllipseCallout">
            <a:avLst>
              <a:gd name="adj1" fmla="val -59966"/>
              <a:gd name="adj2" fmla="val -27244"/>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1. ‘</a:t>
            </a:r>
            <a:r>
              <a:rPr lang="en-US" sz="1400" dirty="0" err="1"/>
              <a:t>Loan_ID</a:t>
            </a:r>
            <a:r>
              <a:rPr lang="en-US" sz="1400" dirty="0"/>
              <a:t>’ is a identification feature so it is not required for analysis. So, this feature will be dropped before modelling.</a:t>
            </a:r>
          </a:p>
          <a:p>
            <a:pPr marL="342900" indent="-342900">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109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DEAF-DE3C-BF98-4E65-0B1036A318D9}"/>
              </a:ext>
            </a:extLst>
          </p:cNvPr>
          <p:cNvSpPr>
            <a:spLocks noGrp="1"/>
          </p:cNvSpPr>
          <p:nvPr>
            <p:ph type="title"/>
          </p:nvPr>
        </p:nvSpPr>
        <p:spPr>
          <a:xfrm>
            <a:off x="3198523" y="0"/>
            <a:ext cx="5794951" cy="895927"/>
          </a:xfrm>
        </p:spPr>
        <p:txBody>
          <a:bodyPr/>
          <a:lstStyle/>
          <a:p>
            <a:r>
              <a:rPr lang="en-IN" dirty="0"/>
              <a:t>Missing Value Treatment</a:t>
            </a:r>
          </a:p>
        </p:txBody>
      </p:sp>
      <p:pic>
        <p:nvPicPr>
          <p:cNvPr id="5" name="Picture 4">
            <a:extLst>
              <a:ext uri="{FF2B5EF4-FFF2-40B4-BE49-F238E27FC236}">
                <a16:creationId xmlns:a16="http://schemas.microsoft.com/office/drawing/2014/main" id="{DF9CB5A5-AAC9-BF09-E2B2-4926C2C757F9}"/>
              </a:ext>
            </a:extLst>
          </p:cNvPr>
          <p:cNvPicPr>
            <a:picLocks noChangeAspect="1"/>
          </p:cNvPicPr>
          <p:nvPr/>
        </p:nvPicPr>
        <p:blipFill>
          <a:blip r:embed="rId2"/>
          <a:stretch>
            <a:fillRect/>
          </a:stretch>
        </p:blipFill>
        <p:spPr>
          <a:xfrm>
            <a:off x="2022762" y="738909"/>
            <a:ext cx="4781321" cy="4240295"/>
          </a:xfrm>
          <a:prstGeom prst="rect">
            <a:avLst/>
          </a:prstGeom>
        </p:spPr>
      </p:pic>
      <p:sp>
        <p:nvSpPr>
          <p:cNvPr id="8" name="Speech Bubble: Oval 7">
            <a:extLst>
              <a:ext uri="{FF2B5EF4-FFF2-40B4-BE49-F238E27FC236}">
                <a16:creationId xmlns:a16="http://schemas.microsoft.com/office/drawing/2014/main" id="{7DDC3018-FA85-92C8-E757-C22E16F43EFF}"/>
              </a:ext>
            </a:extLst>
          </p:cNvPr>
          <p:cNvSpPr/>
          <p:nvPr/>
        </p:nvSpPr>
        <p:spPr>
          <a:xfrm>
            <a:off x="3086035" y="5222229"/>
            <a:ext cx="3527201" cy="1557261"/>
          </a:xfrm>
          <a:prstGeom prst="wedgeEllipseCallout">
            <a:avLst>
              <a:gd name="adj1" fmla="val -36043"/>
              <a:gd name="adj2" fmla="val -569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Gender &amp; Married columns are having less than 2% of missing values, so we will be removing the rows containing the missing values.</a:t>
            </a:r>
          </a:p>
          <a:p>
            <a:pPr marL="342900" indent="-342900" algn="ctr">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9" name="Speech Bubble: Oval 8">
            <a:extLst>
              <a:ext uri="{FF2B5EF4-FFF2-40B4-BE49-F238E27FC236}">
                <a16:creationId xmlns:a16="http://schemas.microsoft.com/office/drawing/2014/main" id="{97F74F91-7BEF-A84A-92EB-E043601F1D6B}"/>
              </a:ext>
            </a:extLst>
          </p:cNvPr>
          <p:cNvSpPr/>
          <p:nvPr/>
        </p:nvSpPr>
        <p:spPr>
          <a:xfrm>
            <a:off x="7016108" y="1301795"/>
            <a:ext cx="4149639" cy="2127205"/>
          </a:xfrm>
          <a:prstGeom prst="wedgeEllipseCallout">
            <a:avLst>
              <a:gd name="adj1" fmla="val -54111"/>
              <a:gd name="adj2" fmla="val -34976"/>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1400" dirty="0"/>
              <a:t>Dependents, Loan Amount term,  Self Employed &amp; Credit history columns have more than 2% of missing columns, so we need to impute the missing values as removing these rows will cause a loss of lot of information.</a:t>
            </a:r>
          </a:p>
          <a:p>
            <a:pPr marL="342900" indent="-342900" algn="just">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869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BE784F-B10C-FBD6-A969-FF9197665D3A}"/>
              </a:ext>
            </a:extLst>
          </p:cNvPr>
          <p:cNvPicPr>
            <a:picLocks noChangeAspect="1"/>
          </p:cNvPicPr>
          <p:nvPr/>
        </p:nvPicPr>
        <p:blipFill>
          <a:blip r:embed="rId2"/>
          <a:stretch>
            <a:fillRect/>
          </a:stretch>
        </p:blipFill>
        <p:spPr>
          <a:xfrm>
            <a:off x="2428567" y="970929"/>
            <a:ext cx="4298052" cy="3825572"/>
          </a:xfrm>
          <a:prstGeom prst="rect">
            <a:avLst/>
          </a:prstGeom>
        </p:spPr>
      </p:pic>
      <p:sp>
        <p:nvSpPr>
          <p:cNvPr id="4" name="Speech Bubble: Oval 3">
            <a:extLst>
              <a:ext uri="{FF2B5EF4-FFF2-40B4-BE49-F238E27FC236}">
                <a16:creationId xmlns:a16="http://schemas.microsoft.com/office/drawing/2014/main" id="{B0516AEB-824D-E787-CFB7-B88E179068D7}"/>
              </a:ext>
            </a:extLst>
          </p:cNvPr>
          <p:cNvSpPr/>
          <p:nvPr/>
        </p:nvSpPr>
        <p:spPr>
          <a:xfrm>
            <a:off x="6726619" y="2207806"/>
            <a:ext cx="4149639" cy="2127205"/>
          </a:xfrm>
          <a:prstGeom prst="wedgeEllipseCallout">
            <a:avLst>
              <a:gd name="adj1" fmla="val -54111"/>
              <a:gd name="adj2" fmla="val -29061"/>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1400" dirty="0"/>
              <a:t>Loan Amount term is the only numerical feature containing missing values, and the data is skewed towards higher term.</a:t>
            </a:r>
          </a:p>
          <a:p>
            <a:pPr algn="just"/>
            <a:r>
              <a:rPr lang="en-US" sz="1400" dirty="0"/>
              <a:t>So, we will impute the missing values with median value of the distribution.</a:t>
            </a:r>
          </a:p>
          <a:p>
            <a:pPr marL="342900" indent="-342900" algn="just">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6700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30A6-6955-F303-33BE-262608AEAFF4}"/>
              </a:ext>
            </a:extLst>
          </p:cNvPr>
          <p:cNvSpPr>
            <a:spLocks noGrp="1"/>
          </p:cNvSpPr>
          <p:nvPr>
            <p:ph type="title"/>
          </p:nvPr>
        </p:nvSpPr>
        <p:spPr/>
        <p:txBody>
          <a:bodyPr/>
          <a:lstStyle/>
          <a:p>
            <a:r>
              <a:rPr lang="en-IN" dirty="0"/>
              <a:t>Feature creation</a:t>
            </a:r>
          </a:p>
        </p:txBody>
      </p:sp>
      <p:sp>
        <p:nvSpPr>
          <p:cNvPr id="3" name="Content Placeholder 2">
            <a:extLst>
              <a:ext uri="{FF2B5EF4-FFF2-40B4-BE49-F238E27FC236}">
                <a16:creationId xmlns:a16="http://schemas.microsoft.com/office/drawing/2014/main" id="{517ABD84-087A-BCDF-F4E9-486CCC61E347}"/>
              </a:ext>
            </a:extLst>
          </p:cNvPr>
          <p:cNvSpPr>
            <a:spLocks noGrp="1"/>
          </p:cNvSpPr>
          <p:nvPr>
            <p:ph idx="1"/>
          </p:nvPr>
        </p:nvSpPr>
        <p:spPr/>
        <p:txBody>
          <a:bodyPr>
            <a:normAutofit/>
          </a:bodyPr>
          <a:lstStyle/>
          <a:p>
            <a:r>
              <a:rPr lang="en-IN" sz="1600" b="1" u="sng" dirty="0">
                <a:latin typeface="+mj-lt"/>
              </a:rPr>
              <a:t>Total Income </a:t>
            </a:r>
            <a:r>
              <a:rPr lang="en-IN" dirty="0"/>
              <a:t>: - </a:t>
            </a:r>
            <a:r>
              <a:rPr lang="en-IN" sz="1600" dirty="0"/>
              <a:t>After analysing the data and effect of each of the features with the target variable, we observed 			        that Applicant Income and Co-applicant income in combination is more important for the loan 				        approval.</a:t>
            </a:r>
          </a:p>
          <a:p>
            <a:pPr marL="0" indent="0">
              <a:buNone/>
            </a:pPr>
            <a:r>
              <a:rPr lang="en-IN" sz="1600" dirty="0"/>
              <a:t>				So, a derived feature named Total Income has been added which is the sum of Applicant Income 			       and Co-applicant Income .</a:t>
            </a:r>
          </a:p>
          <a:p>
            <a:r>
              <a:rPr lang="en-IN" sz="1600" b="1" u="sng" dirty="0">
                <a:latin typeface="+mj-lt"/>
              </a:rPr>
              <a:t>Debt to Credit ratio </a:t>
            </a:r>
            <a:r>
              <a:rPr lang="en-IN" sz="1600" dirty="0"/>
              <a:t>: - The ratio of Loan amount to the Total income has been calculated as a new feature called        				       Debt to Credit ratio, based on business understanding.</a:t>
            </a:r>
          </a:p>
        </p:txBody>
      </p:sp>
    </p:spTree>
    <p:extLst>
      <p:ext uri="{BB962C8B-B14F-4D97-AF65-F5344CB8AC3E}">
        <p14:creationId xmlns:p14="http://schemas.microsoft.com/office/powerpoint/2010/main" val="1697229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7558-FE20-0BB5-ABC8-F29DEB8BCB07}"/>
              </a:ext>
            </a:extLst>
          </p:cNvPr>
          <p:cNvSpPr>
            <a:spLocks noGrp="1"/>
          </p:cNvSpPr>
          <p:nvPr>
            <p:ph type="title"/>
          </p:nvPr>
        </p:nvSpPr>
        <p:spPr>
          <a:xfrm>
            <a:off x="1484309" y="0"/>
            <a:ext cx="10018713" cy="1752599"/>
          </a:xfrm>
        </p:spPr>
        <p:txBody>
          <a:bodyPr/>
          <a:lstStyle/>
          <a:p>
            <a:r>
              <a:rPr lang="en-IN" dirty="0"/>
              <a:t>Feature Selection</a:t>
            </a:r>
          </a:p>
        </p:txBody>
      </p:sp>
      <p:sp>
        <p:nvSpPr>
          <p:cNvPr id="3" name="Content Placeholder 2">
            <a:extLst>
              <a:ext uri="{FF2B5EF4-FFF2-40B4-BE49-F238E27FC236}">
                <a16:creationId xmlns:a16="http://schemas.microsoft.com/office/drawing/2014/main" id="{DF3D20F2-CE15-A6A3-26AA-EE855B145FC9}"/>
              </a:ext>
            </a:extLst>
          </p:cNvPr>
          <p:cNvSpPr>
            <a:spLocks noGrp="1"/>
          </p:cNvSpPr>
          <p:nvPr>
            <p:ph idx="1"/>
          </p:nvPr>
        </p:nvSpPr>
        <p:spPr>
          <a:xfrm>
            <a:off x="1484310" y="2264328"/>
            <a:ext cx="10018713" cy="3124201"/>
          </a:xfrm>
        </p:spPr>
        <p:txBody>
          <a:bodyPr>
            <a:normAutofit/>
          </a:bodyPr>
          <a:lstStyle/>
          <a:p>
            <a:r>
              <a:rPr lang="en-IN" sz="1600" dirty="0"/>
              <a:t>After data preprocessing and feature engineering, wherein we checked that all features going forward for modelling are independent and important for the target variable, only the important features influencing the target variable are selected as inputs for the model.</a:t>
            </a:r>
          </a:p>
          <a:p>
            <a:r>
              <a:rPr lang="en-IN" sz="1600" dirty="0"/>
              <a:t>Some of the important modifications done with the features before feature selection is carried out are:</a:t>
            </a:r>
          </a:p>
          <a:p>
            <a:pPr lvl="1"/>
            <a:r>
              <a:rPr lang="en-IN" sz="1600" dirty="0"/>
              <a:t>Total Income was added as a feature and Applicant Income &amp; Co-applicant Income were dropped as these were highly correlated features.</a:t>
            </a:r>
          </a:p>
          <a:p>
            <a:pPr lvl="1"/>
            <a:r>
              <a:rPr lang="en-IN" sz="1600" dirty="0"/>
              <a:t>The data distribution of Total income was highly skewed on the lower side, so log transformation which both improves the data skewness and also scale the features was carried out. </a:t>
            </a:r>
          </a:p>
          <a:p>
            <a:endParaRPr lang="en-IN" dirty="0"/>
          </a:p>
        </p:txBody>
      </p:sp>
    </p:spTree>
    <p:extLst>
      <p:ext uri="{BB962C8B-B14F-4D97-AF65-F5344CB8AC3E}">
        <p14:creationId xmlns:p14="http://schemas.microsoft.com/office/powerpoint/2010/main" val="3588390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D9C7-05D1-DF26-61C0-4BCC5C066CED}"/>
              </a:ext>
            </a:extLst>
          </p:cNvPr>
          <p:cNvSpPr>
            <a:spLocks noGrp="1"/>
          </p:cNvSpPr>
          <p:nvPr>
            <p:ph type="title"/>
          </p:nvPr>
        </p:nvSpPr>
        <p:spPr>
          <a:xfrm>
            <a:off x="4773337" y="555246"/>
            <a:ext cx="3103926" cy="102310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rPr>
              <a:t>Milestone 1</a:t>
            </a:r>
          </a:p>
        </p:txBody>
      </p:sp>
      <p:sp>
        <p:nvSpPr>
          <p:cNvPr id="3" name="Content Placeholder 2">
            <a:extLst>
              <a:ext uri="{FF2B5EF4-FFF2-40B4-BE49-F238E27FC236}">
                <a16:creationId xmlns:a16="http://schemas.microsoft.com/office/drawing/2014/main" id="{9C000F5D-1258-3FE1-903A-451E0352953A}"/>
              </a:ext>
            </a:extLst>
          </p:cNvPr>
          <p:cNvSpPr>
            <a:spLocks noGrp="1"/>
          </p:cNvSpPr>
          <p:nvPr>
            <p:ph idx="1"/>
          </p:nvPr>
        </p:nvSpPr>
        <p:spPr>
          <a:xfrm>
            <a:off x="3801182" y="3056388"/>
            <a:ext cx="4589635" cy="525711"/>
          </a:xfrm>
        </p:spPr>
        <p:txBody>
          <a:bodyPr>
            <a:normAutofit/>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rPr>
              <a:t>Business Understanding Phase</a:t>
            </a:r>
          </a:p>
        </p:txBody>
      </p:sp>
    </p:spTree>
    <p:extLst>
      <p:ext uri="{BB962C8B-B14F-4D97-AF65-F5344CB8AC3E}">
        <p14:creationId xmlns:p14="http://schemas.microsoft.com/office/powerpoint/2010/main" val="602701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3720-F809-BF12-7E97-9662560A94AC}"/>
              </a:ext>
            </a:extLst>
          </p:cNvPr>
          <p:cNvSpPr>
            <a:spLocks noGrp="1"/>
          </p:cNvSpPr>
          <p:nvPr>
            <p:ph type="title"/>
          </p:nvPr>
        </p:nvSpPr>
        <p:spPr>
          <a:xfrm>
            <a:off x="2638877" y="0"/>
            <a:ext cx="6914246" cy="958442"/>
          </a:xfrm>
        </p:spPr>
        <p:txBody>
          <a:bodyPr/>
          <a:lstStyle/>
          <a:p>
            <a:r>
              <a:rPr lang="en-IN" dirty="0"/>
              <a:t>Feature Selection - algorithms</a:t>
            </a:r>
          </a:p>
        </p:txBody>
      </p:sp>
      <p:sp>
        <p:nvSpPr>
          <p:cNvPr id="3" name="Content Placeholder 2">
            <a:extLst>
              <a:ext uri="{FF2B5EF4-FFF2-40B4-BE49-F238E27FC236}">
                <a16:creationId xmlns:a16="http://schemas.microsoft.com/office/drawing/2014/main" id="{4A24BCC3-5C78-C411-FB72-20A3B700D2E2}"/>
              </a:ext>
            </a:extLst>
          </p:cNvPr>
          <p:cNvSpPr>
            <a:spLocks noGrp="1"/>
          </p:cNvSpPr>
          <p:nvPr>
            <p:ph idx="1"/>
          </p:nvPr>
        </p:nvSpPr>
        <p:spPr>
          <a:xfrm>
            <a:off x="1593367" y="1115036"/>
            <a:ext cx="10260277" cy="3364685"/>
          </a:xfrm>
        </p:spPr>
        <p:txBody>
          <a:bodyPr>
            <a:normAutofit lnSpcReduction="10000"/>
          </a:bodyPr>
          <a:lstStyle/>
          <a:p>
            <a:r>
              <a:rPr lang="en-IN" sz="1600" dirty="0"/>
              <a:t>Multiple methods were used for selecting the most important features having high influence on our target variable.</a:t>
            </a:r>
          </a:p>
          <a:p>
            <a:pPr lvl="3"/>
            <a:r>
              <a:rPr lang="en-IN" dirty="0"/>
              <a:t>SelectKBest()</a:t>
            </a:r>
          </a:p>
          <a:p>
            <a:pPr lvl="3"/>
            <a:r>
              <a:rPr lang="en-IN" dirty="0"/>
              <a:t>RandomForestClassifier</a:t>
            </a:r>
          </a:p>
          <a:p>
            <a:pPr lvl="3"/>
            <a:r>
              <a:rPr lang="en-IN" dirty="0"/>
              <a:t>RFE(Recursive Feature Elimination)</a:t>
            </a:r>
          </a:p>
          <a:p>
            <a:r>
              <a:rPr lang="en-IN" sz="1600" dirty="0"/>
              <a:t>And, subsequently the features selected according to each method were tested on a prototype model of Logistic regression, as it is one of the best algorithms for classification modelling.</a:t>
            </a:r>
          </a:p>
          <a:p>
            <a:endParaRPr lang="en-IN" sz="1600" dirty="0"/>
          </a:p>
          <a:p>
            <a:endParaRPr lang="en-IN" sz="1600" dirty="0"/>
          </a:p>
          <a:p>
            <a:r>
              <a:rPr lang="en-IN" sz="1600" dirty="0"/>
              <a:t>The method whose set of features performed best according to the evaluation metrics was finally used for feature selection.</a:t>
            </a:r>
          </a:p>
        </p:txBody>
      </p:sp>
      <p:pic>
        <p:nvPicPr>
          <p:cNvPr id="5" name="Picture 4">
            <a:extLst>
              <a:ext uri="{FF2B5EF4-FFF2-40B4-BE49-F238E27FC236}">
                <a16:creationId xmlns:a16="http://schemas.microsoft.com/office/drawing/2014/main" id="{E0237934-8EC5-6251-5015-B55882E1E61D}"/>
              </a:ext>
            </a:extLst>
          </p:cNvPr>
          <p:cNvPicPr>
            <a:picLocks noChangeAspect="1"/>
          </p:cNvPicPr>
          <p:nvPr/>
        </p:nvPicPr>
        <p:blipFill>
          <a:blip r:embed="rId2"/>
          <a:stretch>
            <a:fillRect/>
          </a:stretch>
        </p:blipFill>
        <p:spPr>
          <a:xfrm>
            <a:off x="2805598" y="4636315"/>
            <a:ext cx="7117697" cy="1516511"/>
          </a:xfrm>
          <a:prstGeom prst="rect">
            <a:avLst/>
          </a:prstGeom>
        </p:spPr>
      </p:pic>
      <p:pic>
        <p:nvPicPr>
          <p:cNvPr id="7" name="Picture 6">
            <a:extLst>
              <a:ext uri="{FF2B5EF4-FFF2-40B4-BE49-F238E27FC236}">
                <a16:creationId xmlns:a16="http://schemas.microsoft.com/office/drawing/2014/main" id="{2FC87467-2F98-BDEF-0163-75F278DCECA9}"/>
              </a:ext>
            </a:extLst>
          </p:cNvPr>
          <p:cNvPicPr>
            <a:picLocks noChangeAspect="1"/>
          </p:cNvPicPr>
          <p:nvPr/>
        </p:nvPicPr>
        <p:blipFill>
          <a:blip r:embed="rId3"/>
          <a:stretch>
            <a:fillRect/>
          </a:stretch>
        </p:blipFill>
        <p:spPr>
          <a:xfrm>
            <a:off x="2006316" y="3127984"/>
            <a:ext cx="9434378" cy="602032"/>
          </a:xfrm>
          <a:prstGeom prst="rect">
            <a:avLst/>
          </a:prstGeom>
        </p:spPr>
      </p:pic>
    </p:spTree>
    <p:extLst>
      <p:ext uri="{BB962C8B-B14F-4D97-AF65-F5344CB8AC3E}">
        <p14:creationId xmlns:p14="http://schemas.microsoft.com/office/powerpoint/2010/main" val="1084511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arn(inVertic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D9C7-05D1-DF26-61C0-4BCC5C066CED}"/>
              </a:ext>
            </a:extLst>
          </p:cNvPr>
          <p:cNvSpPr>
            <a:spLocks noGrp="1"/>
          </p:cNvSpPr>
          <p:nvPr>
            <p:ph type="title"/>
          </p:nvPr>
        </p:nvSpPr>
        <p:spPr>
          <a:xfrm>
            <a:off x="4773337" y="555246"/>
            <a:ext cx="3103926" cy="102310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rPr>
              <a:t>Milestone 4</a:t>
            </a:r>
          </a:p>
        </p:txBody>
      </p:sp>
      <p:sp>
        <p:nvSpPr>
          <p:cNvPr id="3" name="Content Placeholder 2">
            <a:extLst>
              <a:ext uri="{FF2B5EF4-FFF2-40B4-BE49-F238E27FC236}">
                <a16:creationId xmlns:a16="http://schemas.microsoft.com/office/drawing/2014/main" id="{9C000F5D-1258-3FE1-903A-451E0352953A}"/>
              </a:ext>
            </a:extLst>
          </p:cNvPr>
          <p:cNvSpPr>
            <a:spLocks noGrp="1"/>
          </p:cNvSpPr>
          <p:nvPr>
            <p:ph idx="1"/>
          </p:nvPr>
        </p:nvSpPr>
        <p:spPr>
          <a:xfrm>
            <a:off x="3082526" y="2978790"/>
            <a:ext cx="6485547" cy="450210"/>
          </a:xfrm>
        </p:spPr>
        <p:txBody>
          <a:bodyPr>
            <a:normAutofit lnSpcReduction="10000"/>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rPr>
              <a:t>Classification Modelling</a:t>
            </a:r>
          </a:p>
        </p:txBody>
      </p:sp>
    </p:spTree>
    <p:extLst>
      <p:ext uri="{BB962C8B-B14F-4D97-AF65-F5344CB8AC3E}">
        <p14:creationId xmlns:p14="http://schemas.microsoft.com/office/powerpoint/2010/main" val="1233163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CE52-C11E-C667-7DB4-30A0250E52D6}"/>
              </a:ext>
            </a:extLst>
          </p:cNvPr>
          <p:cNvSpPr>
            <a:spLocks noGrp="1"/>
          </p:cNvSpPr>
          <p:nvPr>
            <p:ph type="title"/>
          </p:nvPr>
        </p:nvSpPr>
        <p:spPr>
          <a:xfrm>
            <a:off x="3754613" y="0"/>
            <a:ext cx="4682774" cy="899719"/>
          </a:xfrm>
        </p:spPr>
        <p:txBody>
          <a:bodyPr/>
          <a:lstStyle/>
          <a:p>
            <a:r>
              <a:rPr lang="en-IN" dirty="0"/>
              <a:t>Classification Models</a:t>
            </a:r>
          </a:p>
        </p:txBody>
      </p:sp>
      <p:sp>
        <p:nvSpPr>
          <p:cNvPr id="3" name="Content Placeholder 2">
            <a:extLst>
              <a:ext uri="{FF2B5EF4-FFF2-40B4-BE49-F238E27FC236}">
                <a16:creationId xmlns:a16="http://schemas.microsoft.com/office/drawing/2014/main" id="{E7F11316-DF79-36DE-B395-ECD36A8856B0}"/>
              </a:ext>
            </a:extLst>
          </p:cNvPr>
          <p:cNvSpPr>
            <a:spLocks noGrp="1"/>
          </p:cNvSpPr>
          <p:nvPr>
            <p:ph idx="1"/>
          </p:nvPr>
        </p:nvSpPr>
        <p:spPr>
          <a:xfrm>
            <a:off x="1702424" y="1866899"/>
            <a:ext cx="10018713" cy="3124201"/>
          </a:xfrm>
        </p:spPr>
        <p:txBody>
          <a:bodyPr>
            <a:normAutofit fontScale="92500" lnSpcReduction="10000"/>
          </a:bodyPr>
          <a:lstStyle/>
          <a:p>
            <a:r>
              <a:rPr lang="en-IN" dirty="0"/>
              <a:t>Logistic Regression</a:t>
            </a:r>
          </a:p>
          <a:p>
            <a:r>
              <a:rPr lang="en-IN" dirty="0"/>
              <a:t>KNN Classifier</a:t>
            </a:r>
          </a:p>
          <a:p>
            <a:r>
              <a:rPr lang="en-IN" dirty="0"/>
              <a:t>Random Forest Classifier</a:t>
            </a:r>
          </a:p>
          <a:p>
            <a:r>
              <a:rPr lang="en-IN" dirty="0"/>
              <a:t>XGBoost Classifier</a:t>
            </a:r>
          </a:p>
          <a:p>
            <a:r>
              <a:rPr lang="en-IN" dirty="0"/>
              <a:t>Naïve-Bayes Classifier</a:t>
            </a:r>
          </a:p>
          <a:p>
            <a:r>
              <a:rPr lang="en-IN" dirty="0"/>
              <a:t>SVM </a:t>
            </a:r>
          </a:p>
          <a:p>
            <a:r>
              <a:rPr lang="en-IN" dirty="0"/>
              <a:t>Deep Learning Model using Neutral Network</a:t>
            </a:r>
          </a:p>
        </p:txBody>
      </p:sp>
    </p:spTree>
    <p:extLst>
      <p:ext uri="{BB962C8B-B14F-4D97-AF65-F5344CB8AC3E}">
        <p14:creationId xmlns:p14="http://schemas.microsoft.com/office/powerpoint/2010/main" val="3645500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inVertical)">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EAC7-04D1-2762-C469-BCA45C60A967}"/>
              </a:ext>
            </a:extLst>
          </p:cNvPr>
          <p:cNvSpPr>
            <a:spLocks noGrp="1"/>
          </p:cNvSpPr>
          <p:nvPr>
            <p:ph type="title"/>
          </p:nvPr>
        </p:nvSpPr>
        <p:spPr>
          <a:xfrm>
            <a:off x="3943365" y="0"/>
            <a:ext cx="4305270" cy="656439"/>
          </a:xfrm>
        </p:spPr>
        <p:txBody>
          <a:bodyPr>
            <a:normAutofit fontScale="90000"/>
          </a:bodyPr>
          <a:lstStyle/>
          <a:p>
            <a:r>
              <a:rPr lang="en-IN" dirty="0"/>
              <a:t>Evaluation Metrics </a:t>
            </a:r>
          </a:p>
        </p:txBody>
      </p:sp>
      <p:sp>
        <p:nvSpPr>
          <p:cNvPr id="3" name="Content Placeholder 2">
            <a:extLst>
              <a:ext uri="{FF2B5EF4-FFF2-40B4-BE49-F238E27FC236}">
                <a16:creationId xmlns:a16="http://schemas.microsoft.com/office/drawing/2014/main" id="{D622B8C0-4D5D-063E-BAC3-82E79CC2A1A2}"/>
              </a:ext>
            </a:extLst>
          </p:cNvPr>
          <p:cNvSpPr>
            <a:spLocks noGrp="1"/>
          </p:cNvSpPr>
          <p:nvPr>
            <p:ph idx="1"/>
          </p:nvPr>
        </p:nvSpPr>
        <p:spPr>
          <a:xfrm>
            <a:off x="1434518" y="1363910"/>
            <a:ext cx="10152395" cy="4130180"/>
          </a:xfrm>
        </p:spPr>
        <p:txBody>
          <a:bodyPr>
            <a:normAutofit fontScale="85000" lnSpcReduction="10000"/>
          </a:bodyPr>
          <a:lstStyle/>
          <a:p>
            <a:r>
              <a:rPr lang="en-IN" dirty="0"/>
              <a:t>Accuracy : </a:t>
            </a:r>
            <a:r>
              <a:rPr lang="en-US" b="0" i="0" dirty="0">
                <a:solidFill>
                  <a:srgbClr val="374151"/>
                </a:solidFill>
                <a:effectLst/>
                <a:latin typeface="Söhne"/>
              </a:rPr>
              <a:t>This is a basic metric that calculates the ratio of correct predictions to the total number of predictions</a:t>
            </a:r>
            <a:endParaRPr lang="en-IN" dirty="0"/>
          </a:p>
          <a:p>
            <a:r>
              <a:rPr lang="en-IN" dirty="0"/>
              <a:t>Precision : </a:t>
            </a:r>
            <a:r>
              <a:rPr lang="en-US" b="0" i="0" dirty="0">
                <a:solidFill>
                  <a:srgbClr val="374151"/>
                </a:solidFill>
                <a:effectLst/>
                <a:latin typeface="Söhne"/>
              </a:rPr>
              <a:t>Precision measures the ratio of true positive predictions to the total number of positive predictions (both true positives and false positives). In the context of credit risk analysis, precision helps assess how many of the predicted defaults were actually correct.</a:t>
            </a:r>
            <a:endParaRPr lang="en-IN" dirty="0"/>
          </a:p>
          <a:p>
            <a:r>
              <a:rPr lang="en-IN" dirty="0"/>
              <a:t>F1-score : </a:t>
            </a:r>
            <a:r>
              <a:rPr lang="en-US" b="0" i="0" dirty="0">
                <a:solidFill>
                  <a:srgbClr val="374151"/>
                </a:solidFill>
                <a:effectLst/>
                <a:latin typeface="Söhne"/>
              </a:rPr>
              <a:t>The F1-score is the harmonic mean of precision and recall. It balances both metrics and can be useful when you want to consider both false positives and false negatives.</a:t>
            </a:r>
            <a:endParaRPr lang="en-IN" dirty="0"/>
          </a:p>
          <a:p>
            <a:r>
              <a:rPr lang="en-IN" dirty="0"/>
              <a:t>Area under ROC curve : </a:t>
            </a:r>
            <a:r>
              <a:rPr lang="en-US" b="0" i="0" dirty="0">
                <a:solidFill>
                  <a:srgbClr val="374151"/>
                </a:solidFill>
                <a:effectLst/>
                <a:latin typeface="Söhne"/>
              </a:rPr>
              <a:t>The ROC curve is a plot of the true positive rate (recall) against the false positive rate at various thresholds. AUC-ROC measures the overall performance of the model across different thresholds. It's useful when you want to assess the model's ability to distinguish between positive and negative cases, regardless of the chosen threshold.</a:t>
            </a:r>
            <a:endParaRPr lang="en-IN" dirty="0"/>
          </a:p>
        </p:txBody>
      </p:sp>
    </p:spTree>
    <p:extLst>
      <p:ext uri="{BB962C8B-B14F-4D97-AF65-F5344CB8AC3E}">
        <p14:creationId xmlns:p14="http://schemas.microsoft.com/office/powerpoint/2010/main" val="143881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7ED36AC-F9CD-CD4C-0B2B-8C7124985CAB}"/>
              </a:ext>
            </a:extLst>
          </p:cNvPr>
          <p:cNvGraphicFramePr>
            <a:graphicFrameLocks noGrp="1"/>
          </p:cNvGraphicFramePr>
          <p:nvPr>
            <p:ph idx="1"/>
            <p:extLst>
              <p:ext uri="{D42A27DB-BD31-4B8C-83A1-F6EECF244321}">
                <p14:modId xmlns:p14="http://schemas.microsoft.com/office/powerpoint/2010/main" val="1861743019"/>
              </p:ext>
            </p:extLst>
          </p:nvPr>
        </p:nvGraphicFramePr>
        <p:xfrm>
          <a:off x="2189525" y="125835"/>
          <a:ext cx="9758115" cy="6364964"/>
        </p:xfrm>
        <a:graphic>
          <a:graphicData uri="http://schemas.openxmlformats.org/drawingml/2006/table">
            <a:tbl>
              <a:tblPr firstRow="1" bandRow="1">
                <a:tableStyleId>{073A0DAA-6AF3-43AB-8588-CEC1D06C72B9}</a:tableStyleId>
              </a:tblPr>
              <a:tblGrid>
                <a:gridCol w="4874863">
                  <a:extLst>
                    <a:ext uri="{9D8B030D-6E8A-4147-A177-3AD203B41FA5}">
                      <a16:colId xmlns:a16="http://schemas.microsoft.com/office/drawing/2014/main" val="2585094692"/>
                    </a:ext>
                  </a:extLst>
                </a:gridCol>
                <a:gridCol w="4883252">
                  <a:extLst>
                    <a:ext uri="{9D8B030D-6E8A-4147-A177-3AD203B41FA5}">
                      <a16:colId xmlns:a16="http://schemas.microsoft.com/office/drawing/2014/main" val="2067744773"/>
                    </a:ext>
                  </a:extLst>
                </a:gridCol>
              </a:tblGrid>
              <a:tr h="296676">
                <a:tc>
                  <a:txBody>
                    <a:bodyPr/>
                    <a:lstStyle/>
                    <a:p>
                      <a:pPr algn="just"/>
                      <a:r>
                        <a:rPr lang="en-IN" sz="1400" dirty="0"/>
                        <a:t>Classification Model</a:t>
                      </a:r>
                    </a:p>
                  </a:txBody>
                  <a:tcPr/>
                </a:tc>
                <a:tc>
                  <a:txBody>
                    <a:bodyPr/>
                    <a:lstStyle/>
                    <a:p>
                      <a:pPr algn="just"/>
                      <a:r>
                        <a:rPr lang="en-IN" sz="1400" dirty="0"/>
                        <a:t>Performance</a:t>
                      </a:r>
                    </a:p>
                  </a:txBody>
                  <a:tcPr/>
                </a:tc>
                <a:extLst>
                  <a:ext uri="{0D108BD9-81ED-4DB2-BD59-A6C34878D82A}">
                    <a16:rowId xmlns:a16="http://schemas.microsoft.com/office/drawing/2014/main" val="624078518"/>
                  </a:ext>
                </a:extLst>
              </a:tr>
              <a:tr h="858252">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Logistic Regression</a:t>
                      </a:r>
                    </a:p>
                  </a:txBody>
                  <a:tcPr/>
                </a:tc>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Accuracy – 0.79</a:t>
                      </a:r>
                    </a:p>
                    <a:p>
                      <a:pPr algn="just"/>
                      <a:r>
                        <a:rPr lang="en-IN" sz="1200" dirty="0">
                          <a:latin typeface="Calibri" panose="020F0502020204030204" pitchFamily="34" charset="0"/>
                          <a:ea typeface="Calibri" panose="020F0502020204030204" pitchFamily="34" charset="0"/>
                          <a:cs typeface="Calibri" panose="020F0502020204030204" pitchFamily="34" charset="0"/>
                        </a:rPr>
                        <a:t>Precision – 0.88</a:t>
                      </a:r>
                    </a:p>
                    <a:p>
                      <a:pPr algn="just"/>
                      <a:r>
                        <a:rPr lang="en-IN" sz="1200" dirty="0">
                          <a:latin typeface="Calibri" panose="020F0502020204030204" pitchFamily="34" charset="0"/>
                          <a:ea typeface="Calibri" panose="020F0502020204030204" pitchFamily="34" charset="0"/>
                          <a:cs typeface="Calibri" panose="020F0502020204030204" pitchFamily="34" charset="0"/>
                        </a:rPr>
                        <a:t>F1 score – 0.74</a:t>
                      </a:r>
                    </a:p>
                    <a:p>
                      <a:pPr algn="just"/>
                      <a:r>
                        <a:rPr lang="en-IN" sz="1200" dirty="0">
                          <a:latin typeface="Calibri" panose="020F0502020204030204" pitchFamily="34" charset="0"/>
                          <a:ea typeface="Calibri" panose="020F0502020204030204" pitchFamily="34" charset="0"/>
                          <a:cs typeface="Calibri" panose="020F0502020204030204" pitchFamily="34" charset="0"/>
                        </a:rPr>
                        <a:t>AUC-ROC – 0.74</a:t>
                      </a:r>
                    </a:p>
                  </a:txBody>
                  <a:tcPr/>
                </a:tc>
                <a:extLst>
                  <a:ext uri="{0D108BD9-81ED-4DB2-BD59-A6C34878D82A}">
                    <a16:rowId xmlns:a16="http://schemas.microsoft.com/office/drawing/2014/main" val="1442458399"/>
                  </a:ext>
                </a:extLst>
              </a:tr>
              <a:tr h="853761">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KNN Classifier</a:t>
                      </a:r>
                    </a:p>
                  </a:txBody>
                  <a:tcPr/>
                </a:tc>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Accuracy – 0.80</a:t>
                      </a:r>
                    </a:p>
                    <a:p>
                      <a:pPr algn="just"/>
                      <a:r>
                        <a:rPr lang="en-IN" sz="1200" dirty="0">
                          <a:latin typeface="Calibri" panose="020F0502020204030204" pitchFamily="34" charset="0"/>
                          <a:ea typeface="Calibri" panose="020F0502020204030204" pitchFamily="34" charset="0"/>
                          <a:cs typeface="Calibri" panose="020F0502020204030204" pitchFamily="34" charset="0"/>
                        </a:rPr>
                        <a:t>Precision – 0.88</a:t>
                      </a:r>
                    </a:p>
                    <a:p>
                      <a:pPr algn="just"/>
                      <a:r>
                        <a:rPr lang="en-IN" sz="1200" dirty="0">
                          <a:latin typeface="Calibri" panose="020F0502020204030204" pitchFamily="34" charset="0"/>
                          <a:ea typeface="Calibri" panose="020F0502020204030204" pitchFamily="34" charset="0"/>
                          <a:cs typeface="Calibri" panose="020F0502020204030204" pitchFamily="34" charset="0"/>
                        </a:rPr>
                        <a:t>F1 score – 0.75</a:t>
                      </a:r>
                    </a:p>
                    <a:p>
                      <a:pPr algn="just"/>
                      <a:r>
                        <a:rPr lang="en-IN" sz="1200" dirty="0">
                          <a:latin typeface="Calibri" panose="020F0502020204030204" pitchFamily="34" charset="0"/>
                          <a:ea typeface="Calibri" panose="020F0502020204030204" pitchFamily="34" charset="0"/>
                          <a:cs typeface="Calibri" panose="020F0502020204030204" pitchFamily="34" charset="0"/>
                        </a:rPr>
                        <a:t>AUC-ROC – 0.75</a:t>
                      </a:r>
                    </a:p>
                  </a:txBody>
                  <a:tcPr/>
                </a:tc>
                <a:extLst>
                  <a:ext uri="{0D108BD9-81ED-4DB2-BD59-A6C34878D82A}">
                    <a16:rowId xmlns:a16="http://schemas.microsoft.com/office/drawing/2014/main" val="3299200068"/>
                  </a:ext>
                </a:extLst>
              </a:tr>
              <a:tr h="816540">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Random Forest Classifier</a:t>
                      </a:r>
                    </a:p>
                  </a:txBody>
                  <a:tcPr/>
                </a:tc>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Accuracy – 0.80</a:t>
                      </a:r>
                    </a:p>
                    <a:p>
                      <a:pPr algn="just"/>
                      <a:r>
                        <a:rPr lang="en-IN" sz="1200" dirty="0">
                          <a:latin typeface="Calibri" panose="020F0502020204030204" pitchFamily="34" charset="0"/>
                          <a:ea typeface="Calibri" panose="020F0502020204030204" pitchFamily="34" charset="0"/>
                          <a:cs typeface="Calibri" panose="020F0502020204030204" pitchFamily="34" charset="0"/>
                        </a:rPr>
                        <a:t>Precision – 0.83</a:t>
                      </a:r>
                    </a:p>
                    <a:p>
                      <a:pPr algn="just"/>
                      <a:r>
                        <a:rPr lang="en-IN" sz="1200" dirty="0">
                          <a:latin typeface="Calibri" panose="020F0502020204030204" pitchFamily="34" charset="0"/>
                          <a:ea typeface="Calibri" panose="020F0502020204030204" pitchFamily="34" charset="0"/>
                          <a:cs typeface="Calibri" panose="020F0502020204030204" pitchFamily="34" charset="0"/>
                        </a:rPr>
                        <a:t>F1 score – 0.77</a:t>
                      </a:r>
                    </a:p>
                    <a:p>
                      <a:pPr algn="just"/>
                      <a:r>
                        <a:rPr lang="en-IN" sz="1200" dirty="0">
                          <a:latin typeface="Calibri" panose="020F0502020204030204" pitchFamily="34" charset="0"/>
                          <a:ea typeface="Calibri" panose="020F0502020204030204" pitchFamily="34" charset="0"/>
                          <a:cs typeface="Calibri" panose="020F0502020204030204" pitchFamily="34" charset="0"/>
                        </a:rPr>
                        <a:t>AUC-ROC – 0.76</a:t>
                      </a:r>
                    </a:p>
                  </a:txBody>
                  <a:tcPr/>
                </a:tc>
                <a:extLst>
                  <a:ext uri="{0D108BD9-81ED-4DB2-BD59-A6C34878D82A}">
                    <a16:rowId xmlns:a16="http://schemas.microsoft.com/office/drawing/2014/main" val="2716605298"/>
                  </a:ext>
                </a:extLst>
              </a:tr>
              <a:tr h="816540">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XGBoost Classifier</a:t>
                      </a:r>
                    </a:p>
                  </a:txBody>
                  <a:tcPr/>
                </a:tc>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Accuracy – 0.80</a:t>
                      </a:r>
                    </a:p>
                    <a:p>
                      <a:pPr algn="just"/>
                      <a:r>
                        <a:rPr lang="en-IN" sz="1200" dirty="0">
                          <a:latin typeface="Calibri" panose="020F0502020204030204" pitchFamily="34" charset="0"/>
                          <a:ea typeface="Calibri" panose="020F0502020204030204" pitchFamily="34" charset="0"/>
                          <a:cs typeface="Calibri" panose="020F0502020204030204" pitchFamily="34" charset="0"/>
                        </a:rPr>
                        <a:t>Precision – 0.88</a:t>
                      </a:r>
                    </a:p>
                    <a:p>
                      <a:pPr algn="just"/>
                      <a:r>
                        <a:rPr lang="en-IN" sz="1200" dirty="0">
                          <a:latin typeface="Calibri" panose="020F0502020204030204" pitchFamily="34" charset="0"/>
                          <a:ea typeface="Calibri" panose="020F0502020204030204" pitchFamily="34" charset="0"/>
                          <a:cs typeface="Calibri" panose="020F0502020204030204" pitchFamily="34" charset="0"/>
                        </a:rPr>
                        <a:t>F1 score – 0.75</a:t>
                      </a:r>
                    </a:p>
                    <a:p>
                      <a:pPr algn="just"/>
                      <a:r>
                        <a:rPr lang="en-IN" sz="1200" dirty="0">
                          <a:latin typeface="Calibri" panose="020F0502020204030204" pitchFamily="34" charset="0"/>
                          <a:ea typeface="Calibri" panose="020F0502020204030204" pitchFamily="34" charset="0"/>
                          <a:cs typeface="Calibri" panose="020F0502020204030204" pitchFamily="34" charset="0"/>
                        </a:rPr>
                        <a:t>AUC-ROC – 0.78</a:t>
                      </a:r>
                    </a:p>
                  </a:txBody>
                  <a:tcPr/>
                </a:tc>
                <a:extLst>
                  <a:ext uri="{0D108BD9-81ED-4DB2-BD59-A6C34878D82A}">
                    <a16:rowId xmlns:a16="http://schemas.microsoft.com/office/drawing/2014/main" val="3660280301"/>
                  </a:ext>
                </a:extLst>
              </a:tr>
              <a:tr h="801026">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Naïve-Bayes Classifier</a:t>
                      </a:r>
                    </a:p>
                  </a:txBody>
                  <a:tcPr/>
                </a:tc>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Accuracy – 0.80</a:t>
                      </a:r>
                    </a:p>
                    <a:p>
                      <a:pPr algn="just"/>
                      <a:r>
                        <a:rPr lang="en-IN" sz="1200" dirty="0">
                          <a:latin typeface="Calibri" panose="020F0502020204030204" pitchFamily="34" charset="0"/>
                          <a:ea typeface="Calibri" panose="020F0502020204030204" pitchFamily="34" charset="0"/>
                          <a:cs typeface="Calibri" panose="020F0502020204030204" pitchFamily="34" charset="0"/>
                        </a:rPr>
                        <a:t>Precision – 0.88</a:t>
                      </a:r>
                    </a:p>
                    <a:p>
                      <a:pPr algn="just"/>
                      <a:r>
                        <a:rPr lang="en-IN" sz="1200" dirty="0">
                          <a:latin typeface="Calibri" panose="020F0502020204030204" pitchFamily="34" charset="0"/>
                          <a:ea typeface="Calibri" panose="020F0502020204030204" pitchFamily="34" charset="0"/>
                          <a:cs typeface="Calibri" panose="020F0502020204030204" pitchFamily="34" charset="0"/>
                        </a:rPr>
                        <a:t>F1 score – 0.75</a:t>
                      </a:r>
                    </a:p>
                    <a:p>
                      <a:pPr algn="just"/>
                      <a:r>
                        <a:rPr lang="en-IN" sz="1200" dirty="0">
                          <a:latin typeface="Calibri" panose="020F0502020204030204" pitchFamily="34" charset="0"/>
                          <a:ea typeface="Calibri" panose="020F0502020204030204" pitchFamily="34" charset="0"/>
                          <a:cs typeface="Calibri" panose="020F0502020204030204" pitchFamily="34" charset="0"/>
                        </a:rPr>
                        <a:t>AUC-ROC – 0.77</a:t>
                      </a:r>
                    </a:p>
                  </a:txBody>
                  <a:tcPr/>
                </a:tc>
                <a:extLst>
                  <a:ext uri="{0D108BD9-81ED-4DB2-BD59-A6C34878D82A}">
                    <a16:rowId xmlns:a16="http://schemas.microsoft.com/office/drawing/2014/main" val="1364613176"/>
                  </a:ext>
                </a:extLst>
              </a:tr>
              <a:tr h="801026">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SVM</a:t>
                      </a:r>
                    </a:p>
                  </a:txBody>
                  <a:tcPr/>
                </a:tc>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Accuracy – 0.79</a:t>
                      </a:r>
                    </a:p>
                    <a:p>
                      <a:pPr algn="just"/>
                      <a:r>
                        <a:rPr lang="en-IN" sz="1200" dirty="0">
                          <a:latin typeface="Calibri" panose="020F0502020204030204" pitchFamily="34" charset="0"/>
                          <a:ea typeface="Calibri" panose="020F0502020204030204" pitchFamily="34" charset="0"/>
                          <a:cs typeface="Calibri" panose="020F0502020204030204" pitchFamily="34" charset="0"/>
                        </a:rPr>
                        <a:t>Precision – 0.88</a:t>
                      </a:r>
                    </a:p>
                    <a:p>
                      <a:pPr algn="just"/>
                      <a:r>
                        <a:rPr lang="en-IN" sz="1200" dirty="0">
                          <a:latin typeface="Calibri" panose="020F0502020204030204" pitchFamily="34" charset="0"/>
                          <a:ea typeface="Calibri" panose="020F0502020204030204" pitchFamily="34" charset="0"/>
                          <a:cs typeface="Calibri" panose="020F0502020204030204" pitchFamily="34" charset="0"/>
                        </a:rPr>
                        <a:t>F1 score – 0.74</a:t>
                      </a:r>
                    </a:p>
                    <a:p>
                      <a:pPr algn="just"/>
                      <a:r>
                        <a:rPr lang="en-IN" sz="1200" dirty="0">
                          <a:latin typeface="Calibri" panose="020F0502020204030204" pitchFamily="34" charset="0"/>
                          <a:ea typeface="Calibri" panose="020F0502020204030204" pitchFamily="34" charset="0"/>
                          <a:cs typeface="Calibri" panose="020F0502020204030204" pitchFamily="34" charset="0"/>
                        </a:rPr>
                        <a:t>AUC-ROC – 0.74</a:t>
                      </a:r>
                    </a:p>
                  </a:txBody>
                  <a:tcPr/>
                </a:tc>
                <a:extLst>
                  <a:ext uri="{0D108BD9-81ED-4DB2-BD59-A6C34878D82A}">
                    <a16:rowId xmlns:a16="http://schemas.microsoft.com/office/drawing/2014/main" val="3438722063"/>
                  </a:ext>
                </a:extLst>
              </a:tr>
              <a:tr h="1056311">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Neural Network</a:t>
                      </a:r>
                    </a:p>
                  </a:txBody>
                  <a:tcPr/>
                </a:tc>
                <a:tc>
                  <a:txBody>
                    <a:bodyPr/>
                    <a:lstStyle/>
                    <a:p>
                      <a:pPr algn="just"/>
                      <a:r>
                        <a:rPr lang="en-IN" sz="1200" dirty="0">
                          <a:latin typeface="Calibri" panose="020F0502020204030204" pitchFamily="34" charset="0"/>
                          <a:ea typeface="Calibri" panose="020F0502020204030204" pitchFamily="34" charset="0"/>
                          <a:cs typeface="Calibri" panose="020F0502020204030204" pitchFamily="34" charset="0"/>
                        </a:rPr>
                        <a:t>Accuracy – 0.80</a:t>
                      </a:r>
                    </a:p>
                    <a:p>
                      <a:pPr algn="just"/>
                      <a:r>
                        <a:rPr lang="en-IN" sz="1200" dirty="0">
                          <a:latin typeface="Calibri" panose="020F0502020204030204" pitchFamily="34" charset="0"/>
                          <a:ea typeface="Calibri" panose="020F0502020204030204" pitchFamily="34" charset="0"/>
                          <a:cs typeface="Calibri" panose="020F0502020204030204" pitchFamily="34" charset="0"/>
                        </a:rPr>
                        <a:t>Precision – 0.88</a:t>
                      </a:r>
                    </a:p>
                    <a:p>
                      <a:pPr algn="just"/>
                      <a:r>
                        <a:rPr lang="en-IN" sz="1200" dirty="0">
                          <a:latin typeface="Calibri" panose="020F0502020204030204" pitchFamily="34" charset="0"/>
                          <a:ea typeface="Calibri" panose="020F0502020204030204" pitchFamily="34" charset="0"/>
                          <a:cs typeface="Calibri" panose="020F0502020204030204" pitchFamily="34" charset="0"/>
                        </a:rPr>
                        <a:t>F1 score – 0.75</a:t>
                      </a:r>
                    </a:p>
                    <a:p>
                      <a:pPr algn="just"/>
                      <a:r>
                        <a:rPr lang="en-IN" sz="1200" dirty="0">
                          <a:latin typeface="Calibri" panose="020F0502020204030204" pitchFamily="34" charset="0"/>
                          <a:ea typeface="Calibri" panose="020F0502020204030204" pitchFamily="34" charset="0"/>
                          <a:cs typeface="Calibri" panose="020F0502020204030204" pitchFamily="34" charset="0"/>
                        </a:rPr>
                        <a:t>AUC-ROC – 0.74</a:t>
                      </a:r>
                    </a:p>
                  </a:txBody>
                  <a:tcPr/>
                </a:tc>
                <a:extLst>
                  <a:ext uri="{0D108BD9-81ED-4DB2-BD59-A6C34878D82A}">
                    <a16:rowId xmlns:a16="http://schemas.microsoft.com/office/drawing/2014/main" val="2321973743"/>
                  </a:ext>
                </a:extLst>
              </a:tr>
            </a:tbl>
          </a:graphicData>
        </a:graphic>
      </p:graphicFrame>
    </p:spTree>
    <p:extLst>
      <p:ext uri="{BB962C8B-B14F-4D97-AF65-F5344CB8AC3E}">
        <p14:creationId xmlns:p14="http://schemas.microsoft.com/office/powerpoint/2010/main" val="1352964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3CB4-64E6-2061-93D9-5F297CC6452F}"/>
              </a:ext>
            </a:extLst>
          </p:cNvPr>
          <p:cNvSpPr>
            <a:spLocks noGrp="1"/>
          </p:cNvSpPr>
          <p:nvPr>
            <p:ph type="title"/>
          </p:nvPr>
        </p:nvSpPr>
        <p:spPr>
          <a:xfrm>
            <a:off x="1598642" y="0"/>
            <a:ext cx="8994716" cy="1210112"/>
          </a:xfrm>
        </p:spPr>
        <p:txBody>
          <a:bodyPr/>
          <a:lstStyle/>
          <a:p>
            <a:r>
              <a:rPr lang="en-IN" dirty="0"/>
              <a:t>Hyperparameter Tuning – XGBoost Model</a:t>
            </a:r>
          </a:p>
        </p:txBody>
      </p:sp>
      <p:sp>
        <p:nvSpPr>
          <p:cNvPr id="3" name="Content Placeholder 2">
            <a:extLst>
              <a:ext uri="{FF2B5EF4-FFF2-40B4-BE49-F238E27FC236}">
                <a16:creationId xmlns:a16="http://schemas.microsoft.com/office/drawing/2014/main" id="{DCF82A52-295F-2465-28E4-4307EBE30302}"/>
              </a:ext>
            </a:extLst>
          </p:cNvPr>
          <p:cNvSpPr>
            <a:spLocks noGrp="1"/>
          </p:cNvSpPr>
          <p:nvPr>
            <p:ph idx="1"/>
          </p:nvPr>
        </p:nvSpPr>
        <p:spPr>
          <a:xfrm>
            <a:off x="1598642" y="1065403"/>
            <a:ext cx="9904381" cy="5570289"/>
          </a:xfrm>
        </p:spPr>
        <p:txBody>
          <a:bodyPr>
            <a:normAutofit lnSpcReduction="10000"/>
          </a:bodyPr>
          <a:lstStyle/>
          <a:p>
            <a:r>
              <a:rPr lang="en-IN" sz="1600" dirty="0"/>
              <a:t>XGBoost Classifier is the best performing with the selected features and given data set.</a:t>
            </a:r>
          </a:p>
          <a:p>
            <a:r>
              <a:rPr lang="en-IN" sz="1600" dirty="0"/>
              <a:t>Now, we will try to improve the performance of model using hyperparameter tuning.</a:t>
            </a:r>
          </a:p>
          <a:p>
            <a:r>
              <a:rPr lang="en-IN" sz="1600" dirty="0"/>
              <a:t>We are using ‘</a:t>
            </a:r>
            <a:r>
              <a:rPr lang="en-IN" sz="1600" dirty="0">
                <a:latin typeface="Cascadia Mono SemiBold" panose="020B0609020000020004" pitchFamily="49" charset="0"/>
                <a:ea typeface="Cascadia Mono SemiBold" panose="020B0609020000020004" pitchFamily="49" charset="0"/>
                <a:cs typeface="Cascadia Mono SemiBold" panose="020B0609020000020004" pitchFamily="49" charset="0"/>
              </a:rPr>
              <a:t>GridSearchCV</a:t>
            </a:r>
            <a:r>
              <a:rPr lang="en-IN" sz="1600" dirty="0">
                <a:ea typeface="Cascadia Mono SemiBold" panose="020B0609020000020004" pitchFamily="49" charset="0"/>
                <a:cs typeface="Cascadia Mono SemiBold" panose="020B0609020000020004" pitchFamily="49" charset="0"/>
              </a:rPr>
              <a:t>’ </a:t>
            </a:r>
            <a:r>
              <a:rPr lang="en-IN" sz="1600" dirty="0"/>
              <a:t>function under ‘</a:t>
            </a:r>
            <a:r>
              <a:rPr lang="en-IN" sz="1600" dirty="0">
                <a:latin typeface="Cascadia Mono SemiBold" panose="020B0609020000020004" pitchFamily="49" charset="0"/>
                <a:ea typeface="Cascadia Mono SemiBold" panose="020B0609020000020004" pitchFamily="49" charset="0"/>
                <a:cs typeface="Cascadia Mono SemiBold" panose="020B0609020000020004" pitchFamily="49" charset="0"/>
              </a:rPr>
              <a:t>scikit-learn</a:t>
            </a:r>
            <a:r>
              <a:rPr lang="en-IN" sz="1600" dirty="0"/>
              <a:t>’ library : </a:t>
            </a:r>
            <a:r>
              <a:rPr lang="en-US" sz="1600" b="0" i="0" dirty="0">
                <a:solidFill>
                  <a:srgbClr val="374151"/>
                </a:solidFill>
                <a:effectLst/>
                <a:latin typeface="Söhne"/>
              </a:rPr>
              <a:t>It is used for hyperparameter tuning, which involves finding the best set of hyperparameters for a machine learning model to achieve the best performance on a given task.</a:t>
            </a:r>
          </a:p>
          <a:p>
            <a:r>
              <a:rPr lang="en-US" sz="1600" b="0" i="0" dirty="0">
                <a:solidFill>
                  <a:srgbClr val="374151"/>
                </a:solidFill>
                <a:effectLst/>
              </a:rPr>
              <a:t>Some of the important hyperparameters include:</a:t>
            </a:r>
          </a:p>
          <a:p>
            <a:pPr lvl="1"/>
            <a:r>
              <a:rPr lang="en-US" sz="1200" b="0" i="0" dirty="0" err="1">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learning_rate</a:t>
            </a:r>
            <a:r>
              <a:rPr lang="en-US" sz="1200" b="0" i="0" dirty="0">
                <a:solidFill>
                  <a:srgbClr val="374151"/>
                </a:solidFill>
                <a:effectLst/>
              </a:rPr>
              <a:t> (</a:t>
            </a:r>
            <a:r>
              <a:rPr lang="en-US" sz="1400" b="0" i="0" dirty="0">
                <a:solidFill>
                  <a:srgbClr val="374151"/>
                </a:solidFill>
                <a:effectLst/>
              </a:rPr>
              <a:t>Default: 0.3): The learning rate controls the step size at each iteration while moving towards a minimum of the loss function. Lower values make the training process more robust but slower.</a:t>
            </a:r>
          </a:p>
          <a:p>
            <a:pPr lvl="1"/>
            <a:r>
              <a:rPr lang="en-US" sz="1200" b="0" i="0" dirty="0" err="1">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n_estimators</a:t>
            </a:r>
            <a:r>
              <a:rPr lang="en-US" sz="1400" b="0" i="0" dirty="0">
                <a:solidFill>
                  <a:srgbClr val="374151"/>
                </a:solidFill>
                <a:effectLst/>
                <a:ea typeface="Cascadia Mono SemiBold" panose="020B0609020000020004" pitchFamily="49" charset="0"/>
                <a:cs typeface="Cascadia Mono SemiBold" panose="020B0609020000020004" pitchFamily="49" charset="0"/>
              </a:rPr>
              <a:t>(</a:t>
            </a:r>
            <a:r>
              <a:rPr lang="en-US" sz="1400" b="0" i="0" dirty="0">
                <a:solidFill>
                  <a:srgbClr val="374151"/>
                </a:solidFill>
                <a:effectLst/>
              </a:rPr>
              <a:t>default:100) :The number of boosting rounds or trees to build. Increasing this value can lead to a more complex model, but be cautious about overfitting.</a:t>
            </a:r>
          </a:p>
          <a:p>
            <a:pPr lvl="1"/>
            <a:r>
              <a:rPr lang="en-US" sz="1200" b="0" i="0" dirty="0">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1200" b="0" i="0" dirty="0" err="1">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max_depth</a:t>
            </a:r>
            <a:r>
              <a:rPr lang="en-US" sz="1200" dirty="0">
                <a:solidFill>
                  <a:srgbClr val="374151"/>
                </a:solidFill>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1400" dirty="0">
                <a:solidFill>
                  <a:srgbClr val="374151"/>
                </a:solidFill>
              </a:rPr>
              <a:t>(default: 6) :</a:t>
            </a:r>
            <a:r>
              <a:rPr lang="en-US" sz="1400" b="0" i="0" dirty="0">
                <a:solidFill>
                  <a:srgbClr val="374151"/>
                </a:solidFill>
                <a:effectLst/>
              </a:rPr>
              <a:t> The maximum depth of a tree. Higher values can lead to more complex trees, which may capture fine-grained patterns but can also lead to overfitting</a:t>
            </a:r>
            <a:r>
              <a:rPr lang="en-US" sz="1200" b="0" i="0" dirty="0">
                <a:solidFill>
                  <a:srgbClr val="374151"/>
                </a:solidFill>
                <a:effectLst/>
              </a:rPr>
              <a:t>.</a:t>
            </a:r>
          </a:p>
          <a:p>
            <a:pPr lvl="1"/>
            <a:r>
              <a:rPr lang="en-US" sz="1200" b="0" i="0" dirty="0" err="1">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min_child_weight</a:t>
            </a:r>
            <a:r>
              <a:rPr lang="en-US" sz="1400" b="0" i="0" dirty="0">
                <a:solidFill>
                  <a:srgbClr val="374151"/>
                </a:solidFill>
                <a:effectLst/>
              </a:rPr>
              <a:t>(default: 1) : The minimum sum of instance weight (hessian) needed in a child node. It can be used to control over-fitting. Higher values prevent splitting child nodes with low weights, effectively introducing regularization.</a:t>
            </a:r>
          </a:p>
          <a:p>
            <a:pPr lvl="1"/>
            <a:r>
              <a:rPr lang="en-US" sz="1200" b="0" i="0" dirty="0">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gamma </a:t>
            </a:r>
            <a:r>
              <a:rPr lang="en-US" sz="1400" b="0" i="0" dirty="0">
                <a:solidFill>
                  <a:srgbClr val="374151"/>
                </a:solidFill>
                <a:effectLst/>
              </a:rPr>
              <a:t>(default: 0) : The minimum loss reduction required to make a further partition on a leaf node. It acts as a regularization parameter, and higher values encourage more conservative splits.</a:t>
            </a:r>
          </a:p>
          <a:p>
            <a:pPr lvl="1"/>
            <a:r>
              <a:rPr lang="en-US" sz="1200" b="0" i="0" dirty="0">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Lambda</a:t>
            </a:r>
            <a:r>
              <a:rPr lang="en-US" sz="1400" b="0" i="0" dirty="0">
                <a:solidFill>
                  <a:srgbClr val="374151"/>
                </a:solidFill>
                <a:effectLst/>
              </a:rPr>
              <a:t>(default: 1) : L2 regularization term on weights. It's also known as the "L2 penalty" or "ridge regression." It helps control overfitting by discouraging large weights.</a:t>
            </a:r>
          </a:p>
          <a:p>
            <a:pPr lvl="1"/>
            <a:r>
              <a:rPr lang="en-US" sz="1200" b="0" i="0" dirty="0">
                <a:solidFill>
                  <a:srgbClr val="37415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Alpha</a:t>
            </a:r>
            <a:r>
              <a:rPr lang="en-US" sz="1400" b="0" i="0" dirty="0">
                <a:solidFill>
                  <a:srgbClr val="374151"/>
                </a:solidFill>
                <a:effectLst/>
              </a:rPr>
              <a:t>(default: 0) :L1 regularization term on weights. It's also known as the "L1 penalty" or "Lasso regression." Like lambda, it helps control overfitting by encouraging sparse feature importance</a:t>
            </a:r>
            <a:r>
              <a:rPr lang="en-US" sz="1200" b="0" i="0" dirty="0">
                <a:solidFill>
                  <a:srgbClr val="374151"/>
                </a:solidFill>
                <a:effectLst/>
              </a:rPr>
              <a:t>.</a:t>
            </a:r>
            <a:endParaRPr lang="en-IN" sz="1600" dirty="0"/>
          </a:p>
        </p:txBody>
      </p:sp>
    </p:spTree>
    <p:extLst>
      <p:ext uri="{BB962C8B-B14F-4D97-AF65-F5344CB8AC3E}">
        <p14:creationId xmlns:p14="http://schemas.microsoft.com/office/powerpoint/2010/main" val="2460007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par>
                          <p:cTn id="30" fill="hold">
                            <p:stCondLst>
                              <p:cond delay="500"/>
                            </p:stCondLst>
                            <p:childTnLst>
                              <p:par>
                                <p:cTn id="31" presetID="16" presetClass="entr" presetSubtype="21"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par>
                          <p:cTn id="34" fill="hold">
                            <p:stCondLst>
                              <p:cond delay="1000"/>
                            </p:stCondLst>
                            <p:childTnLst>
                              <p:par>
                                <p:cTn id="35" presetID="16" presetClass="entr" presetSubtype="21"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par>
                          <p:cTn id="38" fill="hold">
                            <p:stCondLst>
                              <p:cond delay="1500"/>
                            </p:stCondLst>
                            <p:childTnLst>
                              <p:par>
                                <p:cTn id="39" presetID="16" presetClass="entr" presetSubtype="21"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arn(inVertical)">
                                      <p:cBhvr>
                                        <p:cTn id="41" dur="500"/>
                                        <p:tgtEl>
                                          <p:spTgt spid="3">
                                            <p:txEl>
                                              <p:pRg st="6" end="6"/>
                                            </p:txEl>
                                          </p:spTgt>
                                        </p:tgtEl>
                                      </p:cBhvr>
                                    </p:animEffect>
                                  </p:childTnLst>
                                </p:cTn>
                              </p:par>
                            </p:childTnLst>
                          </p:cTn>
                        </p:par>
                        <p:par>
                          <p:cTn id="42" fill="hold">
                            <p:stCondLst>
                              <p:cond delay="2000"/>
                            </p:stCondLst>
                            <p:childTnLst>
                              <p:par>
                                <p:cTn id="43" presetID="16" presetClass="entr" presetSubtype="21" fill="hold" grpId="0" nodeType="after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barn(inVertical)">
                                      <p:cBhvr>
                                        <p:cTn id="45" dur="500"/>
                                        <p:tgtEl>
                                          <p:spTgt spid="3">
                                            <p:txEl>
                                              <p:pRg st="7" end="7"/>
                                            </p:txEl>
                                          </p:spTgt>
                                        </p:tgtEl>
                                      </p:cBhvr>
                                    </p:animEffect>
                                  </p:childTnLst>
                                </p:cTn>
                              </p:par>
                            </p:childTnLst>
                          </p:cTn>
                        </p:par>
                        <p:par>
                          <p:cTn id="46" fill="hold">
                            <p:stCondLst>
                              <p:cond delay="2500"/>
                            </p:stCondLst>
                            <p:childTnLst>
                              <p:par>
                                <p:cTn id="47" presetID="16" presetClass="entr" presetSubtype="21" fill="hold" grpId="0" nodeType="after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barn(inVertical)">
                                      <p:cBhvr>
                                        <p:cTn id="49" dur="500"/>
                                        <p:tgtEl>
                                          <p:spTgt spid="3">
                                            <p:txEl>
                                              <p:pRg st="8" end="8"/>
                                            </p:txEl>
                                          </p:spTgt>
                                        </p:tgtEl>
                                      </p:cBhvr>
                                    </p:animEffect>
                                  </p:childTnLst>
                                </p:cTn>
                              </p:par>
                            </p:childTnLst>
                          </p:cTn>
                        </p:par>
                        <p:par>
                          <p:cTn id="50" fill="hold">
                            <p:stCondLst>
                              <p:cond delay="3000"/>
                            </p:stCondLst>
                            <p:childTnLst>
                              <p:par>
                                <p:cTn id="51" presetID="16" presetClass="entr" presetSubtype="21" fill="hold" grpId="0" nodeType="after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barn(inVertical)">
                                      <p:cBhvr>
                                        <p:cTn id="53" dur="500"/>
                                        <p:tgtEl>
                                          <p:spTgt spid="3">
                                            <p:txEl>
                                              <p:pRg st="9" end="9"/>
                                            </p:txEl>
                                          </p:spTgt>
                                        </p:tgtEl>
                                      </p:cBhvr>
                                    </p:animEffect>
                                  </p:childTnLst>
                                </p:cTn>
                              </p:par>
                            </p:childTnLst>
                          </p:cTn>
                        </p:par>
                        <p:par>
                          <p:cTn id="54" fill="hold">
                            <p:stCondLst>
                              <p:cond delay="3500"/>
                            </p:stCondLst>
                            <p:childTnLst>
                              <p:par>
                                <p:cTn id="55" presetID="16" presetClass="entr" presetSubtype="21" fill="hold" grpId="0"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FA0436-2A6E-1269-A693-42E3384802DA}"/>
              </a:ext>
            </a:extLst>
          </p:cNvPr>
          <p:cNvPicPr>
            <a:picLocks noChangeAspect="1"/>
          </p:cNvPicPr>
          <p:nvPr/>
        </p:nvPicPr>
        <p:blipFill>
          <a:blip r:embed="rId2"/>
          <a:stretch>
            <a:fillRect/>
          </a:stretch>
        </p:blipFill>
        <p:spPr>
          <a:xfrm>
            <a:off x="1765570" y="904495"/>
            <a:ext cx="9281964" cy="1287892"/>
          </a:xfrm>
          <a:prstGeom prst="rect">
            <a:avLst/>
          </a:prstGeom>
        </p:spPr>
      </p:pic>
      <p:sp>
        <p:nvSpPr>
          <p:cNvPr id="6" name="Speech Bubble: Oval 5">
            <a:extLst>
              <a:ext uri="{FF2B5EF4-FFF2-40B4-BE49-F238E27FC236}">
                <a16:creationId xmlns:a16="http://schemas.microsoft.com/office/drawing/2014/main" id="{11B38297-0ED9-047B-22B2-CAF14E1FDFBD}"/>
              </a:ext>
            </a:extLst>
          </p:cNvPr>
          <p:cNvSpPr/>
          <p:nvPr/>
        </p:nvSpPr>
        <p:spPr>
          <a:xfrm>
            <a:off x="5753496" y="2195247"/>
            <a:ext cx="4028067" cy="1395241"/>
          </a:xfrm>
          <a:prstGeom prst="wedgeEllipseCallout">
            <a:avLst>
              <a:gd name="adj1" fmla="val -41779"/>
              <a:gd name="adj2" fmla="val -5035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1400" dirty="0"/>
              <a:t>The set of best parameters for the XGBoost Model, giving an accuracy of 0.81.</a:t>
            </a:r>
          </a:p>
          <a:p>
            <a:pPr marL="342900" indent="-342900" algn="just">
              <a:spcAft>
                <a:spcPts val="600"/>
              </a:spcAft>
              <a:buAutoNum type="arabicPeriod"/>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92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024E-FD85-3F39-938C-C0D7B654051E}"/>
              </a:ext>
            </a:extLst>
          </p:cNvPr>
          <p:cNvSpPr>
            <a:spLocks noGrp="1"/>
          </p:cNvSpPr>
          <p:nvPr>
            <p:ph type="title"/>
          </p:nvPr>
        </p:nvSpPr>
        <p:spPr>
          <a:xfrm>
            <a:off x="5134602" y="0"/>
            <a:ext cx="1922796" cy="538993"/>
          </a:xfrm>
        </p:spPr>
        <p:txBody>
          <a:bodyPr>
            <a:normAutofit fontScale="90000"/>
          </a:bodyPr>
          <a:lstStyle/>
          <a:p>
            <a:r>
              <a:rPr lang="en-IN" dirty="0"/>
              <a:t>Result </a:t>
            </a:r>
          </a:p>
        </p:txBody>
      </p:sp>
      <p:pic>
        <p:nvPicPr>
          <p:cNvPr id="5" name="Picture 4">
            <a:extLst>
              <a:ext uri="{FF2B5EF4-FFF2-40B4-BE49-F238E27FC236}">
                <a16:creationId xmlns:a16="http://schemas.microsoft.com/office/drawing/2014/main" id="{9E57053B-A574-5043-5885-920086AC2416}"/>
              </a:ext>
            </a:extLst>
          </p:cNvPr>
          <p:cNvPicPr>
            <a:picLocks noChangeAspect="1"/>
          </p:cNvPicPr>
          <p:nvPr/>
        </p:nvPicPr>
        <p:blipFill>
          <a:blip r:embed="rId2"/>
          <a:stretch>
            <a:fillRect/>
          </a:stretch>
        </p:blipFill>
        <p:spPr>
          <a:xfrm>
            <a:off x="6660859" y="1033340"/>
            <a:ext cx="4910356" cy="3624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3F99940-6D6B-DFB9-73D3-51DE5A2F2F8D}"/>
              </a:ext>
            </a:extLst>
          </p:cNvPr>
          <p:cNvPicPr>
            <a:picLocks noChangeAspect="1"/>
          </p:cNvPicPr>
          <p:nvPr/>
        </p:nvPicPr>
        <p:blipFill>
          <a:blip r:embed="rId3"/>
          <a:stretch>
            <a:fillRect/>
          </a:stretch>
        </p:blipFill>
        <p:spPr>
          <a:xfrm>
            <a:off x="1611767" y="1033340"/>
            <a:ext cx="4484233" cy="36247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1229152E-A4E1-099D-2C2D-BCFA0F9CCF8E}"/>
              </a:ext>
            </a:extLst>
          </p:cNvPr>
          <p:cNvPicPr>
            <a:picLocks noChangeAspect="1"/>
          </p:cNvPicPr>
          <p:nvPr/>
        </p:nvPicPr>
        <p:blipFill>
          <a:blip r:embed="rId4"/>
          <a:stretch>
            <a:fillRect/>
          </a:stretch>
        </p:blipFill>
        <p:spPr>
          <a:xfrm>
            <a:off x="3792318" y="4772635"/>
            <a:ext cx="4724809" cy="2019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351725C1-3A6D-24C3-C30F-A0442F60332A}"/>
              </a:ext>
            </a:extLst>
          </p:cNvPr>
          <p:cNvSpPr txBox="1"/>
          <p:nvPr/>
        </p:nvSpPr>
        <p:spPr>
          <a:xfrm>
            <a:off x="1539067" y="538993"/>
            <a:ext cx="4895289" cy="369332"/>
          </a:xfrm>
          <a:prstGeom prst="rect">
            <a:avLst/>
          </a:prstGeom>
          <a:noFill/>
        </p:spPr>
        <p:txBody>
          <a:bodyPr wrap="square" rtlCol="0">
            <a:spAutoFit/>
          </a:bodyPr>
          <a:lstStyle/>
          <a:p>
            <a:r>
              <a:rPr lang="en-IN" dirty="0">
                <a:latin typeface="+mj-lt"/>
              </a:rPr>
              <a:t>Implementing the best model on the  test dataset</a:t>
            </a:r>
          </a:p>
        </p:txBody>
      </p:sp>
    </p:spTree>
    <p:extLst>
      <p:ext uri="{BB962C8B-B14F-4D97-AF65-F5344CB8AC3E}">
        <p14:creationId xmlns:p14="http://schemas.microsoft.com/office/powerpoint/2010/main" val="917764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1692F25-EA9B-AB0F-D7EE-2E9CE8EBB38F}"/>
              </a:ext>
            </a:extLst>
          </p:cNvPr>
          <p:cNvSpPr>
            <a:spLocks noChangeArrowheads="1"/>
          </p:cNvSpPr>
          <p:nvPr/>
        </p:nvSpPr>
        <p:spPr bwMode="auto">
          <a:xfrm>
            <a:off x="1857897" y="334734"/>
            <a:ext cx="648914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Suggest the probable business impact of each independent feature on the target.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049" name="Picture 2">
            <a:extLst>
              <a:ext uri="{FF2B5EF4-FFF2-40B4-BE49-F238E27FC236}">
                <a16:creationId xmlns:a16="http://schemas.microsoft.com/office/drawing/2014/main" id="{76731011-61E1-7944-7C33-FE9052E0B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746" y="1073398"/>
            <a:ext cx="5265922" cy="3509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CE4E7-3F93-4408-B09E-653EC6DB2E04}"/>
              </a:ext>
            </a:extLst>
          </p:cNvPr>
          <p:cNvSpPr>
            <a:spLocks noChangeArrowheads="1"/>
          </p:cNvSpPr>
          <p:nvPr/>
        </p:nvSpPr>
        <p:spPr bwMode="auto">
          <a:xfrm>
            <a:off x="4062236" y="3993351"/>
            <a:ext cx="1407386" cy="507831"/>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39975" algn="l"/>
              </a:tabLst>
              <a:defRPr>
                <a:solidFill>
                  <a:schemeClr val="tx1"/>
                </a:solidFill>
                <a:latin typeface="Arial" panose="020B0604020202020204" pitchFamily="34" charset="0"/>
              </a:defRPr>
            </a:lvl1pPr>
            <a:lvl2pPr eaLnBrk="0" fontAlgn="base" hangingPunct="0">
              <a:spcBef>
                <a:spcPct val="0"/>
              </a:spcBef>
              <a:spcAft>
                <a:spcPct val="0"/>
              </a:spcAft>
              <a:tabLst>
                <a:tab pos="2339975" algn="l"/>
              </a:tabLst>
              <a:defRPr>
                <a:solidFill>
                  <a:schemeClr val="tx1"/>
                </a:solidFill>
                <a:latin typeface="Arial" panose="020B0604020202020204" pitchFamily="34" charset="0"/>
              </a:defRPr>
            </a:lvl2pPr>
            <a:lvl3pPr eaLnBrk="0" fontAlgn="base" hangingPunct="0">
              <a:spcBef>
                <a:spcPct val="0"/>
              </a:spcBef>
              <a:spcAft>
                <a:spcPct val="0"/>
              </a:spcAft>
              <a:tabLst>
                <a:tab pos="2339975" algn="l"/>
              </a:tabLst>
              <a:defRPr>
                <a:solidFill>
                  <a:schemeClr val="tx1"/>
                </a:solidFill>
                <a:latin typeface="Arial" panose="020B0604020202020204" pitchFamily="34" charset="0"/>
              </a:defRPr>
            </a:lvl3pPr>
            <a:lvl4pPr eaLnBrk="0" fontAlgn="base" hangingPunct="0">
              <a:spcBef>
                <a:spcPct val="0"/>
              </a:spcBef>
              <a:spcAft>
                <a:spcPct val="0"/>
              </a:spcAft>
              <a:tabLst>
                <a:tab pos="2339975" algn="l"/>
              </a:tabLst>
              <a:defRPr>
                <a:solidFill>
                  <a:schemeClr val="tx1"/>
                </a:solidFill>
                <a:latin typeface="Arial" panose="020B0604020202020204" pitchFamily="34" charset="0"/>
              </a:defRPr>
            </a:lvl4pPr>
            <a:lvl5pPr eaLnBrk="0" fontAlgn="base" hangingPunct="0">
              <a:spcBef>
                <a:spcPct val="0"/>
              </a:spcBef>
              <a:spcAft>
                <a:spcPct val="0"/>
              </a:spcAft>
              <a:tabLst>
                <a:tab pos="2339975" algn="l"/>
              </a:tabLst>
              <a:defRPr>
                <a:solidFill>
                  <a:schemeClr val="tx1"/>
                </a:solidFill>
                <a:latin typeface="Arial" panose="020B0604020202020204" pitchFamily="34" charset="0"/>
              </a:defRPr>
            </a:lvl5pPr>
            <a:lvl6pPr eaLnBrk="0" fontAlgn="base" hangingPunct="0">
              <a:spcBef>
                <a:spcPct val="0"/>
              </a:spcBef>
              <a:spcAft>
                <a:spcPct val="0"/>
              </a:spcAft>
              <a:tabLst>
                <a:tab pos="2339975" algn="l"/>
              </a:tabLst>
              <a:defRPr>
                <a:solidFill>
                  <a:schemeClr val="tx1"/>
                </a:solidFill>
                <a:latin typeface="Arial" panose="020B0604020202020204" pitchFamily="34" charset="0"/>
              </a:defRPr>
            </a:lvl6pPr>
            <a:lvl7pPr eaLnBrk="0" fontAlgn="base" hangingPunct="0">
              <a:spcBef>
                <a:spcPct val="0"/>
              </a:spcBef>
              <a:spcAft>
                <a:spcPct val="0"/>
              </a:spcAft>
              <a:tabLst>
                <a:tab pos="2339975" algn="l"/>
              </a:tabLst>
              <a:defRPr>
                <a:solidFill>
                  <a:schemeClr val="tx1"/>
                </a:solidFill>
                <a:latin typeface="Arial" panose="020B0604020202020204" pitchFamily="34" charset="0"/>
              </a:defRPr>
            </a:lvl7pPr>
            <a:lvl8pPr eaLnBrk="0" fontAlgn="base" hangingPunct="0">
              <a:spcBef>
                <a:spcPct val="0"/>
              </a:spcBef>
              <a:spcAft>
                <a:spcPct val="0"/>
              </a:spcAft>
              <a:tabLst>
                <a:tab pos="2339975" algn="l"/>
              </a:tabLst>
              <a:defRPr>
                <a:solidFill>
                  <a:schemeClr val="tx1"/>
                </a:solidFill>
                <a:latin typeface="Arial" panose="020B0604020202020204" pitchFamily="34" charset="0"/>
              </a:defRPr>
            </a:lvl8pPr>
            <a:lvl9pPr eaLnBrk="0" fontAlgn="base" hangingPunct="0">
              <a:spcBef>
                <a:spcPct val="0"/>
              </a:spcBef>
              <a:spcAft>
                <a:spcPct val="0"/>
              </a:spcAft>
              <a:tabLst>
                <a:tab pos="2339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3997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1" i="0" strike="noStrike" normalizeH="0" baseline="0" dirty="0">
                <a:ln w="0"/>
                <a:latin typeface="Calibri Light" panose="020F0302020204030204" pitchFamily="34" charset="0"/>
                <a:ea typeface="Times New Roman" panose="02020603050405020304" pitchFamily="18" charset="0"/>
                <a:cs typeface="Calibri Light" panose="020F0302020204030204" pitchFamily="34" charset="0"/>
              </a:rPr>
              <a:t>5C</a:t>
            </a:r>
            <a:r>
              <a:rPr kumimoji="0" lang="en-US" altLang="en-US" sz="1600" b="1" i="0" strike="noStrike" normalizeH="0" baseline="0" dirty="0">
                <a:ln w="0"/>
                <a:latin typeface="Calibri" panose="020F0502020204030204" pitchFamily="34" charset="0"/>
                <a:ea typeface="Times New Roman" panose="02020603050405020304" pitchFamily="18" charset="0"/>
                <a:cs typeface="Calibri Light" panose="020F0302020204030204" pitchFamily="34" charset="0"/>
              </a:rPr>
              <a:t>’</a:t>
            </a:r>
            <a:r>
              <a:rPr kumimoji="0" lang="en-US" altLang="en-US" sz="1600" b="1" i="0" strike="noStrike" normalizeH="0" baseline="0" dirty="0">
                <a:ln w="0"/>
                <a:latin typeface="Calibri Light" panose="020F0302020204030204" pitchFamily="34" charset="0"/>
                <a:ea typeface="Times New Roman" panose="02020603050405020304" pitchFamily="18" charset="0"/>
                <a:cs typeface="Calibri Light" panose="020F0302020204030204" pitchFamily="34" charset="0"/>
              </a:rPr>
              <a:t>s of Credit</a:t>
            </a:r>
            <a:endParaRPr kumimoji="0" lang="en-US" altLang="en-US" sz="1800" b="1" i="0" strike="noStrike" cap="none" normalizeH="0" baseline="0" dirty="0">
              <a:ln>
                <a:noFill/>
              </a:ln>
              <a:solidFill>
                <a:schemeClr val="tx1"/>
              </a:solidFill>
            </a:endParaRPr>
          </a:p>
        </p:txBody>
      </p:sp>
    </p:spTree>
    <p:extLst>
      <p:ext uri="{BB962C8B-B14F-4D97-AF65-F5344CB8AC3E}">
        <p14:creationId xmlns:p14="http://schemas.microsoft.com/office/powerpoint/2010/main" val="2118043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9"/>
                                        </p:tgtEl>
                                        <p:attrNameLst>
                                          <p:attrName>style.visibility</p:attrName>
                                        </p:attrNameLst>
                                      </p:cBhvr>
                                      <p:to>
                                        <p:strVal val="visible"/>
                                      </p:to>
                                    </p:set>
                                    <p:animEffect transition="in" filter="wipe(down)">
                                      <p:cBhvr>
                                        <p:cTn id="12"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A33B0D-F269-5E20-C411-0DD23C74B772}"/>
              </a:ext>
            </a:extLst>
          </p:cNvPr>
          <p:cNvGraphicFramePr>
            <a:graphicFrameLocks noGrp="1"/>
          </p:cNvGraphicFramePr>
          <p:nvPr>
            <p:extLst>
              <p:ext uri="{D42A27DB-BD31-4B8C-83A1-F6EECF244321}">
                <p14:modId xmlns:p14="http://schemas.microsoft.com/office/powerpoint/2010/main" val="4048489728"/>
              </p:ext>
            </p:extLst>
          </p:nvPr>
        </p:nvGraphicFramePr>
        <p:xfrm>
          <a:off x="2147581" y="285226"/>
          <a:ext cx="9177555" cy="5894131"/>
        </p:xfrm>
        <a:graphic>
          <a:graphicData uri="http://schemas.openxmlformats.org/drawingml/2006/table">
            <a:tbl>
              <a:tblPr firstRow="1" firstCol="1" bandRow="1"/>
              <a:tblGrid>
                <a:gridCol w="3059185">
                  <a:extLst>
                    <a:ext uri="{9D8B030D-6E8A-4147-A177-3AD203B41FA5}">
                      <a16:colId xmlns:a16="http://schemas.microsoft.com/office/drawing/2014/main" val="3687892168"/>
                    </a:ext>
                  </a:extLst>
                </a:gridCol>
                <a:gridCol w="3059185">
                  <a:extLst>
                    <a:ext uri="{9D8B030D-6E8A-4147-A177-3AD203B41FA5}">
                      <a16:colId xmlns:a16="http://schemas.microsoft.com/office/drawing/2014/main" val="108641455"/>
                    </a:ext>
                  </a:extLst>
                </a:gridCol>
                <a:gridCol w="3059185">
                  <a:extLst>
                    <a:ext uri="{9D8B030D-6E8A-4147-A177-3AD203B41FA5}">
                      <a16:colId xmlns:a16="http://schemas.microsoft.com/office/drawing/2014/main" val="2222550349"/>
                    </a:ext>
                  </a:extLst>
                </a:gridCol>
              </a:tblGrid>
              <a:tr h="246231">
                <a:tc>
                  <a:txBody>
                    <a:bodyPr/>
                    <a:lstStyle/>
                    <a:p>
                      <a:pPr algn="l" fontAlgn="base">
                        <a:lnSpc>
                          <a:spcPct val="107000"/>
                        </a:lnSpc>
                        <a:spcAft>
                          <a:spcPts val="800"/>
                        </a:spcAft>
                      </a:pPr>
                      <a:r>
                        <a:rPr lang="en-IN" sz="1200" b="1" kern="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Independent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b="1" kern="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Supporting Hypothesis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Business Impact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598461"/>
                  </a:ext>
                </a:extLst>
              </a:tr>
              <a:tr h="406991">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Loan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is a unique ID for the purpose of identification of customer.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897558"/>
                  </a:ext>
                </a:extLst>
              </a:tr>
              <a:tr h="366691">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gender of customer should not be a factor in determining the credit worthiness of a customer. Especially in today’s scenario where in each sector there is equal contribution.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325309"/>
                  </a:ext>
                </a:extLst>
              </a:tr>
              <a:tr h="449862">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Married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marital status of a consumer can contribute towards the increase in expenditure or responsibilities of a person which in turn can impact how easily a person can fulfil his/her financial liabilities.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07332"/>
                  </a:ext>
                </a:extLst>
              </a:tr>
              <a:tr h="366691">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Dependents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Higher number of dependents on a consumer reflects increased financial burden of a consumer which directly impacts his loan repayment easiness.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805841"/>
                  </a:ext>
                </a:extLst>
              </a:tr>
              <a:tr h="677316">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level of education or skill acquired can impact the creditworthiness of an applicant, as a more educated person or highly skilled person is more likely to secure higher paying job or wealth creation opportunity for self which in turn means higher chances of successful repayment of loan amount.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75166"/>
                  </a:ext>
                </a:extLst>
              </a:tr>
              <a:tr h="748174">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Self employed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section of consumers who are self-employed are more vulnerable to be affected by changes in market conditions or rise in inflation especially in situations like COVID-19 as compared to a salaried person. So, generally salaried consumers are more safer option than self-employed ones for loans etc.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887400"/>
                  </a:ext>
                </a:extLst>
              </a:tr>
            </a:tbl>
          </a:graphicData>
        </a:graphic>
      </p:graphicFrame>
    </p:spTree>
    <p:extLst>
      <p:ext uri="{BB962C8B-B14F-4D97-AF65-F5344CB8AC3E}">
        <p14:creationId xmlns:p14="http://schemas.microsoft.com/office/powerpoint/2010/main" val="3333411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CD3673-AE58-7214-712F-1945B63BF8CC}"/>
              </a:ext>
            </a:extLst>
          </p:cNvPr>
          <p:cNvGraphicFramePr>
            <a:graphicFrameLocks noGrp="1"/>
          </p:cNvGraphicFramePr>
          <p:nvPr>
            <p:extLst>
              <p:ext uri="{D42A27DB-BD31-4B8C-83A1-F6EECF244321}">
                <p14:modId xmlns:p14="http://schemas.microsoft.com/office/powerpoint/2010/main" val="4065781329"/>
              </p:ext>
            </p:extLst>
          </p:nvPr>
        </p:nvGraphicFramePr>
        <p:xfrm>
          <a:off x="2247710" y="2499221"/>
          <a:ext cx="9177555" cy="3692525"/>
        </p:xfrm>
        <a:graphic>
          <a:graphicData uri="http://schemas.openxmlformats.org/drawingml/2006/table">
            <a:tbl>
              <a:tblPr firstRow="1" firstCol="1" bandRow="1"/>
              <a:tblGrid>
                <a:gridCol w="3059185">
                  <a:extLst>
                    <a:ext uri="{9D8B030D-6E8A-4147-A177-3AD203B41FA5}">
                      <a16:colId xmlns:a16="http://schemas.microsoft.com/office/drawing/2014/main" val="2340218818"/>
                    </a:ext>
                  </a:extLst>
                </a:gridCol>
                <a:gridCol w="3059185">
                  <a:extLst>
                    <a:ext uri="{9D8B030D-6E8A-4147-A177-3AD203B41FA5}">
                      <a16:colId xmlns:a16="http://schemas.microsoft.com/office/drawing/2014/main" val="789333084"/>
                    </a:ext>
                  </a:extLst>
                </a:gridCol>
                <a:gridCol w="3059185">
                  <a:extLst>
                    <a:ext uri="{9D8B030D-6E8A-4147-A177-3AD203B41FA5}">
                      <a16:colId xmlns:a16="http://schemas.microsoft.com/office/drawing/2014/main" val="3027855150"/>
                    </a:ext>
                  </a:extLst>
                </a:gridCol>
              </a:tblGrid>
              <a:tr h="563588">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Applicant Income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is major factor reflecting </a:t>
                      </a:r>
                      <a:r>
                        <a:rPr lang="en-IN" sz="12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CAPACITY.</a:t>
                      </a: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income of a person is an important factor for creditworthiness as it reflects the current economic potential of a person which directly reflects the loan amount and term that he/she can bear without getting into trouble.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616498"/>
                  </a:ext>
                </a:extLst>
              </a:tr>
              <a:tr h="336134">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Co-Applicant Income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coapplicant serves as the security for the bank in case of unsuccessful repayment of loan. It can also be considered as part of </a:t>
                      </a:r>
                      <a:r>
                        <a:rPr lang="en-IN" sz="12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COLLATERAL</a:t>
                      </a: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352144"/>
                  </a:ext>
                </a:extLst>
              </a:tr>
              <a:tr h="1237067">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Credit History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100" spc="5"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It reflects the </a:t>
                      </a:r>
                      <a:r>
                        <a:rPr lang="en-IN" sz="1200" b="1" kern="1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Character</a:t>
                      </a:r>
                      <a:r>
                        <a:rPr lang="en-IN" sz="1200" kern="100" spc="5"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It is a borrower’s reputation or track record for repaying debts. This information appears on the borrower’s </a:t>
                      </a:r>
                      <a:r>
                        <a:rPr lang="en-IN" sz="1200" kern="1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credit reports.</a:t>
                      </a:r>
                      <a:r>
                        <a:rPr lang="en-IN" sz="1200" kern="100" spc="5"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Credit reports contain detailed information about how much an applicant has borrowed in the past and whether they have repaid loans on </a:t>
                      </a:r>
                      <a:r>
                        <a:rPr lang="en-IN" sz="1200" kern="100" spc="5"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time.</a:t>
                      </a:r>
                      <a:r>
                        <a:rPr lang="en-IN" sz="1200"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Thus</a:t>
                      </a: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good credit history is very much essential for determining the creditworthiness of a customer.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100" spc="5"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High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788647"/>
                  </a:ext>
                </a:extLst>
              </a:tr>
            </a:tbl>
          </a:graphicData>
        </a:graphic>
      </p:graphicFrame>
      <p:graphicFrame>
        <p:nvGraphicFramePr>
          <p:cNvPr id="6" name="Table 5">
            <a:extLst>
              <a:ext uri="{FF2B5EF4-FFF2-40B4-BE49-F238E27FC236}">
                <a16:creationId xmlns:a16="http://schemas.microsoft.com/office/drawing/2014/main" id="{8267A269-DF41-6D70-62CD-7186CA409AFB}"/>
              </a:ext>
            </a:extLst>
          </p:cNvPr>
          <p:cNvGraphicFramePr>
            <a:graphicFrameLocks noGrp="1"/>
          </p:cNvGraphicFramePr>
          <p:nvPr>
            <p:extLst>
              <p:ext uri="{D42A27DB-BD31-4B8C-83A1-F6EECF244321}">
                <p14:modId xmlns:p14="http://schemas.microsoft.com/office/powerpoint/2010/main" val="2869644160"/>
              </p:ext>
            </p:extLst>
          </p:nvPr>
        </p:nvGraphicFramePr>
        <p:xfrm>
          <a:off x="2247710" y="363716"/>
          <a:ext cx="9177555" cy="2135505"/>
        </p:xfrm>
        <a:graphic>
          <a:graphicData uri="http://schemas.openxmlformats.org/drawingml/2006/table">
            <a:tbl>
              <a:tblPr firstRow="1" firstCol="1" bandRow="1"/>
              <a:tblGrid>
                <a:gridCol w="3059185">
                  <a:extLst>
                    <a:ext uri="{9D8B030D-6E8A-4147-A177-3AD203B41FA5}">
                      <a16:colId xmlns:a16="http://schemas.microsoft.com/office/drawing/2014/main" val="2707065012"/>
                    </a:ext>
                  </a:extLst>
                </a:gridCol>
                <a:gridCol w="3059185">
                  <a:extLst>
                    <a:ext uri="{9D8B030D-6E8A-4147-A177-3AD203B41FA5}">
                      <a16:colId xmlns:a16="http://schemas.microsoft.com/office/drawing/2014/main" val="3166583677"/>
                    </a:ext>
                  </a:extLst>
                </a:gridCol>
                <a:gridCol w="3059185">
                  <a:extLst>
                    <a:ext uri="{9D8B030D-6E8A-4147-A177-3AD203B41FA5}">
                      <a16:colId xmlns:a16="http://schemas.microsoft.com/office/drawing/2014/main" val="387737684"/>
                    </a:ext>
                  </a:extLst>
                </a:gridCol>
              </a:tblGrid>
              <a:tr h="685698">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Property Area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value of property which serves as </a:t>
                      </a:r>
                      <a:r>
                        <a:rPr lang="en-IN" sz="1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COLLATERAL</a:t>
                      </a: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also an important factor. It offers the assurance that if the borrower gets defaulted, the sum can be recovered by the bank. So, if the property area is Urban OR Rural is likely to indicate if the property has higher or lower value in the market.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83490"/>
                  </a:ext>
                </a:extLst>
              </a:tr>
              <a:tr h="366691">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Loan Amount and Loan Term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These are important terms which determine the </a:t>
                      </a:r>
                      <a:r>
                        <a:rPr lang="en-IN" sz="12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CONDITIONS</a:t>
                      </a: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factor of the loan. These should resonate with the Value of the customer(Capacity and Character).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907375"/>
                  </a:ext>
                </a:extLst>
              </a:tr>
            </a:tbl>
          </a:graphicData>
        </a:graphic>
      </p:graphicFrame>
      <p:graphicFrame>
        <p:nvGraphicFramePr>
          <p:cNvPr id="7" name="Table 6">
            <a:extLst>
              <a:ext uri="{FF2B5EF4-FFF2-40B4-BE49-F238E27FC236}">
                <a16:creationId xmlns:a16="http://schemas.microsoft.com/office/drawing/2014/main" id="{62DD7D9D-F53C-D24E-73F9-C6AB372A0187}"/>
              </a:ext>
            </a:extLst>
          </p:cNvPr>
          <p:cNvGraphicFramePr>
            <a:graphicFrameLocks noGrp="1"/>
          </p:cNvGraphicFramePr>
          <p:nvPr>
            <p:extLst>
              <p:ext uri="{D42A27DB-BD31-4B8C-83A1-F6EECF244321}">
                <p14:modId xmlns:p14="http://schemas.microsoft.com/office/powerpoint/2010/main" val="3886886902"/>
              </p:ext>
            </p:extLst>
          </p:nvPr>
        </p:nvGraphicFramePr>
        <p:xfrm>
          <a:off x="2247709" y="117485"/>
          <a:ext cx="9177555" cy="246231"/>
        </p:xfrm>
        <a:graphic>
          <a:graphicData uri="http://schemas.openxmlformats.org/drawingml/2006/table">
            <a:tbl>
              <a:tblPr firstRow="1" firstCol="1" bandRow="1"/>
              <a:tblGrid>
                <a:gridCol w="3059185">
                  <a:extLst>
                    <a:ext uri="{9D8B030D-6E8A-4147-A177-3AD203B41FA5}">
                      <a16:colId xmlns:a16="http://schemas.microsoft.com/office/drawing/2014/main" val="969048534"/>
                    </a:ext>
                  </a:extLst>
                </a:gridCol>
                <a:gridCol w="3059185">
                  <a:extLst>
                    <a:ext uri="{9D8B030D-6E8A-4147-A177-3AD203B41FA5}">
                      <a16:colId xmlns:a16="http://schemas.microsoft.com/office/drawing/2014/main" val="3352404536"/>
                    </a:ext>
                  </a:extLst>
                </a:gridCol>
                <a:gridCol w="3059185">
                  <a:extLst>
                    <a:ext uri="{9D8B030D-6E8A-4147-A177-3AD203B41FA5}">
                      <a16:colId xmlns:a16="http://schemas.microsoft.com/office/drawing/2014/main" val="3190387800"/>
                    </a:ext>
                  </a:extLst>
                </a:gridCol>
              </a:tblGrid>
              <a:tr h="246231">
                <a:tc>
                  <a:txBody>
                    <a:bodyPr/>
                    <a:lstStyle/>
                    <a:p>
                      <a:pPr algn="l" fontAlgn="base">
                        <a:lnSpc>
                          <a:spcPct val="107000"/>
                        </a:lnSpc>
                        <a:spcAft>
                          <a:spcPts val="800"/>
                        </a:spcAft>
                      </a:pPr>
                      <a:r>
                        <a:rPr lang="en-IN" sz="1200" b="1" kern="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Independent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b="1" kern="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Supporting Hypothesis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07000"/>
                        </a:lnSpc>
                        <a:spcAft>
                          <a:spcPts val="800"/>
                        </a:spcAft>
                      </a:pPr>
                      <a:r>
                        <a:rPr lang="en-IN" sz="12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Business Impact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989" marR="23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913943"/>
                  </a:ext>
                </a:extLst>
              </a:tr>
            </a:tbl>
          </a:graphicData>
        </a:graphic>
      </p:graphicFrame>
    </p:spTree>
    <p:extLst>
      <p:ext uri="{BB962C8B-B14F-4D97-AF65-F5344CB8AC3E}">
        <p14:creationId xmlns:p14="http://schemas.microsoft.com/office/powerpoint/2010/main" val="588551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3E94B6-240D-1213-F14E-1B3DB364F221}"/>
              </a:ext>
            </a:extLst>
          </p:cNvPr>
          <p:cNvSpPr txBox="1"/>
          <p:nvPr/>
        </p:nvSpPr>
        <p:spPr>
          <a:xfrm>
            <a:off x="2097247" y="231762"/>
            <a:ext cx="8883942" cy="3130729"/>
          </a:xfrm>
          <a:prstGeom prst="rect">
            <a:avLst/>
          </a:prstGeom>
          <a:noFill/>
        </p:spPr>
        <p:txBody>
          <a:bodyPr wrap="square">
            <a:spAutoFit/>
          </a:bodyPr>
          <a:lstStyle/>
          <a:p>
            <a:pPr lvl="0" fontAlgn="base">
              <a:lnSpc>
                <a:spcPct val="107000"/>
              </a:lnSpc>
              <a:spcAft>
                <a:spcPts val="800"/>
              </a:spcAft>
              <a:tabLst>
                <a:tab pos="457200" algn="l"/>
              </a:tabLst>
            </a:pPr>
            <a:r>
              <a:rPr lang="en-IN" sz="14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2. 	Suggest ways in which the organisation can benefit as a result of analysing the data.</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IN" sz="14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organisation will definitely benefit from analysing the data as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buFont typeface="+mj-lt"/>
              <a:buAutoNum type="alphaLcPeriod"/>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will reduce the chances of giving out bad loans. </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fontAlgn="base">
              <a:lnSpc>
                <a:spcPct val="107000"/>
              </a:lnSpc>
              <a:buFont typeface="+mj-lt"/>
              <a:buAutoNum type="alphaLcPeriod"/>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will ensure that worthy customers get approval for the loans which in turn will increase the customer base and also add to the organisation profit making. </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fontAlgn="base">
              <a:lnSpc>
                <a:spcPct val="107000"/>
              </a:lnSpc>
              <a:buFont typeface="+mj-lt"/>
              <a:buAutoNum type="alphaLcPeriod"/>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it will reduce the chances of biasedness being involved or judgemental errors in sanction of the loans.</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fontAlgn="base">
              <a:lnSpc>
                <a:spcPct val="107000"/>
              </a:lnSpc>
              <a:spcAft>
                <a:spcPts val="800"/>
              </a:spcAft>
              <a:buFont typeface="+mj-lt"/>
              <a:buAutoNum type="alphaLcPeriod"/>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it will most importantly reduce the time and labour involved in analysing the customer’s creditworthiness.</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457200" fontAlgn="base">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BB5A7D5-067A-7512-EE1B-659245B48259}"/>
              </a:ext>
            </a:extLst>
          </p:cNvPr>
          <p:cNvSpPr txBox="1"/>
          <p:nvPr/>
        </p:nvSpPr>
        <p:spPr>
          <a:xfrm>
            <a:off x="2097247" y="3100787"/>
            <a:ext cx="8883942" cy="2797625"/>
          </a:xfrm>
          <a:prstGeom prst="rect">
            <a:avLst/>
          </a:prstGeom>
          <a:noFill/>
        </p:spPr>
        <p:txBody>
          <a:bodyPr wrap="square">
            <a:spAutoFit/>
          </a:bodyPr>
          <a:lstStyle/>
          <a:p>
            <a:pPr lvl="0" fontAlgn="base">
              <a:lnSpc>
                <a:spcPct val="107000"/>
              </a:lnSpc>
              <a:spcAft>
                <a:spcPts val="800"/>
              </a:spcAft>
              <a:tabLst>
                <a:tab pos="457200" algn="l"/>
              </a:tabLst>
            </a:pPr>
            <a:r>
              <a:rPr lang="en-IN" sz="14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3.	Suggest missing features that can help with the analysis based on business logic.</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According to my study, some features which can indicate the </a:t>
            </a:r>
            <a:r>
              <a:rPr lang="en-IN" sz="14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factor are missing or in other words, can be helpful in the analysis of creditworthiness of the consumer.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Missing features which can help with the analysis of Creditworthiness are: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spcAft>
                <a:spcPts val="800"/>
              </a:spcAft>
              <a:buFont typeface="+mj-lt"/>
              <a:buAutoNum type="alphaLcPeriod"/>
            </a:pP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Income: </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total income of the consumer indicates in a better way the resources of credit for them. It can be derived from the given features by summing up the applicant and co-applicant income.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spcAft>
                <a:spcPts val="800"/>
              </a:spcAft>
              <a:buFont typeface="+mj-lt"/>
              <a:buAutoNum type="alphaLcPeriod"/>
            </a:pP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Down-payment (in % of Loan amount)</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kern="100" spc="5"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 large capital contribution by the borrower decreases the chance of default. Capital contributions indicate the borrower’s level of investment, which can make lenders more comfortable about extending credit.</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657834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5BFFC9-5D56-DED8-1D73-27322B4864F1}"/>
              </a:ext>
            </a:extLst>
          </p:cNvPr>
          <p:cNvSpPr txBox="1"/>
          <p:nvPr/>
        </p:nvSpPr>
        <p:spPr>
          <a:xfrm>
            <a:off x="1944497" y="327128"/>
            <a:ext cx="9204471" cy="2848280"/>
          </a:xfrm>
          <a:prstGeom prst="rect">
            <a:avLst/>
          </a:prstGeom>
          <a:noFill/>
        </p:spPr>
        <p:txBody>
          <a:bodyPr wrap="square">
            <a:spAutoFit/>
          </a:bodyPr>
          <a:lstStyle/>
          <a:p>
            <a:pPr lvl="1" fontAlgn="base">
              <a:lnSpc>
                <a:spcPct val="107000"/>
              </a:lnSpc>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	</a:t>
            </a: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Cash-flow or Supplemental Income</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Sometimes a person can have less Monthly Income or Assets to his/her 	name but can be a part of some business or valuable entity of his which involves large amount of cash flow or 	current transactions and can serve as supplemental income. In such case there is a high possibility that such 	individuals have higher creditworthiness than reflected by looking at only monthly income or assets owned.</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914400" fontAlgn="base">
              <a:lnSpc>
                <a:spcPct val="107000"/>
              </a:lnSpc>
            </a:pPr>
            <a:r>
              <a:rPr lang="en-IN" sz="1400" u="none" strike="noStrike"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07000"/>
              </a:lnSpc>
            </a:pPr>
            <a:r>
              <a:rPr lang="en-IN" sz="1400"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Debt-to-Credit ratio</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ratio can indicate the extra burden applied in case of loan approval. Its value should 	not be very big so that the loan gets repaid and the consumer is also able to meet his regular financial needs.</a:t>
            </a:r>
            <a:r>
              <a:rPr lang="en-IN" sz="1400" u="none" strike="noStrike"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fontAlgn="base">
              <a:lnSpc>
                <a:spcPct val="107000"/>
              </a:lnSpc>
            </a:pPr>
            <a:r>
              <a:rPr lang="en-IN" sz="1400" u="none" strike="noStrike"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	</a:t>
            </a: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 or Date of Birth</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Age of a person is an important factor in determining the economic potential of a 	customer. A person of older age is more likely to have more financial burdens pertaining to family 	responsibilities, medical expenses. Also, they have less scope for new wealth-making opportunities. So, age can 	be an important factor in determining credit worthiness of a consumer.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BACE147-A1F9-57E8-C073-626FE5C6DEC6}"/>
              </a:ext>
            </a:extLst>
          </p:cNvPr>
          <p:cNvSpPr txBox="1"/>
          <p:nvPr/>
        </p:nvSpPr>
        <p:spPr>
          <a:xfrm>
            <a:off x="2418126" y="3507306"/>
            <a:ext cx="8730841" cy="2459648"/>
          </a:xfrm>
          <a:prstGeom prst="rect">
            <a:avLst/>
          </a:prstGeom>
          <a:noFill/>
        </p:spPr>
        <p:txBody>
          <a:bodyPr wrap="square">
            <a:spAutoFit/>
          </a:bodyPr>
          <a:lstStyle/>
          <a:p>
            <a:pPr lvl="0" fontAlgn="base">
              <a:lnSpc>
                <a:spcPct val="107000"/>
              </a:lnSpc>
              <a:spcAft>
                <a:spcPts val="800"/>
              </a:spcAft>
              <a:tabLst>
                <a:tab pos="457200" algn="l"/>
              </a:tabLst>
            </a:pPr>
            <a:r>
              <a:rPr lang="en-IN" sz="14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4.	What is the best way to collect data for the suggested features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IN" sz="14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buFont typeface="+mj-lt"/>
              <a:buAutoNum type="alphaLcPeriod"/>
            </a:pP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Bank Records</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best way to collect the data for the above features is from the bank records of the customer and also </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fontAlgn="base">
              <a:lnSpc>
                <a:spcPct val="107000"/>
              </a:lnSpc>
              <a:buFont typeface="+mj-lt"/>
              <a:buAutoNum type="alphaLcPeriod"/>
            </a:pP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Transactional Histor</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 </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fontAlgn="base">
              <a:lnSpc>
                <a:spcPct val="107000"/>
              </a:lnSpc>
              <a:buFont typeface="+mj-lt"/>
              <a:buAutoNum type="alphaLcPeriod"/>
            </a:pP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Third-party agencies or Credit Score Reports</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fontAlgn="base">
              <a:lnSpc>
                <a:spcPct val="107000"/>
              </a:lnSpc>
              <a:spcAft>
                <a:spcPts val="800"/>
              </a:spcAft>
              <a:buFont typeface="+mj-lt"/>
              <a:buAutoNum type="alphaLcPeriod"/>
            </a:pPr>
            <a:r>
              <a:rPr lang="en-IN" sz="14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Requisition from customer end for more details</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Additional details can be fetched from the customer’s end on request.</a:t>
            </a:r>
            <a:endParaRPr lang="en-IN" sz="1400" kern="100" dirty="0">
              <a:effectLst/>
              <a:latin typeface="Calibri" panose="020F0502020204030204" pitchFamily="34" charset="0"/>
              <a:ea typeface="Times New Roman" panose="02020603050405020304" pitchFamily="18" charset="0"/>
              <a:cs typeface="Calibri" panose="020F0502020204030204" pitchFamily="34" charset="0"/>
            </a:endParaRPr>
          </a:p>
          <a:p>
            <a:pPr algn="just" fontAlgn="base"/>
            <a:r>
              <a:rPr lang="en-IN" sz="1400" b="1" dirty="0">
                <a:solidFill>
                  <a:srgbClr val="B31166"/>
                </a:solidFill>
                <a:effectLst/>
                <a:latin typeface="Calibri Light" panose="020F03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434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D9C7-05D1-DF26-61C0-4BCC5C066CED}"/>
              </a:ext>
            </a:extLst>
          </p:cNvPr>
          <p:cNvSpPr>
            <a:spLocks noGrp="1"/>
          </p:cNvSpPr>
          <p:nvPr>
            <p:ph type="title"/>
          </p:nvPr>
        </p:nvSpPr>
        <p:spPr>
          <a:xfrm>
            <a:off x="4773337" y="555246"/>
            <a:ext cx="3103926" cy="102310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rPr>
              <a:t>Milestone 2</a:t>
            </a:r>
          </a:p>
        </p:txBody>
      </p:sp>
      <p:sp>
        <p:nvSpPr>
          <p:cNvPr id="3" name="Content Placeholder 2">
            <a:extLst>
              <a:ext uri="{FF2B5EF4-FFF2-40B4-BE49-F238E27FC236}">
                <a16:creationId xmlns:a16="http://schemas.microsoft.com/office/drawing/2014/main" id="{9C000F5D-1258-3FE1-903A-451E0352953A}"/>
              </a:ext>
            </a:extLst>
          </p:cNvPr>
          <p:cNvSpPr>
            <a:spLocks noGrp="1"/>
          </p:cNvSpPr>
          <p:nvPr>
            <p:ph idx="1"/>
          </p:nvPr>
        </p:nvSpPr>
        <p:spPr>
          <a:xfrm>
            <a:off x="4512420" y="3047999"/>
            <a:ext cx="3625760" cy="762001"/>
          </a:xfrm>
        </p:spPr>
        <p:txBody>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rPr>
              <a:t>Data Analytics Phase</a:t>
            </a:r>
          </a:p>
        </p:txBody>
      </p:sp>
    </p:spTree>
    <p:extLst>
      <p:ext uri="{BB962C8B-B14F-4D97-AF65-F5344CB8AC3E}">
        <p14:creationId xmlns:p14="http://schemas.microsoft.com/office/powerpoint/2010/main" val="584116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739E31979776419097FFB117CBFA6F" ma:contentTypeVersion="11" ma:contentTypeDescription="Create a new document." ma:contentTypeScope="" ma:versionID="820387dd972272fac1e276782f214bca">
  <xsd:schema xmlns:xsd="http://www.w3.org/2001/XMLSchema" xmlns:xs="http://www.w3.org/2001/XMLSchema" xmlns:p="http://schemas.microsoft.com/office/2006/metadata/properties" xmlns:ns3="e8b4d42c-bcef-433b-be5a-4227bcbd9738" xmlns:ns4="ab119517-7a00-4fca-93c4-ff17067bcc88" targetNamespace="http://schemas.microsoft.com/office/2006/metadata/properties" ma:root="true" ma:fieldsID="832d831e8249a15a27ed20b07d619069" ns3:_="" ns4:_="">
    <xsd:import namespace="e8b4d42c-bcef-433b-be5a-4227bcbd9738"/>
    <xsd:import namespace="ab119517-7a00-4fca-93c4-ff17067bcc8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4d42c-bcef-433b-be5a-4227bcbd97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119517-7a00-4fca-93c4-ff17067bcc8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6A61B7-3E40-432A-A5B5-2EE806104C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b4d42c-bcef-433b-be5a-4227bcbd9738"/>
    <ds:schemaRef ds:uri="ab119517-7a00-4fca-93c4-ff17067bcc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125501-6182-450F-BAD1-395B8448D0DF}">
  <ds:schemaRefs>
    <ds:schemaRef ds:uri="http://schemas.microsoft.com/sharepoint/v3/contenttype/forms"/>
  </ds:schemaRefs>
</ds:datastoreItem>
</file>

<file path=customXml/itemProps3.xml><?xml version="1.0" encoding="utf-8"?>
<ds:datastoreItem xmlns:ds="http://schemas.openxmlformats.org/officeDocument/2006/customXml" ds:itemID="{B843B50B-AA0F-4D1A-B02F-05825EFF48DD}">
  <ds:schemaRefs>
    <ds:schemaRef ds:uri="http://schemas.microsoft.com/office/infopath/2007/PartnerControls"/>
    <ds:schemaRef ds:uri="http://schemas.openxmlformats.org/package/2006/metadata/core-properties"/>
    <ds:schemaRef ds:uri="http://purl.org/dc/dcmitype/"/>
    <ds:schemaRef ds:uri="http://www.w3.org/XML/1998/namespace"/>
    <ds:schemaRef ds:uri="ab119517-7a00-4fca-93c4-ff17067bcc88"/>
    <ds:schemaRef ds:uri="http://schemas.microsoft.com/office/2006/metadata/properties"/>
    <ds:schemaRef ds:uri="http://schemas.microsoft.com/office/2006/documentManagement/types"/>
    <ds:schemaRef ds:uri="e8b4d42c-bcef-433b-be5a-4227bcbd9738"/>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1469</TotalTime>
  <Words>4246</Words>
  <Application>Microsoft Office PowerPoint</Application>
  <PresentationFormat>Widescreen</PresentationFormat>
  <Paragraphs>309</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Aptos Narrow</vt:lpstr>
      <vt:lpstr>Arial</vt:lpstr>
      <vt:lpstr>Calibri</vt:lpstr>
      <vt:lpstr>Calibri Light</vt:lpstr>
      <vt:lpstr>Cascadia Mono SemiBold</vt:lpstr>
      <vt:lpstr>Corbel</vt:lpstr>
      <vt:lpstr>Söhne</vt:lpstr>
      <vt:lpstr>Symbol</vt:lpstr>
      <vt:lpstr>Times New Roman</vt:lpstr>
      <vt:lpstr>Parallax</vt:lpstr>
      <vt:lpstr>CONSUMER CREDITWORTHINESS ANALYSIS</vt:lpstr>
      <vt:lpstr>Overview of the Project </vt:lpstr>
      <vt:lpstr>Milestone 1</vt:lpstr>
      <vt:lpstr>PowerPoint Presentation</vt:lpstr>
      <vt:lpstr>PowerPoint Presentation</vt:lpstr>
      <vt:lpstr>PowerPoint Presentation</vt:lpstr>
      <vt:lpstr>PowerPoint Presentation</vt:lpstr>
      <vt:lpstr>PowerPoint Presentation</vt:lpstr>
      <vt:lpstr>Milestone 2</vt:lpstr>
      <vt:lpstr>Data Quality Check</vt:lpstr>
      <vt:lpstr>Hypothesis on Impact of different features on the Loan Approval 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from the Data with supporting hypothesis</vt:lpstr>
      <vt:lpstr>Insights from the Data with supporting hypothesis</vt:lpstr>
      <vt:lpstr>Milestone 3</vt:lpstr>
      <vt:lpstr>Data Pre-processing</vt:lpstr>
      <vt:lpstr>Missing Value Treatment</vt:lpstr>
      <vt:lpstr>PowerPoint Presentation</vt:lpstr>
      <vt:lpstr>Feature creation</vt:lpstr>
      <vt:lpstr>Feature Selection</vt:lpstr>
      <vt:lpstr>Feature Selection - algorithms</vt:lpstr>
      <vt:lpstr>Milestone 4</vt:lpstr>
      <vt:lpstr>Classification Models</vt:lpstr>
      <vt:lpstr>Evaluation Metrics </vt:lpstr>
      <vt:lpstr>PowerPoint Presentation</vt:lpstr>
      <vt:lpstr>Hyperparameter Tuning – XGBoost Model</vt:lpstr>
      <vt:lpstr>PowerPoint Presentation</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CREDITWORTHINESS ANALYSIS</dc:title>
  <dc:creator>SHREYASHKAR LAL SAHU</dc:creator>
  <cp:lastModifiedBy>SHREYASHKAR LAL SAHU</cp:lastModifiedBy>
  <cp:revision>13</cp:revision>
  <dcterms:created xsi:type="dcterms:W3CDTF">2023-07-30T13:53:32Z</dcterms:created>
  <dcterms:modified xsi:type="dcterms:W3CDTF">2023-08-18T16:57:22Z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0x01010069739E31979776419097FFB117CBFA6F</vt:lpwstr>
  </property>
</Properties>
</file>