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583ae16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583ae16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fb6f5c2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fb6f5c2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4583ae16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4583ae16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4583ae16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583ae16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4583ae16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4583ae16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4600e975f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4600e975f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fb6f5c2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fb6f5c2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3c04cca3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3c04cca3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4583ae16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4583ae16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3c04cca3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3c04cca3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583ae16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4583ae16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4583ae16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4583ae16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fb6f5c2e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fb6f5c2e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583ae16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583ae16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0" y="259875"/>
            <a:ext cx="5063100" cy="16485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4000"/>
              <a:t>Professional </a:t>
            </a:r>
            <a:r>
              <a:rPr lang="en" sz="4000"/>
              <a:t>Incident</a:t>
            </a:r>
            <a:endParaRPr sz="4000"/>
          </a:p>
          <a:p>
            <a:pPr indent="0" lvl="0" marL="0" rtl="0" algn="l">
              <a:spcBef>
                <a:spcPts val="0"/>
              </a:spcBef>
              <a:spcAft>
                <a:spcPts val="0"/>
              </a:spcAft>
              <a:buNone/>
            </a:pPr>
            <a:r>
              <a:rPr lang="en" sz="4000"/>
              <a:t>Responders Inc </a:t>
            </a:r>
            <a:endParaRPr sz="4000"/>
          </a:p>
        </p:txBody>
      </p:sp>
      <p:sp>
        <p:nvSpPr>
          <p:cNvPr id="86" name="Google Shape;86;p13"/>
          <p:cNvSpPr txBox="1"/>
          <p:nvPr>
            <p:ph idx="1" type="subTitle"/>
          </p:nvPr>
        </p:nvSpPr>
        <p:spPr>
          <a:xfrm>
            <a:off x="553300" y="1655217"/>
            <a:ext cx="8222100" cy="31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Group Members</a:t>
            </a:r>
            <a:endParaRPr/>
          </a:p>
          <a:p>
            <a:pPr indent="-361950" lvl="0" marL="457200" rtl="0" algn="l">
              <a:spcBef>
                <a:spcPts val="0"/>
              </a:spcBef>
              <a:spcAft>
                <a:spcPts val="0"/>
              </a:spcAft>
              <a:buSzPts val="2100"/>
              <a:buAutoNum type="arabicPeriod"/>
            </a:pPr>
            <a:r>
              <a:rPr lang="en"/>
              <a:t>Duane Samuels</a:t>
            </a:r>
            <a:endParaRPr/>
          </a:p>
          <a:p>
            <a:pPr indent="-361950" lvl="0" marL="457200" rtl="0" algn="l">
              <a:spcBef>
                <a:spcPts val="0"/>
              </a:spcBef>
              <a:spcAft>
                <a:spcPts val="0"/>
              </a:spcAft>
              <a:buSzPts val="2100"/>
              <a:buAutoNum type="arabicPeriod"/>
            </a:pPr>
            <a:r>
              <a:rPr lang="en"/>
              <a:t>Jordan Lemite</a:t>
            </a:r>
            <a:endParaRPr/>
          </a:p>
          <a:p>
            <a:pPr indent="-361950" lvl="0" marL="457200" rtl="0" algn="l">
              <a:spcBef>
                <a:spcPts val="0"/>
              </a:spcBef>
              <a:spcAft>
                <a:spcPts val="0"/>
              </a:spcAft>
              <a:buSzPts val="2100"/>
              <a:buAutoNum type="arabicPeriod"/>
            </a:pPr>
            <a:r>
              <a:rPr lang="en"/>
              <a:t>Justin Prosser</a:t>
            </a:r>
            <a:endParaRPr/>
          </a:p>
          <a:p>
            <a:pPr indent="-361950" lvl="0" marL="457200" rtl="0" algn="l">
              <a:spcBef>
                <a:spcPts val="0"/>
              </a:spcBef>
              <a:spcAft>
                <a:spcPts val="0"/>
              </a:spcAft>
              <a:buSzPts val="2100"/>
              <a:buAutoNum type="arabicPeriod"/>
            </a:pPr>
            <a:r>
              <a:rPr lang="en"/>
              <a:t>Yemsrach Asrat</a:t>
            </a:r>
            <a:endParaRPr/>
          </a:p>
        </p:txBody>
      </p:sp>
      <p:pic>
        <p:nvPicPr>
          <p:cNvPr id="87" name="Google Shape;87;p13"/>
          <p:cNvPicPr preferRelativeResize="0"/>
          <p:nvPr/>
        </p:nvPicPr>
        <p:blipFill>
          <a:blip r:embed="rId3">
            <a:alphaModFix/>
          </a:blip>
          <a:stretch>
            <a:fillRect/>
          </a:stretch>
        </p:blipFill>
        <p:spPr>
          <a:xfrm>
            <a:off x="5528150" y="147850"/>
            <a:ext cx="2567250" cy="4847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Incident Response: Post-Incident</a:t>
            </a:r>
            <a:endParaRPr/>
          </a:p>
        </p:txBody>
      </p:sp>
      <p:sp>
        <p:nvSpPr>
          <p:cNvPr id="159" name="Google Shape;159;p22"/>
          <p:cNvSpPr txBox="1"/>
          <p:nvPr>
            <p:ph idx="1" type="body"/>
          </p:nvPr>
        </p:nvSpPr>
        <p:spPr>
          <a:xfrm>
            <a:off x="311700" y="1364200"/>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kind of attack was the attacker using?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Brute force password attack</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PHP web shell exploit</a:t>
            </a:r>
            <a:endParaRPr>
              <a:solidFill>
                <a:srgbClr val="000000"/>
              </a:solidFill>
              <a:latin typeface="Arial"/>
              <a:ea typeface="Arial"/>
              <a:cs typeface="Arial"/>
              <a:sym typeface="Arial"/>
            </a:endParaRPr>
          </a:p>
          <a:p>
            <a:pPr indent="0" lvl="0" marL="457200" rtl="0" algn="l">
              <a:spcBef>
                <a:spcPts val="16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How is this reflected in the report?</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Reflected in the steps of our attack </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Reflected in the mediation </a:t>
            </a:r>
            <a:endParaRPr>
              <a:solidFill>
                <a:srgbClr val="000000"/>
              </a:solidFill>
              <a:latin typeface="Arial"/>
              <a:ea typeface="Arial"/>
              <a:cs typeface="Arial"/>
              <a:sym typeface="Arial"/>
            </a:endParaRPr>
          </a:p>
          <a:p>
            <a:pPr indent="0" lvl="0" marL="91440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60" name="Google Shape;160;p22"/>
          <p:cNvPicPr preferRelativeResize="0"/>
          <p:nvPr/>
        </p:nvPicPr>
        <p:blipFill>
          <a:blip r:embed="rId3">
            <a:alphaModFix/>
          </a:blip>
          <a:stretch>
            <a:fillRect/>
          </a:stretch>
        </p:blipFill>
        <p:spPr>
          <a:xfrm>
            <a:off x="5161625" y="1364200"/>
            <a:ext cx="2505779" cy="301325"/>
          </a:xfrm>
          <a:prstGeom prst="rect">
            <a:avLst/>
          </a:prstGeom>
          <a:noFill/>
          <a:ln>
            <a:noFill/>
          </a:ln>
        </p:spPr>
      </p:pic>
      <p:pic>
        <p:nvPicPr>
          <p:cNvPr id="161" name="Google Shape;161;p22"/>
          <p:cNvPicPr preferRelativeResize="0"/>
          <p:nvPr/>
        </p:nvPicPr>
        <p:blipFill>
          <a:blip r:embed="rId4">
            <a:alphaModFix/>
          </a:blip>
          <a:stretch>
            <a:fillRect/>
          </a:stretch>
        </p:blipFill>
        <p:spPr>
          <a:xfrm>
            <a:off x="5161613" y="1833375"/>
            <a:ext cx="3095625" cy="457200"/>
          </a:xfrm>
          <a:prstGeom prst="rect">
            <a:avLst/>
          </a:prstGeom>
          <a:noFill/>
          <a:ln>
            <a:noFill/>
          </a:ln>
        </p:spPr>
      </p:pic>
      <p:pic>
        <p:nvPicPr>
          <p:cNvPr id="162" name="Google Shape;162;p22"/>
          <p:cNvPicPr preferRelativeResize="0"/>
          <p:nvPr/>
        </p:nvPicPr>
        <p:blipFill>
          <a:blip r:embed="rId5">
            <a:alphaModFix/>
          </a:blip>
          <a:stretch>
            <a:fillRect/>
          </a:stretch>
        </p:blipFill>
        <p:spPr>
          <a:xfrm>
            <a:off x="568725" y="2436250"/>
            <a:ext cx="3177200" cy="20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130300"/>
            <a:ext cx="8520600" cy="71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450">
                <a:highlight>
                  <a:srgbClr val="FFFFFF"/>
                </a:highlight>
                <a:latin typeface="Arial"/>
                <a:ea typeface="Arial"/>
                <a:cs typeface="Arial"/>
                <a:sym typeface="Arial"/>
              </a:rPr>
              <a:t>Mediation</a:t>
            </a:r>
            <a:endParaRPr sz="4700"/>
          </a:p>
        </p:txBody>
      </p:sp>
      <p:sp>
        <p:nvSpPr>
          <p:cNvPr id="168" name="Google Shape;168;p23"/>
          <p:cNvSpPr txBox="1"/>
          <p:nvPr>
            <p:ph idx="1" type="body"/>
          </p:nvPr>
        </p:nvSpPr>
        <p:spPr>
          <a:xfrm>
            <a:off x="311700" y="916800"/>
            <a:ext cx="8520600" cy="39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rgbClr val="1D1C1D"/>
                </a:solidFill>
                <a:highlight>
                  <a:srgbClr val="FFFFFF"/>
                </a:highlight>
                <a:latin typeface="Arial"/>
                <a:ea typeface="Arial"/>
                <a:cs typeface="Arial"/>
                <a:sym typeface="Arial"/>
              </a:rPr>
              <a:t>H</a:t>
            </a:r>
            <a:r>
              <a:rPr lang="en" sz="1200">
                <a:solidFill>
                  <a:srgbClr val="1D1C1D"/>
                </a:solidFill>
                <a:highlight>
                  <a:srgbClr val="FFFFFF"/>
                </a:highlight>
                <a:latin typeface="Arial"/>
                <a:ea typeface="Arial"/>
                <a:cs typeface="Arial"/>
                <a:sym typeface="Arial"/>
              </a:rPr>
              <a:t>ow would you protect your servers from these attacks?  By understanding the kinds of attacks your agency just was exposed by, we will implement the following steps to block brute force attacks, password hash cracking </a:t>
            </a:r>
            <a:r>
              <a:rPr lang="en" sz="1200">
                <a:solidFill>
                  <a:srgbClr val="1D1C1D"/>
                </a:solidFill>
                <a:highlight>
                  <a:srgbClr val="FFFFFF"/>
                </a:highlight>
                <a:latin typeface="Arial"/>
                <a:ea typeface="Arial"/>
                <a:cs typeface="Arial"/>
                <a:sym typeface="Arial"/>
              </a:rPr>
              <a:t>and</a:t>
            </a:r>
            <a:r>
              <a:rPr lang="en" sz="1200">
                <a:solidFill>
                  <a:srgbClr val="1D1C1D"/>
                </a:solidFill>
                <a:highlight>
                  <a:srgbClr val="FFFFFF"/>
                </a:highlight>
                <a:latin typeface="Arial"/>
                <a:ea typeface="Arial"/>
                <a:cs typeface="Arial"/>
                <a:sym typeface="Arial"/>
              </a:rPr>
              <a:t> preventing shell upload vulnerabilities in PHP  to strengthen your security features.</a:t>
            </a:r>
            <a:endParaRPr sz="1200">
              <a:solidFill>
                <a:srgbClr val="1D1C1D"/>
              </a:solidFill>
              <a:highlight>
                <a:srgbClr val="FFFFFF"/>
              </a:highlight>
              <a:latin typeface="Arial"/>
              <a:ea typeface="Arial"/>
              <a:cs typeface="Arial"/>
              <a:sym typeface="Arial"/>
            </a:endParaRPr>
          </a:p>
          <a:p>
            <a:pPr indent="-304800" lvl="0" marL="457200" rtl="0" algn="l">
              <a:spcBef>
                <a:spcPts val="1600"/>
              </a:spcBef>
              <a:spcAft>
                <a:spcPts val="0"/>
              </a:spcAft>
              <a:buClr>
                <a:srgbClr val="1D1C1D"/>
              </a:buClr>
              <a:buSzPts val="1200"/>
              <a:buFont typeface="Arial"/>
              <a:buAutoNum type="arabicPeriod"/>
            </a:pPr>
            <a:r>
              <a:rPr b="1" lang="en" sz="1200">
                <a:solidFill>
                  <a:srgbClr val="1D1C1D"/>
                </a:solidFill>
                <a:highlight>
                  <a:srgbClr val="FFFFFF"/>
                </a:highlight>
                <a:latin typeface="Arial"/>
                <a:ea typeface="Arial"/>
                <a:cs typeface="Arial"/>
                <a:sym typeface="Arial"/>
              </a:rPr>
              <a:t>Detect and ascertain the source (IDS):</a:t>
            </a:r>
            <a:r>
              <a:rPr lang="en" sz="1200">
                <a:solidFill>
                  <a:srgbClr val="1D1C1D"/>
                </a:solidFill>
                <a:highlight>
                  <a:srgbClr val="FFFFFF"/>
                </a:highlight>
                <a:latin typeface="Arial"/>
                <a:ea typeface="Arial"/>
                <a:cs typeface="Arial"/>
                <a:sym typeface="Arial"/>
              </a:rPr>
              <a:t> </a:t>
            </a:r>
            <a:endParaRPr sz="1200">
              <a:solidFill>
                <a:srgbClr val="1D1C1D"/>
              </a:solidFill>
              <a:highlight>
                <a:srgbClr val="FFFFFF"/>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lang="en" sz="1200">
                <a:solidFill>
                  <a:srgbClr val="1D1C1D"/>
                </a:solidFill>
                <a:highlight>
                  <a:srgbClr val="FFFFFF"/>
                </a:highlight>
                <a:latin typeface="Arial"/>
                <a:ea typeface="Arial"/>
                <a:cs typeface="Arial"/>
                <a:sym typeface="Arial"/>
              </a:rPr>
              <a:t>Ensure security indicators are monitored by:</a:t>
            </a:r>
            <a:endParaRPr sz="1200">
              <a:solidFill>
                <a:srgbClr val="1D1C1D"/>
              </a:solidFill>
              <a:highlight>
                <a:srgbClr val="FFFFFF"/>
              </a:highlight>
              <a:latin typeface="Arial"/>
              <a:ea typeface="Arial"/>
              <a:cs typeface="Arial"/>
              <a:sym typeface="Arial"/>
            </a:endParaRPr>
          </a:p>
          <a:p>
            <a:pPr indent="-304800" lvl="2" marL="1371600" rtl="0" algn="l">
              <a:spcBef>
                <a:spcPts val="0"/>
              </a:spcBef>
              <a:spcAft>
                <a:spcPts val="0"/>
              </a:spcAft>
              <a:buClr>
                <a:srgbClr val="1D1C1D"/>
              </a:buClr>
              <a:buSzPts val="1200"/>
              <a:buFont typeface="Arial"/>
              <a:buAutoNum type="romanLcPeriod"/>
            </a:pPr>
            <a:r>
              <a:rPr lang="en" sz="1200">
                <a:solidFill>
                  <a:srgbClr val="1D1C1D"/>
                </a:solidFill>
                <a:highlight>
                  <a:srgbClr val="FFFFFF"/>
                </a:highlight>
                <a:latin typeface="Arial"/>
                <a:ea typeface="Arial"/>
                <a:cs typeface="Arial"/>
                <a:sym typeface="Arial"/>
              </a:rPr>
              <a:t>Investigating reports of incidents from administrators, staff, and users</a:t>
            </a:r>
            <a:endParaRPr sz="1200">
              <a:solidFill>
                <a:srgbClr val="1D1C1D"/>
              </a:solidFill>
              <a:highlight>
                <a:srgbClr val="FFFFFF"/>
              </a:highlight>
              <a:latin typeface="Arial"/>
              <a:ea typeface="Arial"/>
              <a:cs typeface="Arial"/>
              <a:sym typeface="Arial"/>
            </a:endParaRPr>
          </a:p>
          <a:p>
            <a:pPr indent="-304800" lvl="2" marL="1371600" rtl="0" algn="l">
              <a:spcBef>
                <a:spcPts val="0"/>
              </a:spcBef>
              <a:spcAft>
                <a:spcPts val="0"/>
              </a:spcAft>
              <a:buClr>
                <a:srgbClr val="1D1C1D"/>
              </a:buClr>
              <a:buSzPts val="1200"/>
              <a:buFont typeface="Arial"/>
              <a:buAutoNum type="romanLcPeriod"/>
            </a:pPr>
            <a:r>
              <a:rPr lang="en" sz="1200">
                <a:solidFill>
                  <a:srgbClr val="1D1C1D"/>
                </a:solidFill>
                <a:highlight>
                  <a:srgbClr val="FFFFFF"/>
                </a:highlight>
                <a:latin typeface="Arial"/>
                <a:ea typeface="Arial"/>
                <a:cs typeface="Arial"/>
                <a:sym typeface="Arial"/>
              </a:rPr>
              <a:t>Regularly scheduled checks of the security product generating alerts based on analysis of log data </a:t>
            </a:r>
            <a:endParaRPr sz="1200">
              <a:solidFill>
                <a:srgbClr val="1D1C1D"/>
              </a:solidFill>
              <a:highlight>
                <a:srgbClr val="FFFFFF"/>
              </a:highlight>
              <a:latin typeface="Arial"/>
              <a:ea typeface="Arial"/>
              <a:cs typeface="Arial"/>
              <a:sym typeface="Arial"/>
            </a:endParaRPr>
          </a:p>
          <a:p>
            <a:pPr indent="-304800" lvl="3" marL="1828800" rtl="0" algn="l">
              <a:spcBef>
                <a:spcPts val="0"/>
              </a:spcBef>
              <a:spcAft>
                <a:spcPts val="0"/>
              </a:spcAft>
              <a:buClr>
                <a:srgbClr val="1D1C1D"/>
              </a:buClr>
              <a:buSzPts val="1200"/>
              <a:buFont typeface="Arial"/>
              <a:buAutoNum type="arabicPeriod"/>
            </a:pPr>
            <a:r>
              <a:rPr lang="en" sz="1200">
                <a:solidFill>
                  <a:srgbClr val="1D1C1D"/>
                </a:solidFill>
                <a:highlight>
                  <a:srgbClr val="FFFFFF"/>
                </a:highlight>
                <a:latin typeface="Arial"/>
                <a:ea typeface="Arial"/>
                <a:cs typeface="Arial"/>
                <a:sym typeface="Arial"/>
              </a:rPr>
              <a:t>Possible look fors:  200 status code (found valid password), 401 status code (failed login attempts)</a:t>
            </a:r>
            <a:endParaRPr sz="1200">
              <a:solidFill>
                <a:srgbClr val="1D1C1D"/>
              </a:solidFill>
              <a:highlight>
                <a:srgbClr val="FFFFFF"/>
              </a:highlight>
              <a:latin typeface="Arial"/>
              <a:ea typeface="Arial"/>
              <a:cs typeface="Arial"/>
              <a:sym typeface="Arial"/>
            </a:endParaRPr>
          </a:p>
          <a:p>
            <a:pPr indent="-304800" lvl="0" marL="457200" rtl="0" algn="l">
              <a:spcBef>
                <a:spcPts val="0"/>
              </a:spcBef>
              <a:spcAft>
                <a:spcPts val="0"/>
              </a:spcAft>
              <a:buClr>
                <a:srgbClr val="1D1C1D"/>
              </a:buClr>
              <a:buSzPts val="1200"/>
              <a:buFont typeface="Arial"/>
              <a:buAutoNum type="arabicPeriod"/>
            </a:pPr>
            <a:r>
              <a:rPr b="1" lang="en" sz="1200">
                <a:solidFill>
                  <a:srgbClr val="1D1C1D"/>
                </a:solidFill>
                <a:highlight>
                  <a:srgbClr val="FFFFFF"/>
                </a:highlight>
                <a:latin typeface="Arial"/>
                <a:ea typeface="Arial"/>
                <a:cs typeface="Arial"/>
                <a:sym typeface="Arial"/>
              </a:rPr>
              <a:t>Implement prevention techniques to Brute Force Attacks:</a:t>
            </a:r>
            <a:endParaRPr b="1" sz="1200">
              <a:solidFill>
                <a:srgbClr val="1D1C1D"/>
              </a:solidFill>
              <a:highlight>
                <a:srgbClr val="FFFFFF"/>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lang="en" sz="1200">
                <a:solidFill>
                  <a:srgbClr val="1D1C1D"/>
                </a:solidFill>
                <a:highlight>
                  <a:srgbClr val="FFFFFF"/>
                </a:highlight>
                <a:latin typeface="Arial"/>
                <a:ea typeface="Arial"/>
                <a:cs typeface="Arial"/>
                <a:sym typeface="Arial"/>
              </a:rPr>
              <a:t>Device Cookies: distinguish between known/trusted and unknown/untrusted clients, establish universal temporary lockouts for all untrusted clients, lockout trusted clients individually</a:t>
            </a:r>
            <a:endParaRPr sz="1200">
              <a:solidFill>
                <a:srgbClr val="1D1C1D"/>
              </a:solidFill>
              <a:highlight>
                <a:srgbClr val="FFFFFF"/>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lang="en" sz="1200">
                <a:solidFill>
                  <a:srgbClr val="1D1C1D"/>
                </a:solidFill>
                <a:highlight>
                  <a:srgbClr val="FFFFFF"/>
                </a:highlight>
                <a:latin typeface="Arial"/>
                <a:ea typeface="Arial"/>
                <a:cs typeface="Arial"/>
                <a:sym typeface="Arial"/>
              </a:rPr>
              <a:t>Alter behavior for failed passwords: instead of the predictable 401 status code with a failed password attempt, alter the responses to return different error messages each time and/or let the user through and request the password again. </a:t>
            </a:r>
            <a:endParaRPr sz="1200">
              <a:solidFill>
                <a:srgbClr val="1D1C1D"/>
              </a:solidFill>
              <a:highlight>
                <a:srgbClr val="FFFFFF"/>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lang="en" sz="1200">
                <a:solidFill>
                  <a:srgbClr val="1D1C1D"/>
                </a:solidFill>
                <a:highlight>
                  <a:srgbClr val="FFFFFF"/>
                </a:highlight>
                <a:latin typeface="Arial"/>
                <a:ea typeface="Arial"/>
                <a:cs typeface="Arial"/>
                <a:sym typeface="Arial"/>
              </a:rPr>
              <a:t>Assign unique login URLs to blocks of users so that not all users can access the site from the same URL</a:t>
            </a:r>
            <a:endParaRPr sz="1200">
              <a:solidFill>
                <a:srgbClr val="1D1C1D"/>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74900"/>
            <a:ext cx="8520600" cy="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Mediation</a:t>
            </a:r>
            <a:endParaRPr/>
          </a:p>
        </p:txBody>
      </p:sp>
      <p:sp>
        <p:nvSpPr>
          <p:cNvPr id="174" name="Google Shape;174;p24"/>
          <p:cNvSpPr txBox="1"/>
          <p:nvPr>
            <p:ph idx="1" type="body"/>
          </p:nvPr>
        </p:nvSpPr>
        <p:spPr>
          <a:xfrm>
            <a:off x="311700" y="649100"/>
            <a:ext cx="8520600" cy="42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1C1D"/>
                </a:solidFill>
                <a:highlight>
                  <a:schemeClr val="lt1"/>
                </a:highlight>
                <a:latin typeface="Arial"/>
                <a:ea typeface="Arial"/>
                <a:cs typeface="Arial"/>
                <a:sym typeface="Arial"/>
              </a:rPr>
              <a:t>Cont.</a:t>
            </a:r>
            <a:endParaRPr sz="1200">
              <a:solidFill>
                <a:srgbClr val="1D1C1D"/>
              </a:solidFill>
              <a:highlight>
                <a:schemeClr val="lt1"/>
              </a:highlight>
              <a:latin typeface="Arial"/>
              <a:ea typeface="Arial"/>
              <a:cs typeface="Arial"/>
              <a:sym typeface="Arial"/>
            </a:endParaRPr>
          </a:p>
          <a:p>
            <a:pPr indent="-304800" lvl="0" marL="457200" rtl="0" algn="l">
              <a:spcBef>
                <a:spcPts val="1600"/>
              </a:spcBef>
              <a:spcAft>
                <a:spcPts val="0"/>
              </a:spcAft>
              <a:buClr>
                <a:srgbClr val="1D1C1D"/>
              </a:buClr>
              <a:buSzPts val="1200"/>
              <a:buFont typeface="Arial"/>
              <a:buAutoNum type="arabicPeriod"/>
            </a:pPr>
            <a:r>
              <a:rPr b="1" lang="en" sz="1200">
                <a:solidFill>
                  <a:srgbClr val="1D1C1D"/>
                </a:solidFill>
                <a:highlight>
                  <a:schemeClr val="lt1"/>
                </a:highlight>
                <a:latin typeface="Arial"/>
                <a:ea typeface="Arial"/>
                <a:cs typeface="Arial"/>
                <a:sym typeface="Arial"/>
              </a:rPr>
              <a:t>Implement prevention techniques against password hash cracking:</a:t>
            </a:r>
            <a:r>
              <a:rPr lang="en" sz="1200">
                <a:solidFill>
                  <a:srgbClr val="1D1C1D"/>
                </a:solidFill>
                <a:highlight>
                  <a:schemeClr val="lt1"/>
                </a:highlight>
                <a:latin typeface="Arial"/>
                <a:ea typeface="Arial"/>
                <a:cs typeface="Arial"/>
                <a:sym typeface="Arial"/>
              </a:rPr>
              <a:t> </a:t>
            </a:r>
            <a:endParaRPr sz="1200">
              <a:solidFill>
                <a:srgbClr val="1D1C1D"/>
              </a:solidFill>
              <a:highlight>
                <a:schemeClr val="lt1"/>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b="1" lang="en" sz="1200">
                <a:solidFill>
                  <a:srgbClr val="1D1C1D"/>
                </a:solidFill>
                <a:highlight>
                  <a:schemeClr val="lt1"/>
                </a:highlight>
                <a:latin typeface="Arial"/>
                <a:ea typeface="Arial"/>
                <a:cs typeface="Arial"/>
                <a:sym typeface="Arial"/>
              </a:rPr>
              <a:t>Personnel requirements:</a:t>
            </a:r>
            <a:r>
              <a:rPr lang="en" sz="1200">
                <a:solidFill>
                  <a:srgbClr val="1D1C1D"/>
                </a:solidFill>
                <a:highlight>
                  <a:schemeClr val="lt1"/>
                </a:highlight>
                <a:latin typeface="Arial"/>
                <a:ea typeface="Arial"/>
                <a:cs typeface="Arial"/>
                <a:sym typeface="Arial"/>
              </a:rPr>
              <a:t> ensure to implement a strong password policy focusing on length, complexity, no personal information, no dictionary words or common misspellings, and no predictable habits such as identical formats </a:t>
            </a:r>
            <a:endParaRPr sz="1200">
              <a:solidFill>
                <a:srgbClr val="1D1C1D"/>
              </a:solidFill>
              <a:highlight>
                <a:schemeClr val="lt1"/>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b="1" lang="en" sz="1200">
                <a:solidFill>
                  <a:srgbClr val="1D1C1D"/>
                </a:solidFill>
                <a:highlight>
                  <a:schemeClr val="lt1"/>
                </a:highlight>
                <a:latin typeface="Arial"/>
                <a:ea typeface="Arial"/>
                <a:cs typeface="Arial"/>
                <a:sym typeface="Arial"/>
              </a:rPr>
              <a:t>Define workstations</a:t>
            </a:r>
            <a:r>
              <a:rPr lang="en" sz="1200">
                <a:solidFill>
                  <a:srgbClr val="1D1C1D"/>
                </a:solidFill>
                <a:highlight>
                  <a:schemeClr val="lt1"/>
                </a:highlight>
                <a:latin typeface="Arial"/>
                <a:ea typeface="Arial"/>
                <a:cs typeface="Arial"/>
                <a:sym typeface="Arial"/>
              </a:rPr>
              <a:t> such as HR workstations, Finance workstations, and etc. Then assign a domain account with administrative privileges over the hosts in the specific group. Configure the account to not be able to access any other services or hosts, which supports limiting the breach to that particular perimeter.  </a:t>
            </a:r>
            <a:endParaRPr sz="1200">
              <a:solidFill>
                <a:srgbClr val="1D1C1D"/>
              </a:solidFill>
              <a:highlight>
                <a:schemeClr val="lt1"/>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b="1" lang="en" sz="1200">
                <a:solidFill>
                  <a:srgbClr val="1D1C1D"/>
                </a:solidFill>
                <a:highlight>
                  <a:schemeClr val="lt1"/>
                </a:highlight>
                <a:latin typeface="Arial"/>
                <a:ea typeface="Arial"/>
                <a:cs typeface="Arial"/>
                <a:sym typeface="Arial"/>
              </a:rPr>
              <a:t>Implement least privilege access</a:t>
            </a:r>
            <a:r>
              <a:rPr lang="en" sz="1200">
                <a:solidFill>
                  <a:srgbClr val="1D1C1D"/>
                </a:solidFill>
                <a:highlight>
                  <a:schemeClr val="lt1"/>
                </a:highlight>
                <a:latin typeface="Arial"/>
                <a:ea typeface="Arial"/>
                <a:cs typeface="Arial"/>
                <a:sym typeface="Arial"/>
              </a:rPr>
              <a:t> rights for users providing them the bare minimum </a:t>
            </a:r>
            <a:r>
              <a:rPr lang="en" sz="1200">
                <a:solidFill>
                  <a:srgbClr val="1D1C1D"/>
                </a:solidFill>
                <a:highlight>
                  <a:schemeClr val="lt1"/>
                </a:highlight>
                <a:latin typeface="Arial"/>
                <a:ea typeface="Arial"/>
                <a:cs typeface="Arial"/>
                <a:sym typeface="Arial"/>
              </a:rPr>
              <a:t>privileges</a:t>
            </a:r>
            <a:r>
              <a:rPr lang="en" sz="1200">
                <a:solidFill>
                  <a:srgbClr val="1D1C1D"/>
                </a:solidFill>
                <a:highlight>
                  <a:schemeClr val="lt1"/>
                </a:highlight>
                <a:latin typeface="Arial"/>
                <a:ea typeface="Arial"/>
                <a:cs typeface="Arial"/>
                <a:sym typeface="Arial"/>
              </a:rPr>
              <a:t> necessary to perform its function.</a:t>
            </a:r>
            <a:endParaRPr sz="1200">
              <a:solidFill>
                <a:srgbClr val="1D1C1D"/>
              </a:solidFill>
              <a:highlight>
                <a:schemeClr val="lt1"/>
              </a:highlight>
              <a:latin typeface="Arial"/>
              <a:ea typeface="Arial"/>
              <a:cs typeface="Arial"/>
              <a:sym typeface="Arial"/>
            </a:endParaRPr>
          </a:p>
          <a:p>
            <a:pPr indent="-304800" lvl="0" marL="457200" rtl="0" algn="l">
              <a:spcBef>
                <a:spcPts val="0"/>
              </a:spcBef>
              <a:spcAft>
                <a:spcPts val="0"/>
              </a:spcAft>
              <a:buClr>
                <a:srgbClr val="1D1C1D"/>
              </a:buClr>
              <a:buSzPts val="1200"/>
              <a:buFont typeface="Arial"/>
              <a:buAutoNum type="arabicPeriod"/>
            </a:pPr>
            <a:r>
              <a:rPr b="1" lang="en" sz="1200">
                <a:solidFill>
                  <a:srgbClr val="1D1C1D"/>
                </a:solidFill>
                <a:highlight>
                  <a:schemeClr val="lt1"/>
                </a:highlight>
                <a:latin typeface="Arial"/>
                <a:ea typeface="Arial"/>
                <a:cs typeface="Arial"/>
                <a:sym typeface="Arial"/>
              </a:rPr>
              <a:t>Implement prevention techniques against preventing shell upload vulnerabilities in PHP:</a:t>
            </a:r>
            <a:endParaRPr b="1" sz="1200">
              <a:solidFill>
                <a:srgbClr val="1D1C1D"/>
              </a:solidFill>
              <a:highlight>
                <a:schemeClr val="lt1"/>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lang="en" sz="1200">
                <a:solidFill>
                  <a:srgbClr val="1D1C1D"/>
                </a:solidFill>
                <a:highlight>
                  <a:schemeClr val="lt1"/>
                </a:highlight>
                <a:latin typeface="Arial"/>
                <a:ea typeface="Arial"/>
                <a:cs typeface="Arial"/>
                <a:sym typeface="Arial"/>
              </a:rPr>
              <a:t>Require authentication to upload files</a:t>
            </a:r>
            <a:endParaRPr sz="1200">
              <a:solidFill>
                <a:srgbClr val="1D1C1D"/>
              </a:solidFill>
              <a:highlight>
                <a:schemeClr val="lt1"/>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lang="en" sz="1200">
                <a:solidFill>
                  <a:srgbClr val="1D1C1D"/>
                </a:solidFill>
                <a:highlight>
                  <a:schemeClr val="lt1"/>
                </a:highlight>
                <a:latin typeface="Arial"/>
                <a:ea typeface="Arial"/>
                <a:cs typeface="Arial"/>
                <a:sym typeface="Arial"/>
              </a:rPr>
              <a:t>Store uploaded files in a location not accessible from the web</a:t>
            </a:r>
            <a:endParaRPr sz="1200">
              <a:solidFill>
                <a:srgbClr val="1D1C1D"/>
              </a:solidFill>
              <a:highlight>
                <a:schemeClr val="lt1"/>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lang="en" sz="1200">
                <a:solidFill>
                  <a:srgbClr val="1D1C1D"/>
                </a:solidFill>
                <a:highlight>
                  <a:schemeClr val="lt1"/>
                </a:highlight>
                <a:latin typeface="Arial"/>
                <a:ea typeface="Arial"/>
                <a:cs typeface="Arial"/>
                <a:sym typeface="Arial"/>
              </a:rPr>
              <a:t>Scramble uploaded file names and extensions</a:t>
            </a:r>
            <a:endParaRPr sz="1200">
              <a:solidFill>
                <a:srgbClr val="1D1C1D"/>
              </a:solidFill>
              <a:highlight>
                <a:schemeClr val="lt1"/>
              </a:highlight>
              <a:latin typeface="Arial"/>
              <a:ea typeface="Arial"/>
              <a:cs typeface="Arial"/>
              <a:sym typeface="Arial"/>
            </a:endParaRPr>
          </a:p>
          <a:p>
            <a:pPr indent="-304800" lvl="1" marL="914400" rtl="0" algn="l">
              <a:spcBef>
                <a:spcPts val="0"/>
              </a:spcBef>
              <a:spcAft>
                <a:spcPts val="0"/>
              </a:spcAft>
              <a:buClr>
                <a:srgbClr val="1D1C1D"/>
              </a:buClr>
              <a:buSzPts val="1200"/>
              <a:buFont typeface="Arial"/>
              <a:buAutoNum type="alphaLcPeriod"/>
            </a:pPr>
            <a:r>
              <a:rPr lang="en" sz="1200">
                <a:solidFill>
                  <a:srgbClr val="1D1C1D"/>
                </a:solidFill>
                <a:highlight>
                  <a:schemeClr val="lt1"/>
                </a:highlight>
                <a:latin typeface="Arial"/>
                <a:ea typeface="Arial"/>
                <a:cs typeface="Arial"/>
                <a:sym typeface="Arial"/>
              </a:rPr>
              <a:t>Define valid types of files that the users should be allowed to upload</a:t>
            </a:r>
            <a:endParaRPr sz="1200">
              <a:solidFill>
                <a:srgbClr val="1D1C1D"/>
              </a:solidFill>
              <a:highlight>
                <a:schemeClr val="lt1"/>
              </a:highlight>
              <a:latin typeface="Arial"/>
              <a:ea typeface="Arial"/>
              <a:cs typeface="Arial"/>
              <a:sym typeface="Arial"/>
            </a:endParaRPr>
          </a:p>
          <a:p>
            <a:pPr indent="0" lvl="0" marL="0" rtl="0" algn="l">
              <a:spcBef>
                <a:spcPts val="1600"/>
              </a:spcBef>
              <a:spcAft>
                <a:spcPts val="0"/>
              </a:spcAft>
              <a:buNone/>
            </a:pPr>
            <a:r>
              <a:t/>
            </a:r>
            <a:endParaRPr sz="1200">
              <a:solidFill>
                <a:srgbClr val="1D1C1D"/>
              </a:solidFill>
              <a:highlight>
                <a:schemeClr val="lt1"/>
              </a:highlight>
              <a:latin typeface="Arial"/>
              <a:ea typeface="Arial"/>
              <a:cs typeface="Arial"/>
              <a:sym typeface="Arial"/>
            </a:endParaRPr>
          </a:p>
          <a:p>
            <a:pPr indent="0" lvl="0" marL="0" rtl="0" algn="l">
              <a:spcBef>
                <a:spcPts val="1600"/>
              </a:spcBef>
              <a:spcAft>
                <a:spcPts val="0"/>
              </a:spcAft>
              <a:buNone/>
            </a:pPr>
            <a:r>
              <a:t/>
            </a:r>
            <a:endParaRPr sz="1200">
              <a:solidFill>
                <a:srgbClr val="1D1C1D"/>
              </a:solidFill>
              <a:highlight>
                <a:schemeClr val="lt1"/>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0"/>
            <a:ext cx="8520600" cy="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Mediation</a:t>
            </a:r>
            <a:endParaRPr/>
          </a:p>
        </p:txBody>
      </p:sp>
      <p:sp>
        <p:nvSpPr>
          <p:cNvPr id="180" name="Google Shape;180;p25"/>
          <p:cNvSpPr txBox="1"/>
          <p:nvPr>
            <p:ph idx="1" type="body"/>
          </p:nvPr>
        </p:nvSpPr>
        <p:spPr>
          <a:xfrm>
            <a:off x="311700" y="604800"/>
            <a:ext cx="85206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1C1D"/>
                </a:solidFill>
                <a:highlight>
                  <a:schemeClr val="lt1"/>
                </a:highlight>
                <a:latin typeface="Arial"/>
                <a:ea typeface="Arial"/>
                <a:cs typeface="Arial"/>
                <a:sym typeface="Arial"/>
              </a:rPr>
              <a:t>Are there any other vulnerabilities that the server would be prone to? What are they? How would you fix those?</a:t>
            </a:r>
            <a:endParaRPr sz="1200">
              <a:solidFill>
                <a:srgbClr val="1D1C1D"/>
              </a:solidFill>
              <a:highlight>
                <a:schemeClr val="lt1"/>
              </a:highlight>
              <a:latin typeface="Arial"/>
              <a:ea typeface="Arial"/>
              <a:cs typeface="Arial"/>
              <a:sym typeface="Arial"/>
            </a:endParaRPr>
          </a:p>
          <a:p>
            <a:pPr indent="-304800" lvl="0" marL="457200" rtl="0" algn="l">
              <a:spcBef>
                <a:spcPts val="1600"/>
              </a:spcBef>
              <a:spcAft>
                <a:spcPts val="0"/>
              </a:spcAft>
              <a:buClr>
                <a:srgbClr val="353744"/>
              </a:buClr>
              <a:buSzPts val="1200"/>
              <a:buFont typeface="Proxima Nova"/>
              <a:buAutoNum type="arabicPeriod"/>
            </a:pPr>
            <a:r>
              <a:rPr b="1" lang="en" sz="1200">
                <a:solidFill>
                  <a:srgbClr val="353744"/>
                </a:solidFill>
                <a:latin typeface="Proxima Nova"/>
                <a:ea typeface="Proxima Nova"/>
                <a:cs typeface="Proxima Nova"/>
                <a:sym typeface="Proxima Nova"/>
              </a:rPr>
              <a:t>SSH (open port 22)</a:t>
            </a:r>
            <a:endParaRPr sz="1200">
              <a:solidFill>
                <a:srgbClr val="353744"/>
              </a:solidFill>
              <a:latin typeface="Proxima Nova"/>
              <a:ea typeface="Proxima Nova"/>
              <a:cs typeface="Proxima Nova"/>
              <a:sym typeface="Proxima Nova"/>
            </a:endParaRPr>
          </a:p>
          <a:p>
            <a:pPr indent="-304800" lvl="1" marL="914400" rtl="0" algn="l">
              <a:spcBef>
                <a:spcPts val="0"/>
              </a:spcBef>
              <a:spcAft>
                <a:spcPts val="0"/>
              </a:spcAft>
              <a:buClr>
                <a:srgbClr val="353744"/>
              </a:buClr>
              <a:buSzPts val="1200"/>
              <a:buFont typeface="Proxima Nova"/>
              <a:buAutoNum type="alphaLcPeriod"/>
            </a:pPr>
            <a:r>
              <a:rPr b="1" lang="en" sz="1200">
                <a:solidFill>
                  <a:srgbClr val="353744"/>
                </a:solidFill>
                <a:latin typeface="Proxima Nova"/>
                <a:ea typeface="Proxima Nova"/>
                <a:cs typeface="Proxima Nova"/>
                <a:sym typeface="Proxima Nova"/>
              </a:rPr>
              <a:t>Set a custom SSH port:</a:t>
            </a:r>
            <a:r>
              <a:rPr lang="en" sz="1200">
                <a:solidFill>
                  <a:srgbClr val="353744"/>
                </a:solidFill>
                <a:latin typeface="Proxima Nova"/>
                <a:ea typeface="Proxima Nova"/>
                <a:cs typeface="Proxima Nova"/>
                <a:sym typeface="Proxima Nova"/>
              </a:rPr>
              <a:t>  the default port for SSH is 22, susceptible to brute force attacks -- set the port to another port number</a:t>
            </a:r>
            <a:endParaRPr sz="1200">
              <a:solidFill>
                <a:srgbClr val="353744"/>
              </a:solidFill>
              <a:latin typeface="Proxima Nova"/>
              <a:ea typeface="Proxima Nova"/>
              <a:cs typeface="Proxima Nova"/>
              <a:sym typeface="Proxima Nova"/>
            </a:endParaRPr>
          </a:p>
          <a:p>
            <a:pPr indent="-304800" lvl="1" marL="914400" rtl="0" algn="l">
              <a:spcBef>
                <a:spcPts val="0"/>
              </a:spcBef>
              <a:spcAft>
                <a:spcPts val="0"/>
              </a:spcAft>
              <a:buClr>
                <a:srgbClr val="353744"/>
              </a:buClr>
              <a:buSzPts val="1200"/>
              <a:buFont typeface="Proxima Nova"/>
              <a:buAutoNum type="alphaLcPeriod"/>
            </a:pPr>
            <a:r>
              <a:rPr b="1" lang="en" sz="1200">
                <a:solidFill>
                  <a:srgbClr val="353744"/>
                </a:solidFill>
                <a:latin typeface="Proxima Nova"/>
                <a:ea typeface="Proxima Nova"/>
                <a:cs typeface="Proxima Nova"/>
                <a:sym typeface="Proxima Nova"/>
              </a:rPr>
              <a:t>Disable root login:</a:t>
            </a:r>
            <a:r>
              <a:rPr lang="en" sz="1200">
                <a:solidFill>
                  <a:srgbClr val="353744"/>
                </a:solidFill>
                <a:latin typeface="Proxima Nova"/>
                <a:ea typeface="Proxima Nova"/>
                <a:cs typeface="Proxima Nova"/>
                <a:sym typeface="Proxima Nova"/>
              </a:rPr>
              <a:t>  root login is allowed on most Linux operating systems, allowing anyone to connect to port 22, and use </a:t>
            </a:r>
            <a:r>
              <a:rPr b="1" lang="en" sz="1200">
                <a:solidFill>
                  <a:srgbClr val="353744"/>
                </a:solidFill>
                <a:latin typeface="Proxima Nova"/>
                <a:ea typeface="Proxima Nova"/>
                <a:cs typeface="Proxima Nova"/>
                <a:sym typeface="Proxima Nova"/>
              </a:rPr>
              <a:t>root user</a:t>
            </a:r>
            <a:r>
              <a:rPr lang="en" sz="1200">
                <a:solidFill>
                  <a:srgbClr val="353744"/>
                </a:solidFill>
                <a:latin typeface="Proxima Nova"/>
                <a:ea typeface="Proxima Nova"/>
                <a:cs typeface="Proxima Nova"/>
                <a:sym typeface="Proxima Nova"/>
              </a:rPr>
              <a:t> as default allowing more brute force attacks -- disable root login and use a primary SSH user instead </a:t>
            </a:r>
            <a:endParaRPr sz="1200">
              <a:solidFill>
                <a:srgbClr val="353744"/>
              </a:solidFill>
              <a:latin typeface="Proxima Nova"/>
              <a:ea typeface="Proxima Nova"/>
              <a:cs typeface="Proxima Nova"/>
              <a:sym typeface="Proxima Nova"/>
            </a:endParaRPr>
          </a:p>
          <a:p>
            <a:pPr indent="-304800" lvl="0" marL="457200" rtl="0" algn="l">
              <a:spcBef>
                <a:spcPts val="0"/>
              </a:spcBef>
              <a:spcAft>
                <a:spcPts val="0"/>
              </a:spcAft>
              <a:buClr>
                <a:srgbClr val="353744"/>
              </a:buClr>
              <a:buSzPts val="1200"/>
              <a:buFont typeface="Proxima Nova"/>
              <a:buAutoNum type="arabicPeriod"/>
            </a:pPr>
            <a:r>
              <a:rPr b="1" lang="en" sz="1200">
                <a:solidFill>
                  <a:srgbClr val="353744"/>
                </a:solidFill>
                <a:latin typeface="Proxima Nova"/>
                <a:ea typeface="Proxima Nova"/>
                <a:cs typeface="Proxima Nova"/>
                <a:sym typeface="Proxima Nova"/>
              </a:rPr>
              <a:t>HTTP (open port 80): </a:t>
            </a:r>
            <a:endParaRPr b="1" sz="1200">
              <a:solidFill>
                <a:srgbClr val="353744"/>
              </a:solidFill>
              <a:latin typeface="Proxima Nova"/>
              <a:ea typeface="Proxima Nova"/>
              <a:cs typeface="Proxima Nova"/>
              <a:sym typeface="Proxima Nova"/>
            </a:endParaRPr>
          </a:p>
          <a:p>
            <a:pPr indent="-304800" lvl="1" marL="914400" rtl="0" algn="l">
              <a:spcBef>
                <a:spcPts val="0"/>
              </a:spcBef>
              <a:spcAft>
                <a:spcPts val="0"/>
              </a:spcAft>
              <a:buClr>
                <a:srgbClr val="353744"/>
              </a:buClr>
              <a:buSzPts val="1200"/>
              <a:buFont typeface="Proxima Nova"/>
              <a:buAutoNum type="alphaLcPeriod"/>
            </a:pPr>
            <a:r>
              <a:rPr lang="en" sz="1200">
                <a:solidFill>
                  <a:srgbClr val="353744"/>
                </a:solidFill>
                <a:latin typeface="Proxima Nova"/>
                <a:ea typeface="Proxima Nova"/>
                <a:cs typeface="Proxima Nova"/>
                <a:sym typeface="Proxima Nova"/>
              </a:rPr>
              <a:t>Configure the web server to send the response to port 80 request and redirect user to https port 443</a:t>
            </a:r>
            <a:endParaRPr sz="1200">
              <a:solidFill>
                <a:srgbClr val="353744"/>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353744"/>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353744"/>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353744"/>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353744"/>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0"/>
            <a:ext cx="8520600" cy="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Mediation</a:t>
            </a:r>
            <a:endParaRPr/>
          </a:p>
        </p:txBody>
      </p:sp>
      <p:sp>
        <p:nvSpPr>
          <p:cNvPr id="186" name="Google Shape;186;p26"/>
          <p:cNvSpPr txBox="1"/>
          <p:nvPr>
            <p:ph idx="1" type="body"/>
          </p:nvPr>
        </p:nvSpPr>
        <p:spPr>
          <a:xfrm>
            <a:off x="153075" y="581700"/>
            <a:ext cx="8878800" cy="42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D1C1D"/>
                </a:solidFill>
                <a:highlight>
                  <a:schemeClr val="lt1"/>
                </a:highlight>
                <a:latin typeface="Arial"/>
                <a:ea typeface="Arial"/>
                <a:cs typeface="Arial"/>
                <a:sym typeface="Arial"/>
              </a:rPr>
              <a:t> 3. </a:t>
            </a:r>
            <a:r>
              <a:rPr lang="en" sz="1300">
                <a:solidFill>
                  <a:srgbClr val="1D1C1D"/>
                </a:solidFill>
                <a:highlight>
                  <a:schemeClr val="lt1"/>
                </a:highlight>
                <a:latin typeface="Arial"/>
                <a:ea typeface="Arial"/>
                <a:cs typeface="Arial"/>
                <a:sym typeface="Arial"/>
              </a:rPr>
              <a:t>The server also vulnerable for PHP code injection  which enables the attacker to execute  the webdav server and get the valuable data.</a:t>
            </a:r>
            <a:endParaRPr sz="1300">
              <a:solidFill>
                <a:srgbClr val="1D1C1D"/>
              </a:solidFill>
              <a:highlight>
                <a:schemeClr val="lt1"/>
              </a:highlight>
              <a:latin typeface="Arial"/>
              <a:ea typeface="Arial"/>
              <a:cs typeface="Arial"/>
              <a:sym typeface="Arial"/>
            </a:endParaRPr>
          </a:p>
          <a:p>
            <a:pPr indent="0" lvl="0" marL="0" rtl="0" algn="l">
              <a:spcBef>
                <a:spcPts val="1600"/>
              </a:spcBef>
              <a:spcAft>
                <a:spcPts val="0"/>
              </a:spcAft>
              <a:buNone/>
            </a:pPr>
            <a:r>
              <a:t/>
            </a:r>
            <a:endParaRPr sz="1200">
              <a:solidFill>
                <a:srgbClr val="1D1C1D"/>
              </a:solidFill>
              <a:highlight>
                <a:schemeClr val="lt1"/>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500"/>
          </a:p>
          <a:p>
            <a:pPr indent="-323850" lvl="0" marL="914400" rtl="0" algn="l">
              <a:spcBef>
                <a:spcPts val="1600"/>
              </a:spcBef>
              <a:spcAft>
                <a:spcPts val="0"/>
              </a:spcAft>
              <a:buSzPts val="1500"/>
              <a:buAutoNum type="alphaLcPeriod"/>
            </a:pPr>
            <a:r>
              <a:rPr lang="en" sz="1500"/>
              <a:t>Apply proper input variable validation </a:t>
            </a:r>
            <a:endParaRPr sz="1500"/>
          </a:p>
          <a:p>
            <a:pPr indent="-323850" lvl="0" marL="914400" rtl="0" algn="l">
              <a:spcBef>
                <a:spcPts val="0"/>
              </a:spcBef>
              <a:spcAft>
                <a:spcPts val="0"/>
              </a:spcAft>
              <a:buSzPts val="1500"/>
              <a:buAutoNum type="alphaLcPeriod"/>
            </a:pPr>
            <a:r>
              <a:rPr lang="en" sz="1500"/>
              <a:t>Check for invalid characters and setup all the page files in a separate directory</a:t>
            </a:r>
            <a:endParaRPr sz="1500"/>
          </a:p>
          <a:p>
            <a:pPr indent="-323850" lvl="0" marL="914400" rtl="0" algn="l">
              <a:spcBef>
                <a:spcPts val="0"/>
              </a:spcBef>
              <a:spcAft>
                <a:spcPts val="0"/>
              </a:spcAft>
              <a:buSzPts val="1500"/>
              <a:buAutoNum type="alphaLcPeriod"/>
            </a:pPr>
            <a:r>
              <a:rPr lang="en" sz="1500"/>
              <a:t>To avoid this problem we recommend : </a:t>
            </a:r>
            <a:endParaRPr sz="1500"/>
          </a:p>
          <a:p>
            <a:pPr indent="-323850" lvl="0" marL="1371600" rtl="0" algn="l">
              <a:spcBef>
                <a:spcPts val="0"/>
              </a:spcBef>
              <a:spcAft>
                <a:spcPts val="0"/>
              </a:spcAft>
              <a:buSzPts val="1500"/>
              <a:buChar char="➢"/>
            </a:pPr>
            <a:r>
              <a:rPr lang="en" sz="1500"/>
              <a:t>Disable exec(), shell_exec(), passthru(), and system() functions unless it’s very necessary in PHP configuration</a:t>
            </a:r>
            <a:endParaRPr sz="1500"/>
          </a:p>
          <a:p>
            <a:pPr indent="-323850" lvl="0" marL="1371600" rtl="0" algn="l">
              <a:spcBef>
                <a:spcPts val="0"/>
              </a:spcBef>
              <a:spcAft>
                <a:spcPts val="0"/>
              </a:spcAft>
              <a:buSzPts val="1500"/>
              <a:buChar char="➢"/>
            </a:pPr>
            <a:r>
              <a:rPr lang="en" sz="1500"/>
              <a:t>Create a whitelist of accepted commands/arguments</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187" name="Google Shape;187;p26"/>
          <p:cNvPicPr preferRelativeResize="0"/>
          <p:nvPr/>
        </p:nvPicPr>
        <p:blipFill>
          <a:blip r:embed="rId3">
            <a:alphaModFix/>
          </a:blip>
          <a:stretch>
            <a:fillRect/>
          </a:stretch>
        </p:blipFill>
        <p:spPr>
          <a:xfrm>
            <a:off x="311700" y="1302175"/>
            <a:ext cx="8413876" cy="114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END</a:t>
            </a:r>
            <a:endParaRPr/>
          </a:p>
        </p:txBody>
      </p:sp>
      <p:sp>
        <p:nvSpPr>
          <p:cNvPr id="193" name="Google Shape;193;p27"/>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93" name="Google Shape;93;p14"/>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Congratulations Summit Card Union, your company got hacked! You probably have </a:t>
            </a:r>
            <a:r>
              <a:rPr lang="en"/>
              <a:t>a lot of questions on your mind and</a:t>
            </a:r>
            <a:r>
              <a:rPr lang="en"/>
              <a:t> my team of highly trained incident responders will go over the steps of the attack, how you can respond to the attack, and how you can mediate a defence.</a:t>
            </a:r>
            <a:endParaRPr/>
          </a:p>
        </p:txBody>
      </p:sp>
      <p:pic>
        <p:nvPicPr>
          <p:cNvPr id="94" name="Google Shape;94;p14"/>
          <p:cNvPicPr preferRelativeResize="0"/>
          <p:nvPr/>
        </p:nvPicPr>
        <p:blipFill>
          <a:blip r:embed="rId3">
            <a:alphaModFix/>
          </a:blip>
          <a:stretch>
            <a:fillRect/>
          </a:stretch>
        </p:blipFill>
        <p:spPr>
          <a:xfrm>
            <a:off x="3119700" y="1198275"/>
            <a:ext cx="5719500" cy="27469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Reconnaissance</a:t>
            </a:r>
            <a:endParaRPr/>
          </a:p>
        </p:txBody>
      </p:sp>
      <p:sp>
        <p:nvSpPr>
          <p:cNvPr id="100" name="Google Shape;100;p15"/>
          <p:cNvSpPr txBox="1"/>
          <p:nvPr>
            <p:ph idx="1" type="body"/>
          </p:nvPr>
        </p:nvSpPr>
        <p:spPr>
          <a:xfrm>
            <a:off x="311700" y="1465794"/>
            <a:ext cx="2808000" cy="16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16:31:23 IP Address 172.16.84.213 started sniffing for information.</a:t>
            </a:r>
            <a:endParaRPr/>
          </a:p>
          <a:p>
            <a:pPr indent="-304800" lvl="0" marL="457200" rtl="0" algn="l">
              <a:spcBef>
                <a:spcPts val="1600"/>
              </a:spcBef>
              <a:spcAft>
                <a:spcPts val="0"/>
              </a:spcAft>
              <a:buSzPts val="1200"/>
              <a:buChar char="●"/>
            </a:pPr>
            <a:r>
              <a:rPr lang="en"/>
              <a:t>They </a:t>
            </a:r>
            <a:r>
              <a:rPr lang="en"/>
              <a:t>performed</a:t>
            </a:r>
            <a:r>
              <a:rPr lang="en"/>
              <a:t> a nmap scan of your site</a:t>
            </a:r>
            <a:endParaRPr/>
          </a:p>
          <a:p>
            <a:pPr indent="-304800" lvl="0" marL="457200" rtl="0" algn="l">
              <a:spcBef>
                <a:spcPts val="0"/>
              </a:spcBef>
              <a:spcAft>
                <a:spcPts val="0"/>
              </a:spcAft>
              <a:buSzPts val="1200"/>
              <a:buChar char="●"/>
            </a:pPr>
            <a:r>
              <a:rPr lang="en"/>
              <a:t>They browsed your site looking for </a:t>
            </a:r>
            <a:r>
              <a:rPr lang="en"/>
              <a:t>useful</a:t>
            </a:r>
            <a:r>
              <a:rPr lang="en"/>
              <a:t> info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1" name="Google Shape;101;p15"/>
          <p:cNvPicPr preferRelativeResize="0"/>
          <p:nvPr/>
        </p:nvPicPr>
        <p:blipFill>
          <a:blip r:embed="rId3">
            <a:alphaModFix/>
          </a:blip>
          <a:stretch>
            <a:fillRect/>
          </a:stretch>
        </p:blipFill>
        <p:spPr>
          <a:xfrm>
            <a:off x="3314700" y="118300"/>
            <a:ext cx="5719501" cy="3139623"/>
          </a:xfrm>
          <a:prstGeom prst="rect">
            <a:avLst/>
          </a:prstGeom>
          <a:noFill/>
          <a:ln>
            <a:noFill/>
          </a:ln>
        </p:spPr>
      </p:pic>
      <p:pic>
        <p:nvPicPr>
          <p:cNvPr id="102" name="Google Shape;102;p15"/>
          <p:cNvPicPr preferRelativeResize="0"/>
          <p:nvPr/>
        </p:nvPicPr>
        <p:blipFill>
          <a:blip r:embed="rId4">
            <a:alphaModFix/>
          </a:blip>
          <a:stretch>
            <a:fillRect/>
          </a:stretch>
        </p:blipFill>
        <p:spPr>
          <a:xfrm>
            <a:off x="1577538" y="3476025"/>
            <a:ext cx="7456673" cy="116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Brute-Force</a:t>
            </a:r>
            <a:endParaRPr/>
          </a:p>
        </p:txBody>
      </p:sp>
      <p:sp>
        <p:nvSpPr>
          <p:cNvPr id="108" name="Google Shape;108;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16:32:19 IP Address 172.16.84.213 started a hydra brute force attack on the /company_folders/secret_folder using ashton as a login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After 10145 attempts the attacker was able to get ashton’s password: </a:t>
            </a:r>
            <a:r>
              <a:rPr lang="en">
                <a:highlight>
                  <a:srgbClr val="FFFF00"/>
                </a:highlight>
              </a:rPr>
              <a:t>leopoldo</a:t>
            </a:r>
            <a:endParaRPr>
              <a:highlight>
                <a:srgbClr val="FFFF00"/>
              </a:highlight>
            </a:endParaRPr>
          </a:p>
          <a:p>
            <a:pPr indent="0" lvl="0" marL="0" rtl="0" algn="l">
              <a:spcBef>
                <a:spcPts val="1600"/>
              </a:spcBef>
              <a:spcAft>
                <a:spcPts val="1600"/>
              </a:spcAft>
              <a:buNone/>
            </a:pPr>
            <a:r>
              <a:t/>
            </a:r>
            <a:endParaRPr/>
          </a:p>
        </p:txBody>
      </p:sp>
      <p:pic>
        <p:nvPicPr>
          <p:cNvPr id="109" name="Google Shape;109;p16"/>
          <p:cNvPicPr preferRelativeResize="0"/>
          <p:nvPr/>
        </p:nvPicPr>
        <p:blipFill>
          <a:blip r:embed="rId3">
            <a:alphaModFix/>
          </a:blip>
          <a:stretch>
            <a:fillRect/>
          </a:stretch>
        </p:blipFill>
        <p:spPr>
          <a:xfrm>
            <a:off x="152400" y="2146428"/>
            <a:ext cx="8839198" cy="327378"/>
          </a:xfrm>
          <a:prstGeom prst="rect">
            <a:avLst/>
          </a:prstGeom>
          <a:noFill/>
          <a:ln>
            <a:noFill/>
          </a:ln>
        </p:spPr>
      </p:pic>
      <p:pic>
        <p:nvPicPr>
          <p:cNvPr id="110" name="Google Shape;110;p16"/>
          <p:cNvPicPr preferRelativeResize="0"/>
          <p:nvPr/>
        </p:nvPicPr>
        <p:blipFill>
          <a:blip r:embed="rId4">
            <a:alphaModFix/>
          </a:blip>
          <a:stretch>
            <a:fillRect/>
          </a:stretch>
        </p:blipFill>
        <p:spPr>
          <a:xfrm>
            <a:off x="152400" y="3153488"/>
            <a:ext cx="8839199" cy="2076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Info</a:t>
            </a:r>
            <a:endParaRPr/>
          </a:p>
        </p:txBody>
      </p:sp>
      <p:sp>
        <p:nvSpPr>
          <p:cNvPr id="116" name="Google Shape;116;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general rule of thumb leaving obvious </a:t>
            </a:r>
            <a:r>
              <a:rPr lang="en"/>
              <a:t>instructions in easy to reach places makes it easier for the attacker to escalate their privileges. (ryan:</a:t>
            </a:r>
            <a:r>
              <a:rPr lang="en">
                <a:highlight>
                  <a:srgbClr val="FFFF00"/>
                </a:highlight>
              </a:rPr>
              <a:t>linux4u</a:t>
            </a:r>
            <a:r>
              <a:rPr lang="en"/>
              <a:t>)</a:t>
            </a:r>
            <a:endParaRPr/>
          </a:p>
          <a:p>
            <a:pPr indent="0" lvl="0" marL="0" rtl="0" algn="l">
              <a:spcBef>
                <a:spcPts val="1600"/>
              </a:spcBef>
              <a:spcAft>
                <a:spcPts val="0"/>
              </a:spcAft>
              <a:buNone/>
            </a:pPr>
            <a:r>
              <a:rPr lang="en"/>
              <a:t>The attacker was able to crack the hash that you had stored in the secret folder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Oh and you also just told the hacker where they can upload fil</a:t>
            </a:r>
            <a:r>
              <a:rPr lang="en">
                <a:highlight>
                  <a:srgbClr val="FFFFFF"/>
                </a:highlight>
              </a:rPr>
              <a:t>es to.</a:t>
            </a:r>
            <a:endParaRPr>
              <a:highlight>
                <a:srgbClr val="FFFFFF"/>
              </a:highlight>
            </a:endParaRPr>
          </a:p>
        </p:txBody>
      </p:sp>
      <p:pic>
        <p:nvPicPr>
          <p:cNvPr id="117" name="Google Shape;117;p17"/>
          <p:cNvPicPr preferRelativeResize="0"/>
          <p:nvPr/>
        </p:nvPicPr>
        <p:blipFill>
          <a:blip r:embed="rId3">
            <a:alphaModFix/>
          </a:blip>
          <a:stretch>
            <a:fillRect/>
          </a:stretch>
        </p:blipFill>
        <p:spPr>
          <a:xfrm>
            <a:off x="2101825" y="444250"/>
            <a:ext cx="7042177" cy="692850"/>
          </a:xfrm>
          <a:prstGeom prst="rect">
            <a:avLst/>
          </a:prstGeom>
          <a:noFill/>
          <a:ln>
            <a:noFill/>
          </a:ln>
        </p:spPr>
      </p:pic>
      <p:pic>
        <p:nvPicPr>
          <p:cNvPr id="118" name="Google Shape;118;p17"/>
          <p:cNvPicPr preferRelativeResize="0"/>
          <p:nvPr/>
        </p:nvPicPr>
        <p:blipFill>
          <a:blip r:embed="rId4">
            <a:alphaModFix/>
          </a:blip>
          <a:stretch>
            <a:fillRect/>
          </a:stretch>
        </p:blipFill>
        <p:spPr>
          <a:xfrm>
            <a:off x="1636201" y="2571747"/>
            <a:ext cx="5871601" cy="146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system access</a:t>
            </a:r>
            <a:endParaRPr/>
          </a:p>
        </p:txBody>
      </p:sp>
      <p:sp>
        <p:nvSpPr>
          <p:cNvPr id="124" name="Google Shape;124;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Now that the attacker knows about the webdav server the attacker was able to use msfvenom to create a exploit.php script to upload to your </a:t>
            </a:r>
            <a:r>
              <a:rPr lang="en"/>
              <a:t>web server</a:t>
            </a:r>
            <a:r>
              <a:rPr lang="en"/>
              <a:t> and use it to create a meterpreter session.</a:t>
            </a:r>
            <a:endParaRPr/>
          </a:p>
        </p:txBody>
      </p:sp>
      <p:pic>
        <p:nvPicPr>
          <p:cNvPr id="125" name="Google Shape;125;p18"/>
          <p:cNvPicPr preferRelativeResize="0"/>
          <p:nvPr/>
        </p:nvPicPr>
        <p:blipFill>
          <a:blip r:embed="rId3">
            <a:alphaModFix/>
          </a:blip>
          <a:stretch>
            <a:fillRect/>
          </a:stretch>
        </p:blipFill>
        <p:spPr>
          <a:xfrm>
            <a:off x="0" y="2875904"/>
            <a:ext cx="9144000" cy="1274993"/>
          </a:xfrm>
          <a:prstGeom prst="rect">
            <a:avLst/>
          </a:prstGeom>
          <a:noFill/>
          <a:ln>
            <a:noFill/>
          </a:ln>
        </p:spPr>
      </p:pic>
      <p:pic>
        <p:nvPicPr>
          <p:cNvPr id="126" name="Google Shape;126;p18"/>
          <p:cNvPicPr preferRelativeResize="0"/>
          <p:nvPr/>
        </p:nvPicPr>
        <p:blipFill>
          <a:blip r:embed="rId4">
            <a:alphaModFix/>
          </a:blip>
          <a:stretch>
            <a:fillRect/>
          </a:stretch>
        </p:blipFill>
        <p:spPr>
          <a:xfrm>
            <a:off x="4572000" y="0"/>
            <a:ext cx="3541075" cy="182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Success!</a:t>
            </a:r>
            <a:endParaRPr/>
          </a:p>
        </p:txBody>
      </p:sp>
      <p:sp>
        <p:nvSpPr>
          <p:cNvPr id="132" name="Google Shape;132;p19"/>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you can see the attacker was able to create a meterpreter </a:t>
            </a:r>
            <a:r>
              <a:rPr lang="en"/>
              <a:t>session</a:t>
            </a:r>
            <a:r>
              <a:rPr lang="en"/>
              <a:t> and successfully grab valuable data from your server.</a:t>
            </a:r>
            <a:endParaRPr/>
          </a:p>
        </p:txBody>
      </p:sp>
      <p:pic>
        <p:nvPicPr>
          <p:cNvPr id="133" name="Google Shape;133;p19"/>
          <p:cNvPicPr preferRelativeResize="0"/>
          <p:nvPr/>
        </p:nvPicPr>
        <p:blipFill>
          <a:blip r:embed="rId3">
            <a:alphaModFix/>
          </a:blip>
          <a:stretch>
            <a:fillRect/>
          </a:stretch>
        </p:blipFill>
        <p:spPr>
          <a:xfrm>
            <a:off x="40825" y="2571750"/>
            <a:ext cx="3570700" cy="525100"/>
          </a:xfrm>
          <a:prstGeom prst="rect">
            <a:avLst/>
          </a:prstGeom>
          <a:noFill/>
          <a:ln>
            <a:noFill/>
          </a:ln>
        </p:spPr>
      </p:pic>
      <p:pic>
        <p:nvPicPr>
          <p:cNvPr id="134" name="Google Shape;134;p19"/>
          <p:cNvPicPr preferRelativeResize="0"/>
          <p:nvPr/>
        </p:nvPicPr>
        <p:blipFill>
          <a:blip r:embed="rId4">
            <a:alphaModFix/>
          </a:blip>
          <a:stretch>
            <a:fillRect/>
          </a:stretch>
        </p:blipFill>
        <p:spPr>
          <a:xfrm>
            <a:off x="3698200" y="152400"/>
            <a:ext cx="5353893"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10000"/>
            <a:ext cx="85206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Incident Response: Detect and Analyze</a:t>
            </a:r>
            <a:endParaRPr/>
          </a:p>
        </p:txBody>
      </p:sp>
      <p:sp>
        <p:nvSpPr>
          <p:cNvPr id="140" name="Google Shape;140;p20"/>
          <p:cNvSpPr txBox="1"/>
          <p:nvPr>
            <p:ph idx="1" type="body"/>
          </p:nvPr>
        </p:nvSpPr>
        <p:spPr>
          <a:xfrm>
            <a:off x="311700" y="1357325"/>
            <a:ext cx="8520600" cy="3211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time did the attack start and how long did it last?</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attack began at 16:31:23 </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It lasted 9 minutes and 33 seconds </a:t>
            </a:r>
            <a:endParaRPr>
              <a:solidFill>
                <a:srgbClr val="000000"/>
              </a:solidFill>
              <a:latin typeface="Arial"/>
              <a:ea typeface="Arial"/>
              <a:cs typeface="Arial"/>
              <a:sym typeface="Arial"/>
            </a:endParaRPr>
          </a:p>
          <a:p>
            <a:pPr indent="0" lvl="0" marL="457200" rtl="0" algn="l">
              <a:lnSpc>
                <a:spcPct val="115000"/>
              </a:lnSpc>
              <a:spcBef>
                <a:spcPts val="1600"/>
              </a:spcBef>
              <a:spcAft>
                <a:spcPts val="0"/>
              </a:spcAft>
              <a:buNone/>
            </a:pPr>
            <a:r>
              <a:t/>
            </a:r>
            <a:endParaRPr sz="1400">
              <a:solidFill>
                <a:srgbClr val="000000"/>
              </a:solidFill>
              <a:latin typeface="Arial"/>
              <a:ea typeface="Arial"/>
              <a:cs typeface="Arial"/>
              <a:sym typeface="Arial"/>
            </a:endParaRPr>
          </a:p>
          <a:p>
            <a:pPr indent="0" lvl="0" marL="457200" rtl="0" algn="l">
              <a:lnSpc>
                <a:spcPct val="115000"/>
              </a:lnSpc>
              <a:spcBef>
                <a:spcPts val="1600"/>
              </a:spcBef>
              <a:spcAft>
                <a:spcPts val="0"/>
              </a:spcAft>
              <a:buNone/>
            </a:pPr>
            <a:r>
              <a:t/>
            </a:r>
            <a:endParaRPr sz="1400">
              <a:solidFill>
                <a:srgbClr val="000000"/>
              </a:solidFill>
              <a:latin typeface="Arial"/>
              <a:ea typeface="Arial"/>
              <a:cs typeface="Arial"/>
              <a:sym typeface="Arial"/>
            </a:endParaRPr>
          </a:p>
          <a:p>
            <a:pPr indent="-317500" lvl="0" marL="457200" rtl="0" algn="l">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was the IP address of the attacker? </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hacker’s IP address was 172.16.84.213</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Who was the attacker trying to login as? </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Ashton, starting at 16:32:29</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Ryan at 16:37:00</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sz="2000">
              <a:solidFill>
                <a:srgbClr val="000000"/>
              </a:solidFill>
            </a:endParaRPr>
          </a:p>
        </p:txBody>
      </p:sp>
      <p:pic>
        <p:nvPicPr>
          <p:cNvPr id="141" name="Google Shape;141;p20"/>
          <p:cNvPicPr preferRelativeResize="0"/>
          <p:nvPr/>
        </p:nvPicPr>
        <p:blipFill>
          <a:blip r:embed="rId3">
            <a:alphaModFix/>
          </a:blip>
          <a:stretch>
            <a:fillRect/>
          </a:stretch>
        </p:blipFill>
        <p:spPr>
          <a:xfrm>
            <a:off x="523725" y="2324075"/>
            <a:ext cx="8239125" cy="247675"/>
          </a:xfrm>
          <a:prstGeom prst="rect">
            <a:avLst/>
          </a:prstGeom>
          <a:noFill/>
          <a:ln>
            <a:noFill/>
          </a:ln>
        </p:spPr>
      </p:pic>
      <p:pic>
        <p:nvPicPr>
          <p:cNvPr id="142" name="Google Shape;142;p20"/>
          <p:cNvPicPr preferRelativeResize="0"/>
          <p:nvPr/>
        </p:nvPicPr>
        <p:blipFill>
          <a:blip r:embed="rId4">
            <a:alphaModFix/>
          </a:blip>
          <a:stretch>
            <a:fillRect/>
          </a:stretch>
        </p:blipFill>
        <p:spPr>
          <a:xfrm>
            <a:off x="5040750" y="3437950"/>
            <a:ext cx="3937175" cy="357925"/>
          </a:xfrm>
          <a:prstGeom prst="rect">
            <a:avLst/>
          </a:prstGeom>
          <a:noFill/>
          <a:ln>
            <a:noFill/>
          </a:ln>
        </p:spPr>
      </p:pic>
      <p:pic>
        <p:nvPicPr>
          <p:cNvPr id="143" name="Google Shape;143;p20"/>
          <p:cNvPicPr preferRelativeResize="0"/>
          <p:nvPr/>
        </p:nvPicPr>
        <p:blipFill>
          <a:blip r:embed="rId5">
            <a:alphaModFix/>
          </a:blip>
          <a:stretch>
            <a:fillRect/>
          </a:stretch>
        </p:blipFill>
        <p:spPr>
          <a:xfrm>
            <a:off x="63191" y="2747100"/>
            <a:ext cx="9017622" cy="24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Incident Response: Detect and Analyze</a:t>
            </a:r>
            <a:endParaRPr/>
          </a:p>
        </p:txBody>
      </p:sp>
      <p:sp>
        <p:nvSpPr>
          <p:cNvPr id="149" name="Google Shape;149;p21"/>
          <p:cNvSpPr txBox="1"/>
          <p:nvPr>
            <p:ph idx="1" type="body"/>
          </p:nvPr>
        </p:nvSpPr>
        <p:spPr>
          <a:xfrm>
            <a:off x="311700" y="1364150"/>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Was the attacker successful?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Yes, in packet number 60903 at 16:36:23 the password was found</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How many passwords did the attacker use before they found the correct password?</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10146</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Rockyou.txt - dictionary wordlist</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50" name="Google Shape;150;p21"/>
          <p:cNvPicPr preferRelativeResize="0"/>
          <p:nvPr/>
        </p:nvPicPr>
        <p:blipFill>
          <a:blip r:embed="rId3">
            <a:alphaModFix/>
          </a:blip>
          <a:stretch>
            <a:fillRect/>
          </a:stretch>
        </p:blipFill>
        <p:spPr>
          <a:xfrm>
            <a:off x="568725" y="2062275"/>
            <a:ext cx="2902975" cy="323500"/>
          </a:xfrm>
          <a:prstGeom prst="rect">
            <a:avLst/>
          </a:prstGeom>
          <a:noFill/>
          <a:ln>
            <a:noFill/>
          </a:ln>
        </p:spPr>
      </p:pic>
      <p:pic>
        <p:nvPicPr>
          <p:cNvPr id="151" name="Google Shape;151;p21"/>
          <p:cNvPicPr preferRelativeResize="0"/>
          <p:nvPr/>
        </p:nvPicPr>
        <p:blipFill>
          <a:blip r:embed="rId4">
            <a:alphaModFix/>
          </a:blip>
          <a:stretch>
            <a:fillRect/>
          </a:stretch>
        </p:blipFill>
        <p:spPr>
          <a:xfrm>
            <a:off x="192675" y="3821475"/>
            <a:ext cx="3062975" cy="389525"/>
          </a:xfrm>
          <a:prstGeom prst="rect">
            <a:avLst/>
          </a:prstGeom>
          <a:noFill/>
          <a:ln>
            <a:noFill/>
          </a:ln>
        </p:spPr>
      </p:pic>
      <p:pic>
        <p:nvPicPr>
          <p:cNvPr id="152" name="Google Shape;152;p21"/>
          <p:cNvPicPr preferRelativeResize="0"/>
          <p:nvPr/>
        </p:nvPicPr>
        <p:blipFill>
          <a:blip r:embed="rId5">
            <a:alphaModFix/>
          </a:blip>
          <a:stretch>
            <a:fillRect/>
          </a:stretch>
        </p:blipFill>
        <p:spPr>
          <a:xfrm>
            <a:off x="3471700" y="3854475"/>
            <a:ext cx="3349475" cy="389525"/>
          </a:xfrm>
          <a:prstGeom prst="rect">
            <a:avLst/>
          </a:prstGeom>
          <a:noFill/>
          <a:ln>
            <a:noFill/>
          </a:ln>
        </p:spPr>
      </p:pic>
      <p:pic>
        <p:nvPicPr>
          <p:cNvPr id="153" name="Google Shape;153;p21"/>
          <p:cNvPicPr preferRelativeResize="0"/>
          <p:nvPr/>
        </p:nvPicPr>
        <p:blipFill>
          <a:blip r:embed="rId6">
            <a:alphaModFix/>
          </a:blip>
          <a:stretch>
            <a:fillRect/>
          </a:stretch>
        </p:blipFill>
        <p:spPr>
          <a:xfrm>
            <a:off x="2045950" y="4393075"/>
            <a:ext cx="2363098" cy="38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