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80" r:id="rId3"/>
    <p:sldId id="269" r:id="rId4"/>
    <p:sldId id="270" r:id="rId5"/>
    <p:sldId id="271" r:id="rId6"/>
    <p:sldId id="281" r:id="rId7"/>
    <p:sldId id="272" r:id="rId8"/>
    <p:sldId id="273" r:id="rId9"/>
    <p:sldId id="274" r:id="rId10"/>
    <p:sldId id="282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Decision Support Systems</a:t>
            </a:r>
          </a:p>
          <a:p>
            <a:r>
              <a:rPr lang="en-US" dirty="0" err="1"/>
              <a:t>Emirhan</a:t>
            </a:r>
            <a:r>
              <a:rPr lang="en-US" dirty="0"/>
              <a:t> </a:t>
            </a:r>
            <a:r>
              <a:rPr lang="en-US" dirty="0" err="1"/>
              <a:t>Kutlu</a:t>
            </a:r>
            <a:r>
              <a:rPr lang="en-US" dirty="0"/>
              <a:t>, Lucie Labadie, </a:t>
            </a:r>
          </a:p>
          <a:p>
            <a:r>
              <a:rPr lang="en-US" dirty="0"/>
              <a:t>Sundeep Raj </a:t>
            </a:r>
            <a:r>
              <a:rPr lang="en-US" dirty="0" err="1"/>
              <a:t>Thummapudi</a:t>
            </a:r>
            <a:r>
              <a:rPr lang="en-US" dirty="0"/>
              <a:t>, Rosen </a:t>
            </a:r>
            <a:r>
              <a:rPr lang="en-US" dirty="0" err="1"/>
              <a:t>Sasov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 Bot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7607"/>
          <a:stretch/>
        </p:blipFill>
        <p:spPr>
          <a:xfrm>
            <a:off x="8356709" y="4936068"/>
            <a:ext cx="3382534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 logic: Telegram Bot (Python module)</a:t>
            </a:r>
          </a:p>
          <a:p>
            <a:r>
              <a:rPr lang="en-US" dirty="0"/>
              <a:t>Classifier: </a:t>
            </a:r>
            <a:r>
              <a:rPr lang="en-US" dirty="0" err="1"/>
              <a:t>SciKit</a:t>
            </a:r>
            <a:r>
              <a:rPr lang="en-US" dirty="0"/>
              <a:t> </a:t>
            </a:r>
          </a:p>
          <a:p>
            <a:r>
              <a:rPr lang="fr-FR" dirty="0"/>
              <a:t>D</a:t>
            </a:r>
            <a:r>
              <a:rPr lang="en-US" dirty="0" err="1"/>
              <a:t>atabase</a:t>
            </a:r>
            <a:r>
              <a:rPr lang="en-US" dirty="0"/>
              <a:t>: </a:t>
            </a:r>
            <a:r>
              <a:rPr lang="en-US" dirty="0" err="1"/>
              <a:t>Postgresql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en-US" dirty="0" err="1"/>
              <a:t>echnology</a:t>
            </a:r>
            <a:r>
              <a:rPr lang="en-US" dirty="0"/>
              <a:t> choices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51201"/>
            <a:ext cx="2510971" cy="2510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32" y="3592286"/>
            <a:ext cx="3395472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65" y="3135086"/>
            <a:ext cx="24672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Could be adapted for mobile use </a:t>
            </a:r>
          </a:p>
          <a:p>
            <a:r>
              <a:rPr lang="fr-FR" dirty="0"/>
              <a:t>C</a:t>
            </a:r>
            <a:r>
              <a:rPr lang="en-US" dirty="0" err="1"/>
              <a:t>ould</a:t>
            </a:r>
            <a:r>
              <a:rPr lang="en-US" dirty="0"/>
              <a:t> be affined for professional use</a:t>
            </a:r>
          </a:p>
          <a:p>
            <a:endParaRPr lang="en-US" dirty="0"/>
          </a:p>
          <a:p>
            <a:r>
              <a:rPr lang="en-US" dirty="0"/>
              <a:t>First thought wanted to use Django </a:t>
            </a:r>
            <a:r>
              <a:rPr lang="en-US" dirty="0">
                <a:sym typeface="Wingdings" panose="05000000000000000000" pitchFamily="2" charset="2"/>
              </a:rPr>
              <a:t> did not work out</a:t>
            </a:r>
          </a:p>
          <a:p>
            <a:r>
              <a:rPr lang="fr-FR" dirty="0">
                <a:sym typeface="Wingdings" panose="05000000000000000000" pitchFamily="2" charset="2"/>
              </a:rPr>
              <a:t>Q</a:t>
            </a:r>
            <a:r>
              <a:rPr lang="en-US" dirty="0" err="1">
                <a:sym typeface="Wingdings" panose="05000000000000000000" pitchFamily="2" charset="2"/>
              </a:rPr>
              <a:t>uestions</a:t>
            </a:r>
            <a:r>
              <a:rPr lang="en-US" dirty="0">
                <a:sym typeface="Wingdings" panose="05000000000000000000" pitchFamily="2" charset="2"/>
              </a:rPr>
              <a:t> logic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database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dataset for classifier </a:t>
            </a:r>
            <a:endParaRPr lang="en-US" dirty="0"/>
          </a:p>
          <a:p>
            <a:r>
              <a:rPr lang="en-US" dirty="0"/>
              <a:t>(challenge)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Web service </a:t>
            </a:r>
            <a:endParaRPr lang="en-US" dirty="0"/>
          </a:p>
          <a:p>
            <a:r>
              <a:rPr lang="en-US" dirty="0"/>
              <a:t>Asking questions about physical state </a:t>
            </a:r>
          </a:p>
          <a:p>
            <a:r>
              <a:rPr lang="en-US" dirty="0"/>
              <a:t>Take the symptoms</a:t>
            </a:r>
            <a:r>
              <a:rPr lang="fr-FR" dirty="0"/>
              <a:t> </a:t>
            </a:r>
            <a:r>
              <a:rPr lang="en-US" dirty="0"/>
              <a:t>and personal data as input</a:t>
            </a:r>
          </a:p>
          <a:p>
            <a:pPr lvl="1"/>
            <a:r>
              <a:rPr lang="fr-FR" dirty="0"/>
              <a:t>P</a:t>
            </a:r>
            <a:r>
              <a:rPr lang="en-US" dirty="0" err="1"/>
              <a:t>ersonal</a:t>
            </a:r>
            <a:r>
              <a:rPr lang="en-US" dirty="0"/>
              <a:t> data: weight, height, </a:t>
            </a:r>
            <a:r>
              <a:rPr lang="en-US" dirty="0" err="1"/>
              <a:t>smocker</a:t>
            </a:r>
            <a:r>
              <a:rPr lang="en-US" dirty="0"/>
              <a:t>…</a:t>
            </a:r>
          </a:p>
          <a:p>
            <a:r>
              <a:rPr lang="en-US" dirty="0"/>
              <a:t>Compute most probable diseases </a:t>
            </a:r>
          </a:p>
          <a:p>
            <a:r>
              <a:rPr lang="en-US" dirty="0"/>
              <a:t>Output the diagnosis to the user along with advices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  <a:r>
              <a:rPr lang="fr-FR" dirty="0"/>
              <a:t> Care 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994" l="7702" r="90000">
                        <a14:foregroundMark x1="62298" y1="27680" x2="62298" y2="27680"/>
                        <a14:foregroundMark x1="57137" y1="28677" x2="67984" y2="24031"/>
                        <a14:foregroundMark x1="67984" y1="24031" x2="67984" y2="24031"/>
                        <a14:foregroundMark x1="7702" y1="24658" x2="11694" y2="25656"/>
                        <a14:foregroundMark x1="50000" y1="17161" x2="50000" y2="19584"/>
                        <a14:foregroundMark x1="58589" y1="36973" x2="61411" y2="36773"/>
                        <a14:foregroundMark x1="40282" y1="36374" x2="42581" y2="36374"/>
                        <a14:foregroundMark x1="50000" y1="48689" x2="50000" y2="50114"/>
                        <a14:foregroundMark x1="45161" y1="53136" x2="47984" y2="53934"/>
                        <a14:foregroundMark x1="49435" y1="59407" x2="49435" y2="59407"/>
                        <a14:foregroundMark x1="43145" y1="60405" x2="43145" y2="60405"/>
                        <a14:foregroundMark x1="50000" y1="69099" x2="50000" y2="69099"/>
                        <a14:foregroundMark x1="45444" y1="68900" x2="45444" y2="68900"/>
                        <a14:foregroundMark x1="50282" y1="77366" x2="50282" y2="77366"/>
                        <a14:foregroundMark x1="46573" y1="77366" x2="46573" y2="77366"/>
                        <a14:foregroundMark x1="49435" y1="84835" x2="49435" y2="84835"/>
                      </a14:backgroundRemoval>
                    </a14:imgEffect>
                  </a14:imgLayer>
                </a14:imgProps>
              </a:ext>
            </a:extLst>
          </a:blip>
          <a:srcRect l="4564" t="11313" r="3371" b="11111"/>
          <a:stretch/>
        </p:blipFill>
        <p:spPr>
          <a:xfrm>
            <a:off x="8868711" y="2815513"/>
            <a:ext cx="2713689" cy="32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results in any search engine gives most deadly sickness</a:t>
            </a:r>
            <a:r>
              <a:rPr lang="fr-FR" dirty="0"/>
              <a:t> </a:t>
            </a:r>
            <a:endParaRPr lang="en-US" dirty="0"/>
          </a:p>
          <a:p>
            <a:r>
              <a:rPr lang="en-US" dirty="0"/>
              <a:t>Help people go to the right place to be taken care of fast</a:t>
            </a:r>
          </a:p>
          <a:p>
            <a:r>
              <a:rPr lang="fr-FR" dirty="0"/>
              <a:t>H</a:t>
            </a:r>
            <a:r>
              <a:rPr lang="en-US" dirty="0" err="1"/>
              <a:t>elp</a:t>
            </a:r>
            <a:r>
              <a:rPr lang="en-US" dirty="0"/>
              <a:t> for better auto-medication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needed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" b="96364" l="9000" r="90000">
                        <a14:foregroundMark x1="50000" y1="13636" x2="50000" y2="13636"/>
                        <a14:foregroundMark x1="30000" y1="2273" x2="30000" y2="2273"/>
                        <a14:foregroundMark x1="9333" y1="34091" x2="9333" y2="34091"/>
                        <a14:foregroundMark x1="51000" y1="96364" x2="51000" y2="96364"/>
                        <a14:foregroundMark x1="90333" y1="32273" x2="90333" y2="32273"/>
                        <a14:foregroundMark x1="67333" y1="909" x2="67333" y2="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886" y="3954462"/>
            <a:ext cx="2857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6317673" cy="4572000"/>
          </a:xfrm>
        </p:spPr>
        <p:txBody>
          <a:bodyPr/>
          <a:lstStyle/>
          <a:p>
            <a:r>
              <a:rPr lang="en-US" dirty="0"/>
              <a:t>Bot is asking for first symptoms </a:t>
            </a:r>
          </a:p>
          <a:p>
            <a:pPr lvl="1"/>
            <a:r>
              <a:rPr lang="en-US" dirty="0"/>
              <a:t>Written language recognition </a:t>
            </a:r>
          </a:p>
          <a:p>
            <a:pPr lvl="1"/>
            <a:r>
              <a:rPr lang="fr-FR" dirty="0"/>
              <a:t>D</a:t>
            </a:r>
            <a:r>
              <a:rPr lang="en-US" dirty="0" err="1"/>
              <a:t>etermine</a:t>
            </a:r>
            <a:r>
              <a:rPr lang="en-US" dirty="0"/>
              <a:t> symptoms </a:t>
            </a:r>
          </a:p>
          <a:p>
            <a:r>
              <a:rPr lang="fr-FR" dirty="0"/>
              <a:t>C</a:t>
            </a:r>
            <a:r>
              <a:rPr lang="en-US" dirty="0" err="1"/>
              <a:t>ompute</a:t>
            </a:r>
            <a:r>
              <a:rPr lang="en-US" dirty="0"/>
              <a:t> first set of diseases </a:t>
            </a:r>
          </a:p>
          <a:p>
            <a:r>
              <a:rPr lang="fr-FR" dirty="0"/>
              <a:t>A</a:t>
            </a:r>
            <a:r>
              <a:rPr lang="en-US" dirty="0" err="1"/>
              <a:t>sk</a:t>
            </a:r>
            <a:r>
              <a:rPr lang="en-US" dirty="0"/>
              <a:t> directed questions to reduce the set </a:t>
            </a:r>
          </a:p>
          <a:p>
            <a:r>
              <a:rPr lang="fr-FR" dirty="0"/>
              <a:t>C</a:t>
            </a:r>
            <a:r>
              <a:rPr lang="en-US" dirty="0" err="1"/>
              <a:t>ontinue</a:t>
            </a:r>
            <a:r>
              <a:rPr lang="en-US" dirty="0"/>
              <a:t> until the set is small enough </a:t>
            </a:r>
          </a:p>
          <a:p>
            <a:r>
              <a:rPr lang="en-US" dirty="0"/>
              <a:t>Gives results along with advices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74" y="1551709"/>
            <a:ext cx="3381449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Interactive and </a:t>
            </a:r>
            <a:r>
              <a:rPr lang="fr-FR" dirty="0" err="1"/>
              <a:t>easy</a:t>
            </a:r>
            <a:r>
              <a:rPr lang="fr-FR" dirty="0"/>
              <a:t> to use </a:t>
            </a:r>
          </a:p>
          <a:p>
            <a:r>
              <a:rPr lang="fr-FR" dirty="0" err="1"/>
              <a:t>Knowledge-driven</a:t>
            </a:r>
            <a:r>
              <a:rPr lang="fr-FR" dirty="0"/>
              <a:t> DSS</a:t>
            </a:r>
          </a:p>
          <a:p>
            <a:endParaRPr lang="fr-FR" dirty="0"/>
          </a:p>
          <a:p>
            <a:r>
              <a:rPr lang="fr-FR" dirty="0"/>
              <a:t>Input: </a:t>
            </a:r>
            <a:r>
              <a:rPr lang="fr-FR" dirty="0" err="1"/>
              <a:t>symptoms</a:t>
            </a:r>
            <a:r>
              <a:rPr lang="fr-FR" dirty="0"/>
              <a:t> + </a:t>
            </a:r>
            <a:r>
              <a:rPr lang="fr-FR" dirty="0" err="1"/>
              <a:t>personal</a:t>
            </a:r>
            <a:r>
              <a:rPr lang="fr-FR" dirty="0"/>
              <a:t> data </a:t>
            </a:r>
          </a:p>
          <a:p>
            <a:r>
              <a:rPr lang="fr-FR" dirty="0"/>
              <a:t>Output: 3 </a:t>
            </a:r>
            <a:r>
              <a:rPr lang="fr-FR" dirty="0" err="1"/>
              <a:t>most</a:t>
            </a:r>
            <a:r>
              <a:rPr lang="fr-FR" dirty="0"/>
              <a:t> probable </a:t>
            </a:r>
            <a:r>
              <a:rPr lang="fr-FR" dirty="0" err="1"/>
              <a:t>diseases</a:t>
            </a:r>
            <a:r>
              <a:rPr lang="fr-FR" dirty="0"/>
              <a:t> and </a:t>
            </a:r>
            <a:r>
              <a:rPr lang="fr-FR" dirty="0" err="1"/>
              <a:t>advices</a:t>
            </a:r>
            <a:r>
              <a:rPr lang="fr-FR" dirty="0"/>
              <a:t> </a:t>
            </a:r>
          </a:p>
          <a:p>
            <a:r>
              <a:rPr lang="fr-FR" dirty="0"/>
              <a:t>Limited by the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on </a:t>
            </a:r>
            <a:r>
              <a:rPr lang="fr-FR" dirty="0" err="1"/>
              <a:t>diseases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input data </a:t>
            </a:r>
          </a:p>
          <a:p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reached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number</a:t>
            </a:r>
            <a:r>
              <a:rPr lang="fr-FR" dirty="0"/>
              <a:t> of questions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probability</a:t>
            </a:r>
            <a:r>
              <a:rPr lang="fr-FR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Support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3 tables </a:t>
            </a:r>
            <a:endParaRPr lang="en-US" dirty="0"/>
          </a:p>
          <a:p>
            <a:pPr lvl="1"/>
            <a:r>
              <a:rPr lang="en-US" dirty="0"/>
              <a:t>Symptoms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Diseases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Map linking the two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45" y="3307484"/>
            <a:ext cx="8241112" cy="3314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75" y="274637"/>
            <a:ext cx="4274426" cy="27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6182" y="1607127"/>
            <a:ext cx="1191491" cy="3934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0145" y="1939636"/>
            <a:ext cx="2549238" cy="3269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err="1"/>
              <a:t>Back-end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8182" y="2604655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Bot </a:t>
            </a:r>
            <a:r>
              <a:rPr lang="fr-FR" dirty="0" err="1"/>
              <a:t>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8182" y="3906982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01090" y="3172693"/>
            <a:ext cx="1787237" cy="1690253"/>
            <a:chOff x="1122218" y="3422074"/>
            <a:chExt cx="1787237" cy="1690253"/>
          </a:xfrm>
        </p:grpSpPr>
        <p:sp>
          <p:nvSpPr>
            <p:cNvPr id="10" name="Cylinder 9"/>
            <p:cNvSpPr/>
            <p:nvPr/>
          </p:nvSpPr>
          <p:spPr>
            <a:xfrm>
              <a:off x="1122218" y="4475018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ylinder 10"/>
            <p:cNvSpPr/>
            <p:nvPr/>
          </p:nvSpPr>
          <p:spPr>
            <a:xfrm>
              <a:off x="1122218" y="3948546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ylinder 11"/>
            <p:cNvSpPr/>
            <p:nvPr/>
          </p:nvSpPr>
          <p:spPr>
            <a:xfrm>
              <a:off x="1122218" y="3422074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Database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>
            <a:stCxn id="12" idx="4"/>
          </p:cNvCxnSpPr>
          <p:nvPr/>
        </p:nvCxnSpPr>
        <p:spPr>
          <a:xfrm flipV="1">
            <a:off x="3588327" y="3075709"/>
            <a:ext cx="2299855" cy="4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4"/>
            <a:endCxn id="7" idx="1"/>
          </p:cNvCxnSpPr>
          <p:nvPr/>
        </p:nvCxnSpPr>
        <p:spPr>
          <a:xfrm>
            <a:off x="3588327" y="3491348"/>
            <a:ext cx="2299855" cy="88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4" idx="1"/>
          </p:cNvCxnSpPr>
          <p:nvPr/>
        </p:nvCxnSpPr>
        <p:spPr>
          <a:xfrm>
            <a:off x="7869383" y="3574473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en-US" dirty="0" err="1"/>
              <a:t>uestions</a:t>
            </a:r>
            <a:r>
              <a:rPr lang="en-US" dirty="0"/>
              <a:t> logic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1"/>
          <a:stretch/>
        </p:blipFill>
        <p:spPr>
          <a:xfrm>
            <a:off x="1472803" y="1616992"/>
            <a:ext cx="3819634" cy="515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9"/>
          <a:stretch/>
        </p:blipFill>
        <p:spPr>
          <a:xfrm>
            <a:off x="6941127" y="80668"/>
            <a:ext cx="4336473" cy="63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TODO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Probability</a:t>
            </a:r>
            <a:r>
              <a:rPr lang="fr-FR" dirty="0"/>
              <a:t> computation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264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</vt:lpstr>
      <vt:lpstr>Wingdings</vt:lpstr>
      <vt:lpstr>Wingdings 2</vt:lpstr>
      <vt:lpstr>Business plan presentation</vt:lpstr>
      <vt:lpstr>Health Care Bot</vt:lpstr>
      <vt:lpstr>Health Care Bot</vt:lpstr>
      <vt:lpstr>Why is it needed ?</vt:lpstr>
      <vt:lpstr>How does it works ?</vt:lpstr>
      <vt:lpstr>Decision Support System </vt:lpstr>
      <vt:lpstr>Database</vt:lpstr>
      <vt:lpstr>Architecture</vt:lpstr>
      <vt:lpstr>Questions logic</vt:lpstr>
      <vt:lpstr>Probability computation </vt:lpstr>
      <vt:lpstr>Technology choices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2017-05-25T21:48:30Z</dcterms:created>
  <dcterms:modified xsi:type="dcterms:W3CDTF">2017-05-29T18:59:29Z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