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345" r:id="rId2"/>
    <p:sldId id="381" r:id="rId3"/>
    <p:sldId id="383" r:id="rId4"/>
    <p:sldId id="389" r:id="rId5"/>
    <p:sldId id="384" r:id="rId6"/>
    <p:sldId id="386" r:id="rId7"/>
    <p:sldId id="346" r:id="rId8"/>
    <p:sldId id="352" r:id="rId9"/>
    <p:sldId id="353" r:id="rId10"/>
    <p:sldId id="369" r:id="rId11"/>
    <p:sldId id="354" r:id="rId12"/>
    <p:sldId id="355" r:id="rId13"/>
    <p:sldId id="347" r:id="rId14"/>
    <p:sldId id="348" r:id="rId15"/>
    <p:sldId id="365" r:id="rId16"/>
    <p:sldId id="356" r:id="rId17"/>
    <p:sldId id="366" r:id="rId18"/>
    <p:sldId id="349" r:id="rId19"/>
    <p:sldId id="358" r:id="rId20"/>
    <p:sldId id="357" r:id="rId21"/>
    <p:sldId id="360" r:id="rId22"/>
    <p:sldId id="361" r:id="rId23"/>
    <p:sldId id="362" r:id="rId24"/>
    <p:sldId id="364" r:id="rId25"/>
    <p:sldId id="367" r:id="rId26"/>
    <p:sldId id="370" r:id="rId27"/>
    <p:sldId id="36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7" autoAdjust="0"/>
    <p:restoredTop sz="94705" autoAdjust="0"/>
  </p:normalViewPr>
  <p:slideViewPr>
    <p:cSldViewPr>
      <p:cViewPr varScale="1">
        <p:scale>
          <a:sx n="156" d="100"/>
          <a:sy n="156" d="100"/>
        </p:scale>
        <p:origin x="1892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FA94-A464-4B2A-A5EB-FC227813F1C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CE6D9-F7C5-4E59-9D2F-DD389442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E6D9-F7C5-4E59-9D2F-DD389442D9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E6D9-F7C5-4E59-9D2F-DD389442D9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E6D9-F7C5-4E59-9D2F-DD389442D9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E6D9-F7C5-4E59-9D2F-DD389442D9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E6D9-F7C5-4E59-9D2F-DD389442D9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E6D9-F7C5-4E59-9D2F-DD389442D9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82D4AD-1977-4265-BD0C-B9A8746A13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0E96D0-BE36-43B5-B215-D325DAA60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D4AD-1977-4265-BD0C-B9A8746A13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6D0-BE36-43B5-B215-D325DAA60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D4AD-1977-4265-BD0C-B9A8746A13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6D0-BE36-43B5-B215-D325DAA60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D4AD-1977-4265-BD0C-B9A8746A13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6D0-BE36-43B5-B215-D325DAA60D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D4AD-1977-4265-BD0C-B9A8746A13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6D0-BE36-43B5-B215-D325DAA60D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D4AD-1977-4265-BD0C-B9A8746A13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6D0-BE36-43B5-B215-D325DAA60D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D4AD-1977-4265-BD0C-B9A8746A13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6D0-BE36-43B5-B215-D325DAA60D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D4AD-1977-4265-BD0C-B9A8746A13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6D0-BE36-43B5-B215-D325DAA60D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D4AD-1977-4265-BD0C-B9A8746A13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6D0-BE36-43B5-B215-D325DAA60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F82D4AD-1977-4265-BD0C-B9A8746A13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6D0-BE36-43B5-B215-D325DAA60D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82D4AD-1977-4265-BD0C-B9A8746A13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0E96D0-BE36-43B5-B215-D325DAA60D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82D4AD-1977-4265-BD0C-B9A8746A13C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10E96D0-BE36-43B5-B215-D325DAA60D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博弈论与政治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第八讲：边缘政策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古巴飞弹危机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848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Kennedy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也从最初的支持空袭转向军事封锁。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但，他也必须承受发动核战可能导致的后果，压力山大。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CIA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评估导弹已部署完成，增长了空袭或大举入侵的危险。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Kennedy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最后选择</a:t>
            </a: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ExComn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最保守的建议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——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军事封锁。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2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2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苏联试图恫吓并否认有部署飞弹的事，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 Khrushchev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称“封锁”是海盗的行为，是一种国际帝国主义行为，称驶向古巴的苏联船只，将不理会美国的封锁。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algn="just">
              <a:lnSpc>
                <a:spcPct val="112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苏联并在联合国宣传他们的意图是防御的行为。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algn="just">
              <a:lnSpc>
                <a:spcPct val="112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私底下，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Khrushchev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Kennedy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直接表达要结束危机，以撤除导弹当作条件交换，交换美国从土耳其撤除美国在其部署的飞弹。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algn="just">
              <a:lnSpc>
                <a:spcPct val="112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后来在斡旋的期间，美国在古巴发现核武器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(FROG)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algn="just">
              <a:lnSpc>
                <a:spcPct val="112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于是，美国发出最后通牒，苏联如果不同意撤除导弹，就大规模空中打击古巴。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12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81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军事封锁生效，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Khrushchev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私下传递讯息给美国，愿意重启条件交换。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后来，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Kennedy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私下致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Khrushchev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信件要求：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苏联撤飞弹，并接受核查。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美国不入侵古巴。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半年后，美国从土耳其撤飞弹。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但是苏联如公开第三点，美国则推翻提议。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苏联必须在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小时内答复，否则会有灾难性后果。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10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1328"/>
            <a:ext cx="80010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美国期望苏联将飞弹撤出古巴。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苏联则希望把飞弹留在美国后门，对美国造成威胁。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彼此都不知道双方的底线在那。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美国一开始强硬要求苏联撤飞弹，不然不惜发动战争（核武战争）。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0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简单威胁赛局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37410" y="3966091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</p:cNvCxnSpPr>
          <p:nvPr/>
        </p:nvCxnSpPr>
        <p:spPr>
          <a:xfrm flipV="1">
            <a:off x="2251710" y="3356491"/>
            <a:ext cx="1638300" cy="66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</p:cNvCxnSpPr>
          <p:nvPr/>
        </p:nvCxnSpPr>
        <p:spPr>
          <a:xfrm>
            <a:off x="2251710" y="4023241"/>
            <a:ext cx="16383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32860" y="3299341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36670" y="4747141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6"/>
          </p:cNvCxnSpPr>
          <p:nvPr/>
        </p:nvCxnSpPr>
        <p:spPr>
          <a:xfrm flipV="1">
            <a:off x="3947160" y="2594491"/>
            <a:ext cx="23812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</p:cNvCxnSpPr>
          <p:nvPr/>
        </p:nvCxnSpPr>
        <p:spPr>
          <a:xfrm>
            <a:off x="3947160" y="3356491"/>
            <a:ext cx="23050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56020" y="2537341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17920" y="4061341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08760" y="381011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美国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18535" y="293000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苏联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9495" y="4956691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苏联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70320" y="2409825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1,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-4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3650" y="3933825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-10,-8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0495" y="4619625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-2,2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8410" y="3332202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威胁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42210" y="44275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不威胁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23410" y="37110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对抗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23410" y="2606159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撤出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287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简单威胁赛局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43100" y="3916978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</p:cNvCxnSpPr>
          <p:nvPr/>
        </p:nvCxnSpPr>
        <p:spPr>
          <a:xfrm flipV="1">
            <a:off x="2057400" y="3307378"/>
            <a:ext cx="1638300" cy="66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</p:cNvCxnSpPr>
          <p:nvPr/>
        </p:nvCxnSpPr>
        <p:spPr>
          <a:xfrm>
            <a:off x="2057400" y="3974128"/>
            <a:ext cx="16383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38550" y="3250228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42360" y="4698028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6"/>
          </p:cNvCxnSpPr>
          <p:nvPr/>
        </p:nvCxnSpPr>
        <p:spPr>
          <a:xfrm flipV="1">
            <a:off x="3752850" y="2545378"/>
            <a:ext cx="23812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</p:cNvCxnSpPr>
          <p:nvPr/>
        </p:nvCxnSpPr>
        <p:spPr>
          <a:xfrm>
            <a:off x="3752850" y="3307378"/>
            <a:ext cx="23050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61710" y="2488228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3610" y="4012228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14450" y="3761006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美国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4225" y="2880896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苏联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85185" y="4907578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苏联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76010" y="2360712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1,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-4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9340" y="3884712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-10,-8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6185" y="4570512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-2,2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24100" y="328308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威胁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47900" y="437846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不威胁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29100" y="366194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对抗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29100" y="25570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撤出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5829300" y="3761006"/>
            <a:ext cx="1295400" cy="617458"/>
          </a:xfrm>
          <a:prstGeom prst="ellipse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与强硬型苏联的博弈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19325" y="393168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</p:cNvCxnSpPr>
          <p:nvPr/>
        </p:nvCxnSpPr>
        <p:spPr>
          <a:xfrm flipV="1">
            <a:off x="2333625" y="3322082"/>
            <a:ext cx="1638300" cy="66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</p:cNvCxnSpPr>
          <p:nvPr/>
        </p:nvCxnSpPr>
        <p:spPr>
          <a:xfrm>
            <a:off x="2333625" y="3988832"/>
            <a:ext cx="16383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4775" y="326493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18585" y="471273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6"/>
          </p:cNvCxnSpPr>
          <p:nvPr/>
        </p:nvCxnSpPr>
        <p:spPr>
          <a:xfrm flipV="1">
            <a:off x="4029075" y="2560082"/>
            <a:ext cx="23812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</p:cNvCxnSpPr>
          <p:nvPr/>
        </p:nvCxnSpPr>
        <p:spPr>
          <a:xfrm>
            <a:off x="4029075" y="3322082"/>
            <a:ext cx="23050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37935" y="250293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99835" y="402693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90675" y="3775710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美国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00450" y="2895600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苏联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1410" y="4922282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苏联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2235" y="2375416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1,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-8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5565" y="3899416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-10,-4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42410" y="4585216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-2,2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00325" y="3297793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威胁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24125" y="43931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不威胁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05325" y="36766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对抗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05325" y="257175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撤出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121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与强硬型苏联的博弈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19325" y="393168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</p:cNvCxnSpPr>
          <p:nvPr/>
        </p:nvCxnSpPr>
        <p:spPr>
          <a:xfrm flipV="1">
            <a:off x="2333625" y="3322082"/>
            <a:ext cx="1638300" cy="66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</p:cNvCxnSpPr>
          <p:nvPr/>
        </p:nvCxnSpPr>
        <p:spPr>
          <a:xfrm>
            <a:off x="2333625" y="3988832"/>
            <a:ext cx="16383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4775" y="326493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18585" y="471273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6"/>
          </p:cNvCxnSpPr>
          <p:nvPr/>
        </p:nvCxnSpPr>
        <p:spPr>
          <a:xfrm flipV="1">
            <a:off x="4029075" y="2560082"/>
            <a:ext cx="23812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</p:cNvCxnSpPr>
          <p:nvPr/>
        </p:nvCxnSpPr>
        <p:spPr>
          <a:xfrm>
            <a:off x="4029075" y="3322082"/>
            <a:ext cx="23050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37935" y="250293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99835" y="402693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90675" y="3775710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美国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00450" y="2895600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苏联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1410" y="4922282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苏联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2235" y="2375416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1,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-8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5565" y="3899416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-10,-4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42410" y="4585216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-2,2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00325" y="3297793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威胁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24125" y="43931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不威胁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05325" y="36766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对抗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05325" y="257175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撤出</a:t>
            </a:r>
            <a:endParaRPr lang="en-US" sz="1600" dirty="0"/>
          </a:p>
        </p:txBody>
      </p:sp>
      <p:sp>
        <p:nvSpPr>
          <p:cNvPr id="27" name="Oval 26"/>
          <p:cNvSpPr/>
          <p:nvPr/>
        </p:nvSpPr>
        <p:spPr>
          <a:xfrm>
            <a:off x="3695700" y="4453771"/>
            <a:ext cx="1295400" cy="617458"/>
          </a:xfrm>
          <a:prstGeom prst="ellipse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3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不知道苏联类型下的威胁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2971800" y="299180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</p:cNvCxnSpPr>
          <p:nvPr/>
        </p:nvCxnSpPr>
        <p:spPr>
          <a:xfrm flipV="1">
            <a:off x="3086100" y="2382202"/>
            <a:ext cx="1638300" cy="66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</p:cNvCxnSpPr>
          <p:nvPr/>
        </p:nvCxnSpPr>
        <p:spPr>
          <a:xfrm>
            <a:off x="3086100" y="3048952"/>
            <a:ext cx="16383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67250" y="232505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1060" y="377285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6"/>
          </p:cNvCxnSpPr>
          <p:nvPr/>
        </p:nvCxnSpPr>
        <p:spPr>
          <a:xfrm flipV="1">
            <a:off x="4781550" y="1620202"/>
            <a:ext cx="23812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</p:cNvCxnSpPr>
          <p:nvPr/>
        </p:nvCxnSpPr>
        <p:spPr>
          <a:xfrm>
            <a:off x="4781550" y="2382202"/>
            <a:ext cx="23050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90410" y="156305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2310" y="3087052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43150" y="2835830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美国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2925" y="1955720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苏联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13885" y="3982402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苏联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04710" y="1435536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1,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-8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78040" y="2959536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-10,-4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94885" y="3645336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-2,2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52800" y="2357913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威胁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76600" y="34532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不威胁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273677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对抗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163187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撤出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032760" y="5513664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V="1">
            <a:off x="3147060" y="4904064"/>
            <a:ext cx="1638300" cy="66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6"/>
          </p:cNvCxnSpPr>
          <p:nvPr/>
        </p:nvCxnSpPr>
        <p:spPr>
          <a:xfrm>
            <a:off x="3147060" y="5570814"/>
            <a:ext cx="16383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728210" y="4846914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32020" y="6294714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6"/>
          </p:cNvCxnSpPr>
          <p:nvPr/>
        </p:nvCxnSpPr>
        <p:spPr>
          <a:xfrm flipV="1">
            <a:off x="4842510" y="4142064"/>
            <a:ext cx="23812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6"/>
          </p:cNvCxnSpPr>
          <p:nvPr/>
        </p:nvCxnSpPr>
        <p:spPr>
          <a:xfrm>
            <a:off x="4842510" y="4904064"/>
            <a:ext cx="23050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151370" y="4084914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113270" y="5608914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04110" y="5357692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美国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13885" y="4477582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苏联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74845" y="6504264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苏联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65670" y="3957398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1,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-4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39000" y="5481398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-10,-8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55845" y="6167198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-2,2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13760" y="487977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威胁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37560" y="59751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不威胁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8760" y="52586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对抗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18760" y="41537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撤出</a:t>
            </a:r>
            <a:endParaRPr lang="en-US" dirty="0"/>
          </a:p>
        </p:txBody>
      </p:sp>
      <p:cxnSp>
        <p:nvCxnSpPr>
          <p:cNvPr id="7" name="Straight Connector 6"/>
          <p:cNvCxnSpPr>
            <a:stCxn id="17" idx="3"/>
          </p:cNvCxnSpPr>
          <p:nvPr/>
        </p:nvCxnSpPr>
        <p:spPr>
          <a:xfrm flipH="1">
            <a:off x="1219200" y="3020496"/>
            <a:ext cx="1866900" cy="1306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162050" y="4269580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6" idx="5"/>
            <a:endCxn id="36" idx="3"/>
          </p:cNvCxnSpPr>
          <p:nvPr/>
        </p:nvCxnSpPr>
        <p:spPr>
          <a:xfrm>
            <a:off x="1259611" y="4367141"/>
            <a:ext cx="1887449" cy="1175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9100" y="4153732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自然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2000" y="3292076"/>
            <a:ext cx="139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强硬的苏联，</a:t>
            </a:r>
            <a:endParaRPr lang="en-US" altLang="zh-CN" dirty="0"/>
          </a:p>
          <a:p>
            <a:r>
              <a:rPr lang="zh-CN" altLang="en-US" dirty="0"/>
              <a:t>概率为</a:t>
            </a:r>
            <a:r>
              <a:rPr lang="en-US" altLang="zh-CN" i="1" dirty="0"/>
              <a:t>p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91540" y="4815064"/>
            <a:ext cx="139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软弱的苏联，</a:t>
            </a:r>
            <a:endParaRPr lang="en-US" altLang="zh-CN" dirty="0"/>
          </a:p>
          <a:p>
            <a:r>
              <a:rPr lang="zh-CN" altLang="en-US" dirty="0"/>
              <a:t>概率为</a:t>
            </a:r>
            <a:r>
              <a:rPr lang="en-US" altLang="zh-CN" i="1" dirty="0">
                <a:latin typeface="Calibri" pitchFamily="34" charset="0"/>
                <a:cs typeface="Calibri" pitchFamily="34" charset="0"/>
              </a:rPr>
              <a:t>1-p</a:t>
            </a:r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032760" y="3020496"/>
            <a:ext cx="60960" cy="25218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14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7800"/>
                <a:ext cx="7924800" cy="452596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美国面临不同苏联时，威胁可得的支付为：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algn="just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美国威胁</a:t>
                </a:r>
                <a:r>
                  <a:rPr lang="zh-CN" altLang="en-US" sz="2000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强硬型苏联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−10 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，威胁</a:t>
                </a:r>
                <a:r>
                  <a:rPr lang="zh-CN" altLang="en-US" sz="2000" dirty="0">
                    <a:solidFill>
                      <a:srgbClr val="00B050"/>
                    </a:solidFill>
                  </a:rPr>
                  <a:t>软弱型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苏联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，所以威胁的期望支付为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−10</m:t>
                    </m:r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=1−11</m:t>
                    </m:r>
                    <m:r>
                      <a:rPr lang="en-US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</a:p>
              <a:p>
                <a:pPr lvl="1" algn="just"/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美国不威胁，可以获得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−2</m:t>
                    </m:r>
                  </m:oMath>
                </a14:m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algn="just"/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因此美国只有在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1−11</m:t>
                    </m:r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&gt;−2</m:t>
                    </m:r>
                  </m:oMath>
                </a14:m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的情况下选择威胁；</a:t>
                </a:r>
                <a:r>
                  <a:rPr lang="zh-CN" altLang="en-US" sz="2000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强硬型苏联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&lt;3/11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时，美国才会选择威胁。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65760" lvl="1" indent="-256032" algn="just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也就是说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够小时（苏联比较不可能强硬的情况下），美国才会选择威胁。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Kennedy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&lt;</m:t>
                    </m:r>
                    <m:r>
                      <a:rPr lang="en-US" sz="2400">
                        <a:latin typeface="Cambria Math"/>
                      </a:rPr>
                      <m:t>𝑝</m:t>
                    </m:r>
                    <m:r>
                      <a:rPr lang="en-US" sz="2400" b="0" i="0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11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，所以威胁“如果你们对抗，则将遭遇一场核武大战”是个太过于冒险的“威胁”。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7800"/>
                <a:ext cx="7924800" cy="4525963"/>
              </a:xfrm>
              <a:blipFill>
                <a:blip r:embed="rId2"/>
                <a:stretch>
                  <a:fillRect t="-1078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危机的边缘政策模型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2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Bob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Alice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进行以下无限重复博弈，他们均使用触发策略，但不对未来的支付贴现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，试算博弈在以概率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的情况继续时，两人的纳什均衡是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(C,C)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值的最小值。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重复博弈练习题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Table 4"/>
          <p:cNvGraphicFramePr>
            <a:graphicFrameLocks noGrp="1"/>
          </p:cNvGraphicFramePr>
          <p:nvPr/>
        </p:nvGraphicFramePr>
        <p:xfrm>
          <a:off x="1676400" y="3657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3,3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70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192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危机的边缘政策模型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2971800" y="2851666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</p:cNvCxnSpPr>
          <p:nvPr/>
        </p:nvCxnSpPr>
        <p:spPr>
          <a:xfrm flipV="1">
            <a:off x="3086100" y="2242066"/>
            <a:ext cx="1638300" cy="66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</p:cNvCxnSpPr>
          <p:nvPr/>
        </p:nvCxnSpPr>
        <p:spPr>
          <a:xfrm>
            <a:off x="3086100" y="2908816"/>
            <a:ext cx="16383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67250" y="2184916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1060" y="3632716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6"/>
          </p:cNvCxnSpPr>
          <p:nvPr/>
        </p:nvCxnSpPr>
        <p:spPr>
          <a:xfrm flipV="1">
            <a:off x="4781550" y="1480066"/>
            <a:ext cx="23812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</p:cNvCxnSpPr>
          <p:nvPr/>
        </p:nvCxnSpPr>
        <p:spPr>
          <a:xfrm>
            <a:off x="4781550" y="2242066"/>
            <a:ext cx="23050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90410" y="1422916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2310" y="2946916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43150" y="2695694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美国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2925" y="1815584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苏联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13885" y="3842266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苏联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04710" y="129540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1,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-8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78040" y="281940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-2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-8q,2-6q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94885" y="350520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-2,2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36990" y="1929109"/>
            <a:ext cx="126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边缘政策冒险威胁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6600" y="331315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不威胁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25966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对抗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14917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撤出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032760" y="5373528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V="1">
            <a:off x="3147060" y="4763928"/>
            <a:ext cx="1638300" cy="66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6"/>
          </p:cNvCxnSpPr>
          <p:nvPr/>
        </p:nvCxnSpPr>
        <p:spPr>
          <a:xfrm>
            <a:off x="3147060" y="5430678"/>
            <a:ext cx="16383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728210" y="4706778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32020" y="6154578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6"/>
          </p:cNvCxnSpPr>
          <p:nvPr/>
        </p:nvCxnSpPr>
        <p:spPr>
          <a:xfrm flipV="1">
            <a:off x="4842510" y="4001928"/>
            <a:ext cx="23812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6"/>
          </p:cNvCxnSpPr>
          <p:nvPr/>
        </p:nvCxnSpPr>
        <p:spPr>
          <a:xfrm>
            <a:off x="4842510" y="4763928"/>
            <a:ext cx="230505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151370" y="3944778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113270" y="5468778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04110" y="5217556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美国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13885" y="4337446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苏联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74845" y="6364128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苏联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65670" y="3817262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1,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-4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39000" y="534126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-2-8q,2-10q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55845" y="6027062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-2,2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37560" y="583501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不威胁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8760" y="511849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对抗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18760" y="401359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撤出</a:t>
            </a:r>
            <a:endParaRPr lang="en-US" dirty="0"/>
          </a:p>
        </p:txBody>
      </p:sp>
      <p:cxnSp>
        <p:nvCxnSpPr>
          <p:cNvPr id="7" name="Straight Connector 6"/>
          <p:cNvCxnSpPr>
            <a:stCxn id="17" idx="3"/>
          </p:cNvCxnSpPr>
          <p:nvPr/>
        </p:nvCxnSpPr>
        <p:spPr>
          <a:xfrm flipH="1">
            <a:off x="1219200" y="2880360"/>
            <a:ext cx="1866900" cy="1306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162050" y="4129444"/>
            <a:ext cx="11430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6" idx="5"/>
            <a:endCxn id="36" idx="3"/>
          </p:cNvCxnSpPr>
          <p:nvPr/>
        </p:nvCxnSpPr>
        <p:spPr>
          <a:xfrm>
            <a:off x="1259611" y="4227005"/>
            <a:ext cx="1887449" cy="1175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9100" y="4013596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自然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2000" y="3151940"/>
            <a:ext cx="139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强硬的苏联，</a:t>
            </a:r>
            <a:endParaRPr lang="en-US" altLang="zh-CN" dirty="0"/>
          </a:p>
          <a:p>
            <a:r>
              <a:rPr lang="zh-CN" altLang="en-US" dirty="0"/>
              <a:t>概率为</a:t>
            </a:r>
            <a:r>
              <a:rPr lang="en-US" altLang="zh-CN" i="1" dirty="0"/>
              <a:t>p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91540" y="4674928"/>
            <a:ext cx="139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软弱的苏联，</a:t>
            </a:r>
            <a:endParaRPr lang="en-US" altLang="zh-CN" dirty="0"/>
          </a:p>
          <a:p>
            <a:r>
              <a:rPr lang="zh-CN" altLang="en-US" dirty="0"/>
              <a:t>概率为</a:t>
            </a:r>
            <a:r>
              <a:rPr lang="en-US" altLang="zh-CN" i="1" dirty="0">
                <a:latin typeface="Calibri" pitchFamily="34" charset="0"/>
                <a:cs typeface="Calibri" pitchFamily="34" charset="0"/>
              </a:rPr>
              <a:t>1-p</a:t>
            </a:r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032760" y="2880360"/>
            <a:ext cx="60960" cy="25218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22"/>
          <p:cNvSpPr txBox="1"/>
          <p:nvPr/>
        </p:nvSpPr>
        <p:spPr>
          <a:xfrm>
            <a:off x="3214007" y="4459813"/>
            <a:ext cx="120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边缘政策冒险威胁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7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381000" y="1447800"/>
                <a:ext cx="8229600" cy="499586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面临战争以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概率发生时，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美国的支付为选择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对抗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−10</m:t>
                    </m:r>
                    <m:r>
                      <a:rPr lang="en-US" altLang="zh-CN" sz="2400" i="1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（战争爆发），但是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退缩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则战争不发生获得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−2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4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美国的期望支付为：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−10</m:t>
                    </m:r>
                    <m:r>
                      <a:rPr lang="en-US" sz="2400" b="0" i="1" smtClean="0">
                        <a:latin typeface="Cambria Math"/>
                      </a:rPr>
                      <m:t>𝑞</m:t>
                    </m:r>
                    <m:r>
                      <a:rPr lang="en-US" sz="2400" b="0" i="1" smtClean="0">
                        <a:latin typeface="Cambria Math"/>
                      </a:rPr>
                      <m:t>−2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=−2−8</m:t>
                    </m:r>
                    <m:r>
                      <a:rPr lang="en-US" sz="2400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sz="2400" b="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面临战争以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概率发生时，强硬的苏联的支付为：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4</m:t>
                    </m:r>
                    <m:r>
                      <a:rPr lang="en-US" sz="2400" i="1">
                        <a:latin typeface="Cambria Math"/>
                      </a:rPr>
                      <m:t>𝑞</m:t>
                    </m:r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1−</m:t>
                        </m:r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=2−</m:t>
                    </m:r>
                    <m:r>
                      <a:rPr lang="en-US" sz="2400" b="0" i="1" smtClean="0">
                        <a:latin typeface="Cambria Math"/>
                      </a:rPr>
                      <m:t>6</m:t>
                    </m:r>
                    <m:r>
                      <a:rPr lang="en-US" sz="2400" i="1">
                        <a:latin typeface="Cambria Math"/>
                      </a:rPr>
                      <m:t>𝑞</m:t>
                    </m:r>
                  </m:oMath>
                </a14:m>
                <a:endParaRPr lang="en-US" sz="2400" b="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−8&gt;2−6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[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&gt;1!</a:t>
                </a:r>
                <a:r>
                  <a:rPr lang="en-US" sz="2400" dirty="0">
                    <a:solidFill>
                      <a:srgbClr val="FF0000"/>
                    </a:solidFill>
                  </a:rPr>
                  <a:t>]</a:t>
                </a:r>
                <a:endParaRPr lang="en-US" sz="24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面临战争以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概率发生时，软弱的苏联的支付为：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8</m:t>
                    </m:r>
                    <m:r>
                      <a:rPr lang="en-US" sz="2400" i="1">
                        <a:latin typeface="Cambria Math"/>
                      </a:rPr>
                      <m:t>𝑞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1−</m:t>
                        </m:r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=2−</m:t>
                    </m:r>
                    <m:r>
                      <a:rPr lang="en-US" sz="2400" b="0" i="1" smtClean="0">
                        <a:latin typeface="Cambria Math"/>
                      </a:rPr>
                      <m:t>10</m:t>
                    </m:r>
                    <m:r>
                      <a:rPr lang="en-US" sz="2400" i="1">
                        <a:latin typeface="Cambria Math"/>
                      </a:rPr>
                      <m:t>𝑞</m:t>
                    </m:r>
                  </m:oMath>
                </a14:m>
                <a:endParaRPr 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4&gt;</m:t>
                    </m:r>
                    <m:r>
                      <a:rPr lang="en-US" sz="2400" i="1">
                        <a:latin typeface="Cambria Math"/>
                      </a:rPr>
                      <m:t>2−10</m:t>
                    </m:r>
                    <m:r>
                      <a:rPr lang="en-US" sz="2400" i="1">
                        <a:latin typeface="Cambria Math"/>
                      </a:rPr>
                      <m:t>𝑞</m:t>
                    </m:r>
                  </m:oMath>
                </a14:m>
                <a:endParaRPr 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𝑞</m:t>
                    </m:r>
                    <m:r>
                      <a:rPr lang="en-US" sz="2400" b="0" i="1" smtClean="0">
                        <a:latin typeface="Cambria Math"/>
                      </a:rPr>
                      <m:t>&gt;0.6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撤出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也就是说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至少要有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发生的概率才会使（软弱的）苏联就范。该下限称之为威胁的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有效条件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(effectiveness condition)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endParaRPr lang="en-US" sz="2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1000" y="1447800"/>
                <a:ext cx="8229600" cy="4995862"/>
              </a:xfrm>
              <a:blipFill>
                <a:blip r:embed="rId2"/>
                <a:stretch>
                  <a:fillRect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危机的边缘政策模型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57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65760" lvl="1" indent="-256032">
                  <a:lnSpc>
                    <a:spcPct val="120000"/>
                  </a:lnSpc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zh-CN" altLang="en-US" sz="2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倘若美国发出威胁，则以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zh-CN" altLang="en-US" sz="2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的概率遇到</a:t>
                </a:r>
                <a:r>
                  <a:rPr lang="zh-CN" altLang="en-US" sz="2700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强硬型苏联</a:t>
                </a:r>
                <a:r>
                  <a:rPr lang="zh-CN" altLang="en-US" sz="2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，美国的期望支付为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−2−8</m:t>
                        </m:r>
                        <m:r>
                          <a:rPr lang="en-US" altLang="zh-CN" sz="2400" i="1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en-US" sz="2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；以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zh-CN" altLang="en-US" sz="2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的概率遇到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软弱型</a:t>
                </a:r>
                <a:r>
                  <a:rPr lang="zh-CN" altLang="en-US" sz="270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苏联</a:t>
                </a:r>
                <a:r>
                  <a:rPr lang="zh-CN" altLang="en-US" sz="2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，假定苏联顺从，则美国的支付为</a:t>
                </a:r>
                <a:r>
                  <a:rPr lang="en-US" altLang="zh-CN" sz="2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</a:p>
              <a:p>
                <a:pPr marL="365760" lvl="1" indent="-256032">
                  <a:lnSpc>
                    <a:spcPct val="120000"/>
                  </a:lnSpc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zh-CN" altLang="en-US" sz="2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所以美国发出威胁要使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软弱型</a:t>
                </a:r>
                <a:r>
                  <a:rPr lang="zh-CN" altLang="en-US" sz="270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苏联</a:t>
                </a:r>
                <a:r>
                  <a:rPr lang="zh-CN" altLang="en-US" sz="2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就范的情况：</a:t>
                </a:r>
                <a:endParaRPr lang="en-US" altLang="zh-CN" sz="2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65760" lvl="1" indent="-256032">
                  <a:lnSpc>
                    <a:spcPct val="120000"/>
                  </a:lnSpc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−8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+1×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=−8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𝑝𝑞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−3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endParaRPr lang="en-US" altLang="zh-CN" sz="2800" b="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65760" lvl="1" indent="-256032">
                  <a:lnSpc>
                    <a:spcPct val="120000"/>
                  </a:lnSpc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−8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𝑝𝑞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−3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+1&gt;−2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必须大于不威胁的支付才会威胁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endParaRPr lang="en-US" altLang="zh-CN" sz="28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65760" lvl="1" indent="-256032">
                  <a:lnSpc>
                    <a:spcPct val="120000"/>
                  </a:lnSpc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0.375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65760" lvl="1" indent="-256032">
                  <a:lnSpc>
                    <a:spcPct val="120000"/>
                  </a:lnSpc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zh-CN" altLang="en-US" sz="2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所以要发生核武战争的概率够小，美国才会发出威胁。该上限称之为</a:t>
                </a:r>
                <a:r>
                  <a:rPr lang="zh-CN" altLang="en-US" sz="27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可接受条件</a:t>
                </a:r>
                <a:r>
                  <a:rPr lang="en-US" altLang="zh-CN" sz="2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(acceptability condition)</a:t>
                </a:r>
                <a:r>
                  <a:rPr lang="zh-CN" altLang="en-US" sz="2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endParaRPr lang="en-US" altLang="zh-CN" sz="27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74" r="-519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危机的边缘政策模型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0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危机的边缘政策模型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05165" y="1160684"/>
            <a:ext cx="7505700" cy="5789705"/>
            <a:chOff x="1032" y="933"/>
            <a:chExt cx="3696" cy="2851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032" y="933"/>
              <a:ext cx="3696" cy="2851"/>
            </a:xfrm>
            <a:prstGeom prst="rect">
              <a:avLst/>
            </a:prstGeom>
            <a:noFill/>
            <a:ln w="0">
              <a:solidFill>
                <a:srgbClr val="FFFFF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026" y="1432"/>
              <a:ext cx="639" cy="668"/>
            </a:xfrm>
            <a:custGeom>
              <a:avLst/>
              <a:gdLst>
                <a:gd name="T0" fmla="*/ 0 w 639"/>
                <a:gd name="T1" fmla="*/ 668 h 668"/>
                <a:gd name="T2" fmla="*/ 0 w 639"/>
                <a:gd name="T3" fmla="*/ 0 h 668"/>
                <a:gd name="T4" fmla="*/ 453 w 639"/>
                <a:gd name="T5" fmla="*/ 0 h 668"/>
                <a:gd name="T6" fmla="*/ 485 w 639"/>
                <a:gd name="T7" fmla="*/ 164 h 668"/>
                <a:gd name="T8" fmla="*/ 527 w 639"/>
                <a:gd name="T9" fmla="*/ 327 h 668"/>
                <a:gd name="T10" fmla="*/ 639 w 639"/>
                <a:gd name="T11" fmla="*/ 668 h 668"/>
                <a:gd name="T12" fmla="*/ 0 w 639"/>
                <a:gd name="T13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9" h="668">
                  <a:moveTo>
                    <a:pt x="0" y="668"/>
                  </a:moveTo>
                  <a:lnTo>
                    <a:pt x="0" y="0"/>
                  </a:lnTo>
                  <a:lnTo>
                    <a:pt x="453" y="0"/>
                  </a:lnTo>
                  <a:lnTo>
                    <a:pt x="485" y="164"/>
                  </a:lnTo>
                  <a:lnTo>
                    <a:pt x="527" y="327"/>
                  </a:lnTo>
                  <a:lnTo>
                    <a:pt x="639" y="668"/>
                  </a:lnTo>
                  <a:lnTo>
                    <a:pt x="0" y="668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581" y="2100"/>
              <a:ext cx="285" cy="998"/>
            </a:xfrm>
            <a:custGeom>
              <a:avLst/>
              <a:gdLst>
                <a:gd name="T0" fmla="*/ 285 w 285"/>
                <a:gd name="T1" fmla="*/ 998 h 998"/>
                <a:gd name="T2" fmla="*/ 0 w 285"/>
                <a:gd name="T3" fmla="*/ 998 h 998"/>
                <a:gd name="T4" fmla="*/ 0 w 285"/>
                <a:gd name="T5" fmla="*/ 0 h 998"/>
                <a:gd name="T6" fmla="*/ 84 w 285"/>
                <a:gd name="T7" fmla="*/ 0 h 998"/>
                <a:gd name="T8" fmla="*/ 122 w 285"/>
                <a:gd name="T9" fmla="*/ 102 h 998"/>
                <a:gd name="T10" fmla="*/ 168 w 285"/>
                <a:gd name="T11" fmla="*/ 196 h 998"/>
                <a:gd name="T12" fmla="*/ 285 w 285"/>
                <a:gd name="T13" fmla="*/ 396 h 998"/>
                <a:gd name="T14" fmla="*/ 285 w 285"/>
                <a:gd name="T15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998">
                  <a:moveTo>
                    <a:pt x="285" y="998"/>
                  </a:moveTo>
                  <a:lnTo>
                    <a:pt x="0" y="99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122" y="102"/>
                  </a:lnTo>
                  <a:lnTo>
                    <a:pt x="168" y="196"/>
                  </a:lnTo>
                  <a:lnTo>
                    <a:pt x="285" y="396"/>
                  </a:lnTo>
                  <a:lnTo>
                    <a:pt x="285" y="998"/>
                  </a:lnTo>
                  <a:close/>
                </a:path>
              </a:pathLst>
            </a:custGeom>
            <a:solidFill>
              <a:srgbClr val="B3D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886" y="1367"/>
              <a:ext cx="8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64" y="3196"/>
              <a:ext cx="8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901" y="1775"/>
              <a:ext cx="8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上限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(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可接受条件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881" y="2053"/>
              <a:ext cx="16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575" y="1955"/>
              <a:ext cx="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515" y="2049"/>
              <a:ext cx="7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下限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(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有效条件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594" y="2142"/>
              <a:ext cx="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965" y="1381"/>
              <a:ext cx="8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2367" y="3103"/>
              <a:ext cx="107" cy="56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581" y="3061"/>
              <a:ext cx="0" cy="37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866" y="3061"/>
              <a:ext cx="0" cy="37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118" y="2203"/>
              <a:ext cx="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057" y="2296"/>
              <a:ext cx="34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试探区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2791" y="1293"/>
              <a:ext cx="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731" y="1386"/>
              <a:ext cx="11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两个条件都成立的区域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189" y="3108"/>
              <a:ext cx="21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497" y="3108"/>
              <a:ext cx="21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712" y="3192"/>
              <a:ext cx="21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787" y="3108"/>
              <a:ext cx="21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617" y="3098"/>
              <a:ext cx="150" cy="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673" y="3108"/>
              <a:ext cx="8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2469" y="1432"/>
              <a:ext cx="70" cy="243"/>
            </a:xfrm>
            <a:custGeom>
              <a:avLst/>
              <a:gdLst>
                <a:gd name="T0" fmla="*/ 19 w 70"/>
                <a:gd name="T1" fmla="*/ 0 h 243"/>
                <a:gd name="T2" fmla="*/ 70 w 70"/>
                <a:gd name="T3" fmla="*/ 238 h 243"/>
                <a:gd name="T4" fmla="*/ 52 w 70"/>
                <a:gd name="T5" fmla="*/ 243 h 243"/>
                <a:gd name="T6" fmla="*/ 0 w 70"/>
                <a:gd name="T7" fmla="*/ 5 h 243"/>
                <a:gd name="T8" fmla="*/ 19 w 70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43">
                  <a:moveTo>
                    <a:pt x="19" y="0"/>
                  </a:moveTo>
                  <a:lnTo>
                    <a:pt x="70" y="238"/>
                  </a:lnTo>
                  <a:lnTo>
                    <a:pt x="52" y="243"/>
                  </a:lnTo>
                  <a:lnTo>
                    <a:pt x="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521" y="1670"/>
              <a:ext cx="51" cy="126"/>
            </a:xfrm>
            <a:custGeom>
              <a:avLst/>
              <a:gdLst>
                <a:gd name="T0" fmla="*/ 18 w 51"/>
                <a:gd name="T1" fmla="*/ 0 h 126"/>
                <a:gd name="T2" fmla="*/ 51 w 51"/>
                <a:gd name="T3" fmla="*/ 122 h 126"/>
                <a:gd name="T4" fmla="*/ 32 w 51"/>
                <a:gd name="T5" fmla="*/ 126 h 126"/>
                <a:gd name="T6" fmla="*/ 0 w 51"/>
                <a:gd name="T7" fmla="*/ 5 h 126"/>
                <a:gd name="T8" fmla="*/ 18 w 51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26">
                  <a:moveTo>
                    <a:pt x="18" y="0"/>
                  </a:moveTo>
                  <a:lnTo>
                    <a:pt x="51" y="122"/>
                  </a:lnTo>
                  <a:lnTo>
                    <a:pt x="32" y="126"/>
                  </a:lnTo>
                  <a:lnTo>
                    <a:pt x="0" y="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2553" y="1792"/>
              <a:ext cx="56" cy="130"/>
            </a:xfrm>
            <a:custGeom>
              <a:avLst/>
              <a:gdLst>
                <a:gd name="T0" fmla="*/ 19 w 56"/>
                <a:gd name="T1" fmla="*/ 0 h 130"/>
                <a:gd name="T2" fmla="*/ 56 w 56"/>
                <a:gd name="T3" fmla="*/ 126 h 130"/>
                <a:gd name="T4" fmla="*/ 38 w 56"/>
                <a:gd name="T5" fmla="*/ 130 h 130"/>
                <a:gd name="T6" fmla="*/ 0 w 56"/>
                <a:gd name="T7" fmla="*/ 4 h 130"/>
                <a:gd name="T8" fmla="*/ 19 w 56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0">
                  <a:moveTo>
                    <a:pt x="19" y="0"/>
                  </a:moveTo>
                  <a:lnTo>
                    <a:pt x="56" y="126"/>
                  </a:lnTo>
                  <a:lnTo>
                    <a:pt x="38" y="130"/>
                  </a:lnTo>
                  <a:lnTo>
                    <a:pt x="0" y="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2591" y="1918"/>
              <a:ext cx="60" cy="130"/>
            </a:xfrm>
            <a:custGeom>
              <a:avLst/>
              <a:gdLst>
                <a:gd name="T0" fmla="*/ 18 w 60"/>
                <a:gd name="T1" fmla="*/ 0 h 130"/>
                <a:gd name="T2" fmla="*/ 60 w 60"/>
                <a:gd name="T3" fmla="*/ 126 h 130"/>
                <a:gd name="T4" fmla="*/ 42 w 60"/>
                <a:gd name="T5" fmla="*/ 130 h 130"/>
                <a:gd name="T6" fmla="*/ 0 w 60"/>
                <a:gd name="T7" fmla="*/ 4 h 130"/>
                <a:gd name="T8" fmla="*/ 18 w 60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30">
                  <a:moveTo>
                    <a:pt x="18" y="0"/>
                  </a:moveTo>
                  <a:lnTo>
                    <a:pt x="60" y="126"/>
                  </a:lnTo>
                  <a:lnTo>
                    <a:pt x="42" y="130"/>
                  </a:lnTo>
                  <a:lnTo>
                    <a:pt x="0" y="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2633" y="2044"/>
              <a:ext cx="65" cy="130"/>
            </a:xfrm>
            <a:custGeom>
              <a:avLst/>
              <a:gdLst>
                <a:gd name="T0" fmla="*/ 18 w 65"/>
                <a:gd name="T1" fmla="*/ 0 h 130"/>
                <a:gd name="T2" fmla="*/ 65 w 65"/>
                <a:gd name="T3" fmla="*/ 126 h 130"/>
                <a:gd name="T4" fmla="*/ 46 w 65"/>
                <a:gd name="T5" fmla="*/ 130 h 130"/>
                <a:gd name="T6" fmla="*/ 0 w 65"/>
                <a:gd name="T7" fmla="*/ 4 h 130"/>
                <a:gd name="T8" fmla="*/ 18 w 6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30">
                  <a:moveTo>
                    <a:pt x="18" y="0"/>
                  </a:moveTo>
                  <a:lnTo>
                    <a:pt x="65" y="126"/>
                  </a:lnTo>
                  <a:lnTo>
                    <a:pt x="46" y="130"/>
                  </a:lnTo>
                  <a:lnTo>
                    <a:pt x="0" y="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2679" y="2170"/>
              <a:ext cx="80" cy="126"/>
            </a:xfrm>
            <a:custGeom>
              <a:avLst/>
              <a:gdLst>
                <a:gd name="T0" fmla="*/ 19 w 80"/>
                <a:gd name="T1" fmla="*/ 0 h 126"/>
                <a:gd name="T2" fmla="*/ 80 w 80"/>
                <a:gd name="T3" fmla="*/ 121 h 126"/>
                <a:gd name="T4" fmla="*/ 61 w 80"/>
                <a:gd name="T5" fmla="*/ 126 h 126"/>
                <a:gd name="T6" fmla="*/ 0 w 80"/>
                <a:gd name="T7" fmla="*/ 4 h 126"/>
                <a:gd name="T8" fmla="*/ 19 w 80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26">
                  <a:moveTo>
                    <a:pt x="19" y="0"/>
                  </a:moveTo>
                  <a:lnTo>
                    <a:pt x="80" y="121"/>
                  </a:lnTo>
                  <a:lnTo>
                    <a:pt x="61" y="126"/>
                  </a:lnTo>
                  <a:lnTo>
                    <a:pt x="0" y="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740" y="2291"/>
              <a:ext cx="79" cy="126"/>
            </a:xfrm>
            <a:custGeom>
              <a:avLst/>
              <a:gdLst>
                <a:gd name="T0" fmla="*/ 19 w 79"/>
                <a:gd name="T1" fmla="*/ 0 h 126"/>
                <a:gd name="T2" fmla="*/ 79 w 79"/>
                <a:gd name="T3" fmla="*/ 112 h 126"/>
                <a:gd name="T4" fmla="*/ 65 w 79"/>
                <a:gd name="T5" fmla="*/ 126 h 126"/>
                <a:gd name="T6" fmla="*/ 0 w 79"/>
                <a:gd name="T7" fmla="*/ 5 h 126"/>
                <a:gd name="T8" fmla="*/ 19 w 79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6">
                  <a:moveTo>
                    <a:pt x="19" y="0"/>
                  </a:moveTo>
                  <a:lnTo>
                    <a:pt x="79" y="112"/>
                  </a:lnTo>
                  <a:lnTo>
                    <a:pt x="65" y="126"/>
                  </a:lnTo>
                  <a:lnTo>
                    <a:pt x="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2805" y="2403"/>
              <a:ext cx="80" cy="130"/>
            </a:xfrm>
            <a:custGeom>
              <a:avLst/>
              <a:gdLst>
                <a:gd name="T0" fmla="*/ 14 w 80"/>
                <a:gd name="T1" fmla="*/ 0 h 130"/>
                <a:gd name="T2" fmla="*/ 80 w 80"/>
                <a:gd name="T3" fmla="*/ 116 h 130"/>
                <a:gd name="T4" fmla="*/ 70 w 80"/>
                <a:gd name="T5" fmla="*/ 130 h 130"/>
                <a:gd name="T6" fmla="*/ 0 w 80"/>
                <a:gd name="T7" fmla="*/ 14 h 130"/>
                <a:gd name="T8" fmla="*/ 14 w 80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30">
                  <a:moveTo>
                    <a:pt x="14" y="0"/>
                  </a:moveTo>
                  <a:lnTo>
                    <a:pt x="80" y="116"/>
                  </a:lnTo>
                  <a:lnTo>
                    <a:pt x="70" y="130"/>
                  </a:lnTo>
                  <a:lnTo>
                    <a:pt x="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875" y="2519"/>
              <a:ext cx="94" cy="122"/>
            </a:xfrm>
            <a:custGeom>
              <a:avLst/>
              <a:gdLst>
                <a:gd name="T0" fmla="*/ 10 w 94"/>
                <a:gd name="T1" fmla="*/ 0 h 122"/>
                <a:gd name="T2" fmla="*/ 94 w 94"/>
                <a:gd name="T3" fmla="*/ 108 h 122"/>
                <a:gd name="T4" fmla="*/ 80 w 94"/>
                <a:gd name="T5" fmla="*/ 122 h 122"/>
                <a:gd name="T6" fmla="*/ 0 w 94"/>
                <a:gd name="T7" fmla="*/ 14 h 122"/>
                <a:gd name="T8" fmla="*/ 10 w 94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22">
                  <a:moveTo>
                    <a:pt x="10" y="0"/>
                  </a:moveTo>
                  <a:lnTo>
                    <a:pt x="94" y="108"/>
                  </a:lnTo>
                  <a:lnTo>
                    <a:pt x="80" y="122"/>
                  </a:lnTo>
                  <a:lnTo>
                    <a:pt x="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955" y="2627"/>
              <a:ext cx="107" cy="116"/>
            </a:xfrm>
            <a:custGeom>
              <a:avLst/>
              <a:gdLst>
                <a:gd name="T0" fmla="*/ 14 w 107"/>
                <a:gd name="T1" fmla="*/ 0 h 116"/>
                <a:gd name="T2" fmla="*/ 107 w 107"/>
                <a:gd name="T3" fmla="*/ 102 h 116"/>
                <a:gd name="T4" fmla="*/ 93 w 107"/>
                <a:gd name="T5" fmla="*/ 116 h 116"/>
                <a:gd name="T6" fmla="*/ 0 w 107"/>
                <a:gd name="T7" fmla="*/ 14 h 116"/>
                <a:gd name="T8" fmla="*/ 14 w 10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16">
                  <a:moveTo>
                    <a:pt x="14" y="0"/>
                  </a:moveTo>
                  <a:lnTo>
                    <a:pt x="107" y="102"/>
                  </a:lnTo>
                  <a:lnTo>
                    <a:pt x="93" y="116"/>
                  </a:lnTo>
                  <a:lnTo>
                    <a:pt x="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3048" y="2729"/>
              <a:ext cx="117" cy="108"/>
            </a:xfrm>
            <a:custGeom>
              <a:avLst/>
              <a:gdLst>
                <a:gd name="T0" fmla="*/ 14 w 117"/>
                <a:gd name="T1" fmla="*/ 0 h 108"/>
                <a:gd name="T2" fmla="*/ 117 w 117"/>
                <a:gd name="T3" fmla="*/ 94 h 108"/>
                <a:gd name="T4" fmla="*/ 103 w 117"/>
                <a:gd name="T5" fmla="*/ 108 h 108"/>
                <a:gd name="T6" fmla="*/ 0 w 117"/>
                <a:gd name="T7" fmla="*/ 14 h 108"/>
                <a:gd name="T8" fmla="*/ 14 w 117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08">
                  <a:moveTo>
                    <a:pt x="14" y="0"/>
                  </a:moveTo>
                  <a:lnTo>
                    <a:pt x="117" y="94"/>
                  </a:lnTo>
                  <a:lnTo>
                    <a:pt x="103" y="108"/>
                  </a:lnTo>
                  <a:lnTo>
                    <a:pt x="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3151" y="2823"/>
              <a:ext cx="130" cy="98"/>
            </a:xfrm>
            <a:custGeom>
              <a:avLst/>
              <a:gdLst>
                <a:gd name="T0" fmla="*/ 14 w 130"/>
                <a:gd name="T1" fmla="*/ 0 h 98"/>
                <a:gd name="T2" fmla="*/ 130 w 130"/>
                <a:gd name="T3" fmla="*/ 84 h 98"/>
                <a:gd name="T4" fmla="*/ 116 w 130"/>
                <a:gd name="T5" fmla="*/ 98 h 98"/>
                <a:gd name="T6" fmla="*/ 0 w 130"/>
                <a:gd name="T7" fmla="*/ 14 h 98"/>
                <a:gd name="T8" fmla="*/ 14 w 130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8">
                  <a:moveTo>
                    <a:pt x="14" y="0"/>
                  </a:moveTo>
                  <a:lnTo>
                    <a:pt x="130" y="84"/>
                  </a:lnTo>
                  <a:lnTo>
                    <a:pt x="116" y="98"/>
                  </a:lnTo>
                  <a:lnTo>
                    <a:pt x="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3267" y="2907"/>
              <a:ext cx="140" cy="88"/>
            </a:xfrm>
            <a:custGeom>
              <a:avLst/>
              <a:gdLst>
                <a:gd name="T0" fmla="*/ 14 w 140"/>
                <a:gd name="T1" fmla="*/ 0 h 88"/>
                <a:gd name="T2" fmla="*/ 140 w 140"/>
                <a:gd name="T3" fmla="*/ 70 h 88"/>
                <a:gd name="T4" fmla="*/ 136 w 140"/>
                <a:gd name="T5" fmla="*/ 88 h 88"/>
                <a:gd name="T6" fmla="*/ 0 w 140"/>
                <a:gd name="T7" fmla="*/ 14 h 88"/>
                <a:gd name="T8" fmla="*/ 14 w 140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8">
                  <a:moveTo>
                    <a:pt x="14" y="0"/>
                  </a:moveTo>
                  <a:lnTo>
                    <a:pt x="140" y="70"/>
                  </a:lnTo>
                  <a:lnTo>
                    <a:pt x="136" y="88"/>
                  </a:lnTo>
                  <a:lnTo>
                    <a:pt x="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3403" y="2977"/>
              <a:ext cx="144" cy="79"/>
            </a:xfrm>
            <a:custGeom>
              <a:avLst/>
              <a:gdLst>
                <a:gd name="T0" fmla="*/ 4 w 144"/>
                <a:gd name="T1" fmla="*/ 0 h 79"/>
                <a:gd name="T2" fmla="*/ 144 w 144"/>
                <a:gd name="T3" fmla="*/ 60 h 79"/>
                <a:gd name="T4" fmla="*/ 140 w 144"/>
                <a:gd name="T5" fmla="*/ 79 h 79"/>
                <a:gd name="T6" fmla="*/ 0 w 144"/>
                <a:gd name="T7" fmla="*/ 18 h 79"/>
                <a:gd name="T8" fmla="*/ 4 w 144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79">
                  <a:moveTo>
                    <a:pt x="4" y="0"/>
                  </a:moveTo>
                  <a:lnTo>
                    <a:pt x="144" y="60"/>
                  </a:lnTo>
                  <a:lnTo>
                    <a:pt x="140" y="79"/>
                  </a:lnTo>
                  <a:lnTo>
                    <a:pt x="0" y="1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3543" y="3037"/>
              <a:ext cx="158" cy="66"/>
            </a:xfrm>
            <a:custGeom>
              <a:avLst/>
              <a:gdLst>
                <a:gd name="T0" fmla="*/ 4 w 158"/>
                <a:gd name="T1" fmla="*/ 0 h 66"/>
                <a:gd name="T2" fmla="*/ 158 w 158"/>
                <a:gd name="T3" fmla="*/ 47 h 66"/>
                <a:gd name="T4" fmla="*/ 154 w 158"/>
                <a:gd name="T5" fmla="*/ 66 h 66"/>
                <a:gd name="T6" fmla="*/ 0 w 158"/>
                <a:gd name="T7" fmla="*/ 19 h 66"/>
                <a:gd name="T8" fmla="*/ 4 w 1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6">
                  <a:moveTo>
                    <a:pt x="4" y="0"/>
                  </a:moveTo>
                  <a:lnTo>
                    <a:pt x="158" y="47"/>
                  </a:lnTo>
                  <a:lnTo>
                    <a:pt x="154" y="66"/>
                  </a:lnTo>
                  <a:lnTo>
                    <a:pt x="0" y="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 flipV="1">
              <a:off x="2717" y="2370"/>
              <a:ext cx="317" cy="17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2026" y="2100"/>
              <a:ext cx="1461" cy="0"/>
            </a:xfrm>
            <a:prstGeom prst="line">
              <a:avLst/>
            </a:prstGeom>
            <a:ln w="28575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 flipV="1">
              <a:off x="2334" y="1456"/>
              <a:ext cx="378" cy="177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479" y="3079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2479" y="3056"/>
              <a:ext cx="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479" y="3033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2479" y="3005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479" y="2981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2479" y="2953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2479" y="2930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2479" y="2902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479" y="2879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2479" y="2851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2479" y="2827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2479" y="2799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2479" y="2776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479" y="2748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2479" y="2725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2479" y="2697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2479" y="2673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2479" y="2645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2479" y="2622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2479" y="2594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2479" y="2571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2479" y="2543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2479" y="2519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479" y="2491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2479" y="2468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2479" y="2440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2479" y="2417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2479" y="2389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479" y="2365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2479" y="2338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2479" y="2314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2479" y="2286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2479" y="2263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2479" y="2235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2479" y="2212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2479" y="2184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2479" y="2160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2479" y="2132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2479" y="2109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2479" y="2081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2479" y="2058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2479" y="2030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2479" y="2006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2479" y="1978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2479" y="1955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2479" y="1927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2479" y="1904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2479" y="1876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2479" y="1852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2479" y="1824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2479" y="1801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2479" y="1773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2479" y="1750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2479" y="1722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2479" y="1698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2479" y="1670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2479" y="1647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2479" y="1624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8"/>
            <p:cNvSpPr>
              <a:spLocks noChangeArrowheads="1"/>
            </p:cNvSpPr>
            <p:nvPr/>
          </p:nvSpPr>
          <p:spPr bwMode="auto">
            <a:xfrm>
              <a:off x="2479" y="1600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2479" y="1572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2479" y="1549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1"/>
            <p:cNvSpPr>
              <a:spLocks noChangeArrowheads="1"/>
            </p:cNvSpPr>
            <p:nvPr/>
          </p:nvSpPr>
          <p:spPr bwMode="auto">
            <a:xfrm>
              <a:off x="2479" y="1521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2479" y="1498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auto">
            <a:xfrm>
              <a:off x="2479" y="1470"/>
              <a:ext cx="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4"/>
            <p:cNvSpPr>
              <a:spLocks noChangeArrowheads="1"/>
            </p:cNvSpPr>
            <p:nvPr/>
          </p:nvSpPr>
          <p:spPr bwMode="auto">
            <a:xfrm>
              <a:off x="2479" y="1446"/>
              <a:ext cx="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2479" y="1432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6"/>
            <p:cNvSpPr>
              <a:spLocks noChangeArrowheads="1"/>
            </p:cNvSpPr>
            <p:nvPr/>
          </p:nvSpPr>
          <p:spPr bwMode="auto">
            <a:xfrm>
              <a:off x="2665" y="3079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7"/>
            <p:cNvSpPr>
              <a:spLocks noChangeArrowheads="1"/>
            </p:cNvSpPr>
            <p:nvPr/>
          </p:nvSpPr>
          <p:spPr bwMode="auto">
            <a:xfrm>
              <a:off x="2665" y="3061"/>
              <a:ext cx="5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8"/>
            <p:cNvSpPr>
              <a:spLocks noChangeArrowheads="1"/>
            </p:cNvSpPr>
            <p:nvPr/>
          </p:nvSpPr>
          <p:spPr bwMode="auto">
            <a:xfrm>
              <a:off x="2665" y="3033"/>
              <a:ext cx="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2665" y="3005"/>
              <a:ext cx="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0"/>
            <p:cNvSpPr>
              <a:spLocks noChangeArrowheads="1"/>
            </p:cNvSpPr>
            <p:nvPr/>
          </p:nvSpPr>
          <p:spPr bwMode="auto">
            <a:xfrm>
              <a:off x="2665" y="2981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1"/>
            <p:cNvSpPr>
              <a:spLocks noChangeArrowheads="1"/>
            </p:cNvSpPr>
            <p:nvPr/>
          </p:nvSpPr>
          <p:spPr bwMode="auto">
            <a:xfrm>
              <a:off x="2665" y="2953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2"/>
            <p:cNvSpPr>
              <a:spLocks noChangeArrowheads="1"/>
            </p:cNvSpPr>
            <p:nvPr/>
          </p:nvSpPr>
          <p:spPr bwMode="auto">
            <a:xfrm>
              <a:off x="2665" y="2930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/>
            <p:cNvSpPr>
              <a:spLocks noChangeArrowheads="1"/>
            </p:cNvSpPr>
            <p:nvPr/>
          </p:nvSpPr>
          <p:spPr bwMode="auto">
            <a:xfrm>
              <a:off x="2665" y="2902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4"/>
            <p:cNvSpPr>
              <a:spLocks noChangeArrowheads="1"/>
            </p:cNvSpPr>
            <p:nvPr/>
          </p:nvSpPr>
          <p:spPr bwMode="auto">
            <a:xfrm>
              <a:off x="2665" y="2879"/>
              <a:ext cx="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25"/>
            <p:cNvSpPr>
              <a:spLocks noChangeArrowheads="1"/>
            </p:cNvSpPr>
            <p:nvPr/>
          </p:nvSpPr>
          <p:spPr bwMode="auto">
            <a:xfrm>
              <a:off x="2665" y="2851"/>
              <a:ext cx="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6"/>
            <p:cNvSpPr>
              <a:spLocks noChangeArrowheads="1"/>
            </p:cNvSpPr>
            <p:nvPr/>
          </p:nvSpPr>
          <p:spPr bwMode="auto">
            <a:xfrm>
              <a:off x="2665" y="2827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7"/>
            <p:cNvSpPr>
              <a:spLocks noChangeArrowheads="1"/>
            </p:cNvSpPr>
            <p:nvPr/>
          </p:nvSpPr>
          <p:spPr bwMode="auto">
            <a:xfrm>
              <a:off x="2665" y="2799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2665" y="2776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2665" y="2748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2665" y="2725"/>
              <a:ext cx="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2665" y="2697"/>
              <a:ext cx="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32"/>
            <p:cNvSpPr>
              <a:spLocks noChangeArrowheads="1"/>
            </p:cNvSpPr>
            <p:nvPr/>
          </p:nvSpPr>
          <p:spPr bwMode="auto">
            <a:xfrm>
              <a:off x="2665" y="2673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3"/>
            <p:cNvSpPr>
              <a:spLocks noChangeArrowheads="1"/>
            </p:cNvSpPr>
            <p:nvPr/>
          </p:nvSpPr>
          <p:spPr bwMode="auto">
            <a:xfrm>
              <a:off x="2665" y="2645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4"/>
            <p:cNvSpPr>
              <a:spLocks noChangeArrowheads="1"/>
            </p:cNvSpPr>
            <p:nvPr/>
          </p:nvSpPr>
          <p:spPr bwMode="auto">
            <a:xfrm>
              <a:off x="2665" y="2622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35"/>
            <p:cNvSpPr>
              <a:spLocks noChangeArrowheads="1"/>
            </p:cNvSpPr>
            <p:nvPr/>
          </p:nvSpPr>
          <p:spPr bwMode="auto">
            <a:xfrm>
              <a:off x="2665" y="2594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6"/>
            <p:cNvSpPr>
              <a:spLocks noChangeArrowheads="1"/>
            </p:cNvSpPr>
            <p:nvPr/>
          </p:nvSpPr>
          <p:spPr bwMode="auto">
            <a:xfrm>
              <a:off x="2665" y="2571"/>
              <a:ext cx="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37"/>
            <p:cNvSpPr>
              <a:spLocks noChangeArrowheads="1"/>
            </p:cNvSpPr>
            <p:nvPr/>
          </p:nvSpPr>
          <p:spPr bwMode="auto">
            <a:xfrm>
              <a:off x="2665" y="2543"/>
              <a:ext cx="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38"/>
            <p:cNvSpPr>
              <a:spLocks noChangeArrowheads="1"/>
            </p:cNvSpPr>
            <p:nvPr/>
          </p:nvSpPr>
          <p:spPr bwMode="auto">
            <a:xfrm>
              <a:off x="2665" y="2519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39"/>
            <p:cNvSpPr>
              <a:spLocks noChangeArrowheads="1"/>
            </p:cNvSpPr>
            <p:nvPr/>
          </p:nvSpPr>
          <p:spPr bwMode="auto">
            <a:xfrm>
              <a:off x="2665" y="2491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40"/>
            <p:cNvSpPr>
              <a:spLocks noChangeArrowheads="1"/>
            </p:cNvSpPr>
            <p:nvPr/>
          </p:nvSpPr>
          <p:spPr bwMode="auto">
            <a:xfrm>
              <a:off x="2665" y="2468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1"/>
            <p:cNvSpPr>
              <a:spLocks noChangeArrowheads="1"/>
            </p:cNvSpPr>
            <p:nvPr/>
          </p:nvSpPr>
          <p:spPr bwMode="auto">
            <a:xfrm>
              <a:off x="2665" y="2440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2"/>
            <p:cNvSpPr>
              <a:spLocks noChangeArrowheads="1"/>
            </p:cNvSpPr>
            <p:nvPr/>
          </p:nvSpPr>
          <p:spPr bwMode="auto">
            <a:xfrm>
              <a:off x="2665" y="2417"/>
              <a:ext cx="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3"/>
            <p:cNvSpPr>
              <a:spLocks noChangeArrowheads="1"/>
            </p:cNvSpPr>
            <p:nvPr/>
          </p:nvSpPr>
          <p:spPr bwMode="auto">
            <a:xfrm>
              <a:off x="2665" y="2389"/>
              <a:ext cx="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44"/>
            <p:cNvSpPr>
              <a:spLocks noChangeArrowheads="1"/>
            </p:cNvSpPr>
            <p:nvPr/>
          </p:nvSpPr>
          <p:spPr bwMode="auto">
            <a:xfrm>
              <a:off x="2665" y="2365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45"/>
            <p:cNvSpPr>
              <a:spLocks noChangeArrowheads="1"/>
            </p:cNvSpPr>
            <p:nvPr/>
          </p:nvSpPr>
          <p:spPr bwMode="auto">
            <a:xfrm>
              <a:off x="2665" y="2338"/>
              <a:ext cx="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46"/>
            <p:cNvSpPr>
              <a:spLocks noChangeArrowheads="1"/>
            </p:cNvSpPr>
            <p:nvPr/>
          </p:nvSpPr>
          <p:spPr bwMode="auto">
            <a:xfrm>
              <a:off x="2665" y="2314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47"/>
            <p:cNvSpPr>
              <a:spLocks noChangeArrowheads="1"/>
            </p:cNvSpPr>
            <p:nvPr/>
          </p:nvSpPr>
          <p:spPr bwMode="auto">
            <a:xfrm>
              <a:off x="2665" y="2286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48"/>
            <p:cNvSpPr>
              <a:spLocks noChangeArrowheads="1"/>
            </p:cNvSpPr>
            <p:nvPr/>
          </p:nvSpPr>
          <p:spPr bwMode="auto">
            <a:xfrm>
              <a:off x="2665" y="2263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49"/>
            <p:cNvSpPr>
              <a:spLocks noChangeArrowheads="1"/>
            </p:cNvSpPr>
            <p:nvPr/>
          </p:nvSpPr>
          <p:spPr bwMode="auto">
            <a:xfrm>
              <a:off x="2665" y="2235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0"/>
            <p:cNvSpPr>
              <a:spLocks noChangeArrowheads="1"/>
            </p:cNvSpPr>
            <p:nvPr/>
          </p:nvSpPr>
          <p:spPr bwMode="auto">
            <a:xfrm>
              <a:off x="2665" y="2212"/>
              <a:ext cx="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1"/>
            <p:cNvSpPr>
              <a:spLocks noChangeArrowheads="1"/>
            </p:cNvSpPr>
            <p:nvPr/>
          </p:nvSpPr>
          <p:spPr bwMode="auto">
            <a:xfrm>
              <a:off x="2665" y="2184"/>
              <a:ext cx="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2"/>
            <p:cNvSpPr>
              <a:spLocks noChangeArrowheads="1"/>
            </p:cNvSpPr>
            <p:nvPr/>
          </p:nvSpPr>
          <p:spPr bwMode="auto">
            <a:xfrm>
              <a:off x="2665" y="2160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3"/>
            <p:cNvSpPr>
              <a:spLocks noChangeArrowheads="1"/>
            </p:cNvSpPr>
            <p:nvPr/>
          </p:nvSpPr>
          <p:spPr bwMode="auto">
            <a:xfrm>
              <a:off x="2665" y="2132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4"/>
            <p:cNvSpPr>
              <a:spLocks noChangeArrowheads="1"/>
            </p:cNvSpPr>
            <p:nvPr/>
          </p:nvSpPr>
          <p:spPr bwMode="auto">
            <a:xfrm>
              <a:off x="2665" y="2109"/>
              <a:ext cx="5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55"/>
            <p:cNvSpPr>
              <a:spLocks noChangeArrowheads="1"/>
            </p:cNvSpPr>
            <p:nvPr/>
          </p:nvSpPr>
          <p:spPr bwMode="auto">
            <a:xfrm>
              <a:off x="2665" y="2095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8"/>
            <p:cNvSpPr>
              <a:spLocks/>
            </p:cNvSpPr>
            <p:nvPr/>
          </p:nvSpPr>
          <p:spPr bwMode="auto">
            <a:xfrm>
              <a:off x="2026" y="1432"/>
              <a:ext cx="1680" cy="1666"/>
            </a:xfrm>
            <a:custGeom>
              <a:avLst/>
              <a:gdLst>
                <a:gd name="T0" fmla="*/ 0 w 1680"/>
                <a:gd name="T1" fmla="*/ 0 h 1666"/>
                <a:gd name="T2" fmla="*/ 0 w 1680"/>
                <a:gd name="T3" fmla="*/ 1666 h 1666"/>
                <a:gd name="T4" fmla="*/ 1680 w 1680"/>
                <a:gd name="T5" fmla="*/ 1666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0" h="1666">
                  <a:moveTo>
                    <a:pt x="0" y="0"/>
                  </a:moveTo>
                  <a:lnTo>
                    <a:pt x="0" y="1666"/>
                  </a:lnTo>
                  <a:lnTo>
                    <a:pt x="1680" y="1666"/>
                  </a:lnTo>
                </a:path>
              </a:pathLst>
            </a:cu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59"/>
            <p:cNvSpPr>
              <a:spLocks noChangeShapeType="1"/>
            </p:cNvSpPr>
            <p:nvPr/>
          </p:nvSpPr>
          <p:spPr bwMode="auto">
            <a:xfrm flipV="1">
              <a:off x="3701" y="3061"/>
              <a:ext cx="0" cy="37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60"/>
            <p:cNvSpPr>
              <a:spLocks noChangeShapeType="1"/>
            </p:cNvSpPr>
            <p:nvPr/>
          </p:nvSpPr>
          <p:spPr bwMode="auto">
            <a:xfrm flipH="1" flipV="1">
              <a:off x="2670" y="3107"/>
              <a:ext cx="56" cy="8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161"/>
            <p:cNvSpPr>
              <a:spLocks noChangeArrowheads="1"/>
            </p:cNvSpPr>
            <p:nvPr/>
          </p:nvSpPr>
          <p:spPr bwMode="auto">
            <a:xfrm>
              <a:off x="1032" y="933"/>
              <a:ext cx="3696" cy="2851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6" name="Line 47"/>
          <p:cNvSpPr>
            <a:spLocks noChangeShapeType="1"/>
          </p:cNvSpPr>
          <p:nvPr/>
        </p:nvSpPr>
        <p:spPr bwMode="auto">
          <a:xfrm flipV="1">
            <a:off x="3793956" y="3037108"/>
            <a:ext cx="643752" cy="351322"/>
          </a:xfrm>
          <a:prstGeom prst="line">
            <a:avLst/>
          </a:prstGeom>
          <a:noFill/>
          <a:ln w="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8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水平线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是威胁苏联成功的“有效条件”，所以任何与威胁有关的组合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，必须在这条水平线上方。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曲线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0.375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，一旦战争发生时，美国可接受战争风险，视为“可接受条件”的上限，所以任何与威胁有关的组合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，必须在这条曲线的下方。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13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危机的边缘政策模型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33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153400" cy="4525963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𝑝</m:t>
                    </m:r>
                    <m:r>
                      <a:rPr lang="en-US" altLang="zh-CN" sz="2400" b="0" i="1" smtClean="0">
                        <a:latin typeface="Cambria Math"/>
                      </a:rPr>
                      <m:t>=0.27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时，曲线达到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𝑞</m:t>
                    </m:r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1</m:t>
                    </m:r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，任何小于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0.27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，灾难性的威胁对于美国是可以接受的，并能恫吓住苏联。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/>
                      </a:rPr>
                      <m:t>0.27</m:t>
                    </m:r>
                    <m:r>
                      <a:rPr lang="en-US" altLang="zh-CN" sz="2400" b="0" i="1" smtClean="0">
                        <a:latin typeface="Cambria Math"/>
                      </a:rPr>
                      <m:t>&lt;</m:t>
                    </m:r>
                    <m:r>
                      <a:rPr lang="en-US" altLang="zh-CN" sz="2400" i="1">
                        <a:latin typeface="Cambria Math"/>
                      </a:rPr>
                      <m:t>𝑝</m:t>
                    </m:r>
                    <m:r>
                      <a:rPr lang="en-US" altLang="zh-CN" sz="2400" b="0" i="1" smtClean="0">
                        <a:latin typeface="Cambria Math"/>
                      </a:rPr>
                      <m:t>&lt;0.38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𝑞</m:t>
                    </m:r>
                    <m:r>
                      <a:rPr lang="en-US" altLang="zh-CN" sz="2400" i="1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爆发战争的威胁将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𝑝</m:t>
                    </m:r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置于可接受条件右端，并且太大，美国人不会接受。但如果找到小一点的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，但又足够让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软弱型苏联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就范。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𝑝</m:t>
                    </m:r>
                    <m:r>
                      <a:rPr lang="en-US" altLang="zh-CN" sz="2400" b="0" i="1" smtClean="0">
                        <a:latin typeface="Cambria Math"/>
                      </a:rPr>
                      <m:t>&gt;</m:t>
                    </m:r>
                    <m:r>
                      <a:rPr lang="en-US" altLang="zh-CN" sz="2400" i="1">
                        <a:latin typeface="Cambria Math"/>
                      </a:rPr>
                      <m:t>0.</m:t>
                    </m:r>
                    <m:r>
                      <a:rPr lang="en-US" altLang="zh-CN" sz="2400" b="0" i="1" smtClean="0">
                        <a:latin typeface="Cambria Math"/>
                      </a:rPr>
                      <m:t>38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时，则不存在同时满足两个条件的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若苏联对抗的概率超过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0.38 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，则要是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软弱型苏联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就范的概率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𝑞</m:t>
                    </m:r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0.6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，对美国来说是不可能接受的。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153400" cy="4525963"/>
              </a:xfrm>
              <a:blipFill>
                <a:blip r:embed="rId2"/>
                <a:stretch>
                  <a:fillRect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危机的边缘政策模型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74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相互损害风险的逐步升级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择时躲避的懦夫博弈。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如何使用边缘策略：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开始时要找小且安全的威胁。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逐步增加风险。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解读信号，找出有效条件，及可接受条件。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保持对局势的控制力。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危机的边缘政策模型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30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概率威胁的策略式应用，就是让你和对手都面对一场风险不断增加的灾难，即“边缘政策”。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威胁必须够大，迫使对手就范，但也要够小，使自己也能承受。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为达以上目的，必须逐步升级相互损害的风险来确定双方的风险承受水平。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35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Alice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一直选择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的支付为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3+3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+⋯=3+3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Alice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如果选择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，则当期获得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，但是之后获得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5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algn="just"/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纳什均衡：一直选择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的条件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是选择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的报酬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的报酬，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3+3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&gt;5+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&gt;0.5</m:t>
                    </m:r>
                  </m:oMath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重复博弈练习题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990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3,3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altLang="zh-CN" sz="2800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marL="109728" indent="0" algn="just">
                  <a:buNone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800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sz="28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altLang="zh-CN" sz="2800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è"/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buFont typeface="Wingdings" panose="05000000000000000000" pitchFamily="2" charset="2"/>
                  <a:buChar char="è"/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数学证明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58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重复博弈练习题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algn="just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Iran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Iraq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决定石油的产能应该是每日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百万或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百万桶，因此两国石油产能合计可能的产能为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百万桶每日，石油价格分别为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桶，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Iran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生产每桶油成本为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美元，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Iraq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美元，彼此均使用触发策略，试算两国的贴现因子为多少时，该重复博弈的纳什均衡为两国均日产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百万桶。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 algn="just"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35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重复博弈练习题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52400" y="1676400"/>
                <a:ext cx="7543800" cy="4386071"/>
              </a:xfrm>
            </p:spPr>
            <p:txBody>
              <a:bodyPr vert="horz">
                <a:normAutofit fontScale="92500" lnSpcReduction="20000"/>
              </a:bodyPr>
              <a:lstStyle/>
              <a:p>
                <a:pPr algn="just"/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IRAN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的支付为</a:t>
                </a:r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algn="just"/>
                <a:r>
                  <a:rPr lang="zh-CN" altLang="en-US" sz="2000" b="0" dirty="0">
                    <a:ea typeface="微软雅黑" panose="020B0503020204020204" pitchFamily="34" charset="-122"/>
                  </a:rPr>
                  <a:t>一直合作的支付：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46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46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+46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46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den>
                    </m:f>
                  </m:oMath>
                </a14:m>
                <a:endParaRPr lang="en-US" altLang="zh-CN" sz="20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 algn="just"/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一开始选择背叛后的支付：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5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32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32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52+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32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den>
                    </m:f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 algn="just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46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1−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&gt;52+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32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&gt;0.3</m:t>
                    </m:r>
                  </m:oMath>
                </a14:m>
                <a:endParaRPr lang="en-US" altLang="zh-CN" sz="2000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zh-C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≈233.33%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IRAQ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的支付为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algn="just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1−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44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24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1−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=200%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algn="just"/>
                <a:endParaRPr lang="en-US" altLang="zh-CN" sz="2800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09728" indent="0" algn="just">
                  <a:buNone/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52400" y="1676400"/>
                <a:ext cx="7543800" cy="43860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27818"/>
              </p:ext>
            </p:extLst>
          </p:nvPr>
        </p:nvGraphicFramePr>
        <p:xfrm>
          <a:off x="2743200" y="1066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IRAQ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IRAN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46,42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26,44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52,22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32,24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14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52596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1962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年夏末秋初，苏联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(USSR)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开始在古巴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(Cuba)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部署中程弹道导弹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(Medium Range Ballistic Missile, MRBM)—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可打到华盛顿特区、地对空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SA-2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型导弹、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IL-28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轰炸机和一种战术核武器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(FROG)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事件从发生到结束共历时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13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天。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苏联企图将古巴建立为“东方阵营”的桥头堡，以打消美国入侵古巴的念头，并抵消中国在古巴的影响力。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苏联领导：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Khrushchev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（苏联最高苏维埃主席团？）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美国总统：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J. F. Kennedy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（国家安全执行委员会，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ExComn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64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为了保密，让苏联不知道美国已侦查到古巴飞弹部署，甘乃迪继续他日常计划行程。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白宫方面并劝说媒体保密。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国防部长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McNamara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认为这只是纯政治事件，没有影响到军事平衡。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Kennedy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认为姑息会让苏联部署更多的飞弹。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WWI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的姑息主义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4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ExComn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分析美国有三种选择：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marL="850392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针对导弹基地进行空袭。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marL="850392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对在古巴机场的飞机进行空袭。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marL="850392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全面入侵古巴。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McNamara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后来提出军事封锁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(Blockade)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的计划。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副国务卿认为“无示警空袭”会使美国成为跟日本空袭珍珠港时一样的卑劣。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ExComn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非军事成员发现将军们要的是“大规模空中打击”时，改变初衷，倾向支持军事封锁的计划。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于是军事封锁得到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ExComn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支持，但改名为隔离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(Quarantine)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9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3531</TotalTime>
  <Words>2024</Words>
  <Application>Microsoft Office PowerPoint</Application>
  <PresentationFormat>全屏显示(4:3)</PresentationFormat>
  <Paragraphs>312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微软雅黑</vt:lpstr>
      <vt:lpstr>Arial</vt:lpstr>
      <vt:lpstr>Calibri</vt:lpstr>
      <vt:lpstr>Cambria Math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博弈论与政治</vt:lpstr>
      <vt:lpstr>重复博弈练习题1</vt:lpstr>
      <vt:lpstr>重复博弈练习题1</vt:lpstr>
      <vt:lpstr>数学证明</vt:lpstr>
      <vt:lpstr>重复博弈练习题2</vt:lpstr>
      <vt:lpstr>重复博弈练习题2</vt:lpstr>
      <vt:lpstr>背景</vt:lpstr>
      <vt:lpstr>背景</vt:lpstr>
      <vt:lpstr>背景</vt:lpstr>
      <vt:lpstr>背景</vt:lpstr>
      <vt:lpstr>背景</vt:lpstr>
      <vt:lpstr>背景</vt:lpstr>
      <vt:lpstr>背景</vt:lpstr>
      <vt:lpstr>简单威胁赛局</vt:lpstr>
      <vt:lpstr>简单威胁赛局</vt:lpstr>
      <vt:lpstr>与强硬型苏联的博弈</vt:lpstr>
      <vt:lpstr>与强硬型苏联的博弈</vt:lpstr>
      <vt:lpstr>不知道苏联类型下的威胁</vt:lpstr>
      <vt:lpstr>危机的边缘政策模型</vt:lpstr>
      <vt:lpstr>危机的边缘政策模型</vt:lpstr>
      <vt:lpstr>危机的边缘政策模型</vt:lpstr>
      <vt:lpstr>危机的边缘政策模型</vt:lpstr>
      <vt:lpstr>危机的边缘政策模型</vt:lpstr>
      <vt:lpstr>危机的边缘政策模型</vt:lpstr>
      <vt:lpstr>危机的边缘政策模型</vt:lpstr>
      <vt:lpstr>危机的边缘政策模型</vt:lpstr>
      <vt:lpstr>总结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博弈论与政治</dc:title>
  <dc:creator>yusung</dc:creator>
  <cp:lastModifiedBy>Yu-Sung Su</cp:lastModifiedBy>
  <cp:revision>266</cp:revision>
  <dcterms:created xsi:type="dcterms:W3CDTF">2011-03-02T06:10:09Z</dcterms:created>
  <dcterms:modified xsi:type="dcterms:W3CDTF">2023-11-21T10:45:37Z</dcterms:modified>
</cp:coreProperties>
</file>