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2.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jpeg" ContentType="image/jpeg"/>
  <Override PartName="/ppt/media/image4.png" ContentType="image/png"/>
  <Override PartName="/ppt/media/image6.png" ContentType="image/png"/>
  <Override PartName="/ppt/media/hdphoto1.wdp" ContentType="image/vnd.ms-photo"/>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Garamond"/>
              </a:rPr>
              <a:t>Click to move the slide</a:t>
            </a:r>
            <a:endParaRPr b="0" lang="en-US" sz="1800" spc="-1" strike="noStrike">
              <a:solidFill>
                <a:srgbClr val="000000"/>
              </a:solidFill>
              <a:latin typeface="Garamond"/>
            </a:endParaRPr>
          </a:p>
        </p:txBody>
      </p:sp>
      <p:sp>
        <p:nvSpPr>
          <p:cNvPr id="8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8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88"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89"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90"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FEEC4ABE-01D7-4C64-8794-E513042B7B3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6040" cy="3085920"/>
          </a:xfrm>
          <a:prstGeom prst="rect">
            <a:avLst/>
          </a:prstGeom>
          <a:ln w="0">
            <a:noFill/>
          </a:ln>
        </p:spPr>
      </p:sp>
      <p:sp>
        <p:nvSpPr>
          <p:cNvPr id="13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38"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09F28C8-3349-467A-BD64-66D84E56F26E}"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6040" cy="3085920"/>
          </a:xfrm>
          <a:prstGeom prst="rect">
            <a:avLst/>
          </a:prstGeom>
          <a:ln w="0">
            <a:noFill/>
          </a:ln>
        </p:spPr>
      </p:sp>
      <p:sp>
        <p:nvSpPr>
          <p:cNvPr id="14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47"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D148DB7-7540-4DA7-9EEE-76D4873C2263}"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685800" y="1143000"/>
            <a:ext cx="5486040" cy="3085920"/>
          </a:xfrm>
          <a:prstGeom prst="rect">
            <a:avLst/>
          </a:prstGeom>
          <a:ln w="0">
            <a:noFill/>
          </a:ln>
        </p:spPr>
      </p:sp>
      <p:sp>
        <p:nvSpPr>
          <p:cNvPr id="14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41"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EE8068C1-B0D3-412B-9B55-BA69AB44870B}"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685800" y="1143000"/>
            <a:ext cx="5486040" cy="3085920"/>
          </a:xfrm>
          <a:prstGeom prst="rect">
            <a:avLst/>
          </a:prstGeom>
          <a:ln w="0">
            <a:noFill/>
          </a:ln>
        </p:spPr>
      </p:sp>
      <p:sp>
        <p:nvSpPr>
          <p:cNvPr id="14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144"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99E1EDC-1BDA-4070-8EF7-0DC2F739210B}"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EF9558A-8A1F-4814-82AE-AC17F77C9FC2}"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9CE1B72-62CE-4B7F-93B0-73328CAB5A8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F0AD29C-C8E9-4EFB-889F-52620F69BCDB}"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C43DE24-095A-4F19-93DC-4C7B1669B757}"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F25AF58-E797-45A9-AEAA-5BF2B7540976}"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D18A580-4F40-41CB-8E8C-A921356E856B}"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EE073A4-34CF-4B62-8A36-229DBF14FB9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26A014D-9BBA-4213-BA08-BB51FFDB6AA2}"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4C9C984-43D7-49C9-8AEE-26979D39C5AA}"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CFF98F3-CDD9-4162-ACC9-4FFBCD92D7C0}"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672E7CD-10D2-4FDD-8A58-6C53B09BDF5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D3F5F99-0945-4042-BBAD-81EED4A1279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8F9E870-B423-4AE5-A851-CDFDF4650A7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F046C12-568E-4DE7-BC5F-EF15AD91087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40EB6CE-E806-4322-A4CE-C906C0C954F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BA6FC51-7FA8-40DA-9A01-3E313A0E97B5}"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BB8B58A-534C-4A6D-8D5D-450C80C0BFB4}"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6A3B5FB-BB38-4408-8148-9474A8DF8B4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58AC607-0704-4C3D-9111-ADA5184BA4E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DB83399-FC24-4E53-9064-1838C99161D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21C4CCE-7BAD-409B-B97A-0FC25BD28B58}"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C0AD842-1342-4596-A5BB-A8096E2F4A7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29D3C91-E7F2-4590-8D79-906A48264353}"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262626"/>
              </a:solidFill>
              <a:latin typeface="Garamond"/>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E78F4F8-1E68-457F-8A70-730073CCAD70}"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HD-PanelContent-GrommetsCombined.png"/>
          <p:cNvPicPr/>
          <p:nvPr/>
        </p:nvPicPr>
        <p:blipFill>
          <a:blip r:embed="rId3"/>
          <a:stretch/>
        </p:blipFill>
        <p:spPr>
          <a:xfrm>
            <a:off x="0" y="0"/>
            <a:ext cx="12188520" cy="6855840"/>
          </a:xfrm>
          <a:prstGeom prst="rect">
            <a:avLst/>
          </a:prstGeom>
          <a:ln w="0">
            <a:noFill/>
          </a:ln>
        </p:spPr>
      </p:pic>
      <p:sp>
        <p:nvSpPr>
          <p:cNvPr id="1" name="PlaceHolder 1"/>
          <p:cNvSpPr>
            <a:spLocks noGrp="1"/>
          </p:cNvSpPr>
          <p:nvPr>
            <p:ph type="dt" idx="1"/>
          </p:nvPr>
        </p:nvSpPr>
        <p:spPr>
          <a:xfrm>
            <a:off x="8677440" y="5969160"/>
            <a:ext cx="159984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r>
              <a:rPr b="0" lang="en-US" sz="1000" spc="-1" strike="noStrike">
                <a:solidFill>
                  <a:srgbClr val="000000"/>
                </a:solidFill>
                <a:latin typeface="Garamond"/>
              </a:rPr>
              <a:t>&lt;date/time&gt;</a:t>
            </a:r>
            <a:endParaRPr b="0" lang="en-IN" sz="1000" spc="-1" strike="noStrike">
              <a:latin typeface="Times New Roman"/>
            </a:endParaRPr>
          </a:p>
        </p:txBody>
      </p:sp>
      <p:sp>
        <p:nvSpPr>
          <p:cNvPr id="2" name="PlaceHolder 2"/>
          <p:cNvSpPr>
            <a:spLocks noGrp="1"/>
          </p:cNvSpPr>
          <p:nvPr>
            <p:ph type="ftr" idx="2"/>
          </p:nvPr>
        </p:nvSpPr>
        <p:spPr>
          <a:xfrm>
            <a:off x="1295280" y="5969160"/>
            <a:ext cx="7305480" cy="27900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3"/>
          <p:cNvSpPr>
            <a:spLocks noGrp="1"/>
          </p:cNvSpPr>
          <p:nvPr>
            <p:ph type="sldNum" idx="3"/>
          </p:nvPr>
        </p:nvSpPr>
        <p:spPr>
          <a:xfrm>
            <a:off x="10353960" y="5969160"/>
            <a:ext cx="54216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fld id="{BCE93A90-4AF2-4CF1-A8F9-1E3AE3F8295B}" type="slidenum">
              <a:rPr b="0" lang="en-US" sz="1000" spc="-1" strike="noStrike">
                <a:solidFill>
                  <a:srgbClr val="000000"/>
                </a:solidFill>
                <a:latin typeface="Garamond"/>
              </a:rPr>
              <a:t>&lt;number&gt;</a:t>
            </a:fld>
            <a:endParaRPr b="0" lang="en-IN" sz="1000" spc="-1" strike="noStrike">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Garamond"/>
              </a:rPr>
              <a:t>Click to edit the title text format</a:t>
            </a:r>
            <a:endParaRPr b="0" lang="en-US" sz="1800" spc="-1" strike="noStrike">
              <a:solidFill>
                <a:srgbClr val="000000"/>
              </a:solidFill>
              <a:latin typeface="Garamond"/>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Click to edit the outline text format</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Second Outline Level</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Third Outline Level</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Fourth Outline Level</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Fifth Outline Level</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Sixth Outline Level</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Seventh Outline Level</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2" name="Picture 6" descr="HD-PanelContent-GrommetsCombined.png"/>
          <p:cNvPicPr/>
          <p:nvPr/>
        </p:nvPicPr>
        <p:blipFill>
          <a:blip r:embed="rId3"/>
          <a:stretch/>
        </p:blipFill>
        <p:spPr>
          <a:xfrm>
            <a:off x="0" y="0"/>
            <a:ext cx="12188520" cy="6855840"/>
          </a:xfrm>
          <a:prstGeom prst="rect">
            <a:avLst/>
          </a:prstGeom>
          <a:ln w="0">
            <a:noFill/>
          </a:ln>
        </p:spPr>
      </p:pic>
      <p:sp>
        <p:nvSpPr>
          <p:cNvPr id="43" name="Straight Connector 6"/>
          <p:cNvSpPr/>
          <p:nvPr/>
        </p:nvSpPr>
        <p:spPr>
          <a:xfrm>
            <a:off x="1396080" y="2421360"/>
            <a:ext cx="9407160" cy="360"/>
          </a:xfrm>
          <a:prstGeom prst="line">
            <a:avLst/>
          </a:prstGeom>
          <a:ln>
            <a:solidFill>
              <a:srgbClr val="ab946b"/>
            </a:solidFill>
            <a:round/>
          </a:ln>
        </p:spPr>
        <p:style>
          <a:lnRef idx="2">
            <a:schemeClr val="accent1"/>
          </a:lnRef>
          <a:fillRef idx="0">
            <a:schemeClr val="accent1"/>
          </a:fillRef>
          <a:effectRef idx="1">
            <a:schemeClr val="accent1"/>
          </a:effectRef>
          <a:fontRef idx="minor"/>
        </p:style>
      </p:sp>
      <p:sp>
        <p:nvSpPr>
          <p:cNvPr id="44" name="PlaceHolder 1"/>
          <p:cNvSpPr>
            <a:spLocks noGrp="1"/>
          </p:cNvSpPr>
          <p:nvPr>
            <p:ph type="title"/>
          </p:nvPr>
        </p:nvSpPr>
        <p:spPr>
          <a:xfrm>
            <a:off x="1295280" y="982080"/>
            <a:ext cx="9600840" cy="1303560"/>
          </a:xfrm>
          <a:prstGeom prst="rect">
            <a:avLst/>
          </a:prstGeom>
          <a:noFill/>
          <a:ln w="0">
            <a:noFill/>
          </a:ln>
        </p:spPr>
        <p:txBody>
          <a:bodyPr anchor="ctr">
            <a:noAutofit/>
          </a:bodyPr>
          <a:p>
            <a:pPr algn="ctr">
              <a:lnSpc>
                <a:spcPct val="100000"/>
              </a:lnSpc>
              <a:buNone/>
            </a:pPr>
            <a:r>
              <a:rPr b="0" lang="en-US" sz="4400" spc="-1" strike="noStrike">
                <a:solidFill>
                  <a:srgbClr val="262626"/>
                </a:solidFill>
                <a:latin typeface="Garamond"/>
              </a:rPr>
              <a:t>Click to edit Master title style</a:t>
            </a:r>
            <a:endParaRPr b="0" lang="en-US" sz="4400" spc="-1" strike="noStrike">
              <a:solidFill>
                <a:srgbClr val="000000"/>
              </a:solidFill>
              <a:latin typeface="Garamond"/>
            </a:endParaRPr>
          </a:p>
        </p:txBody>
      </p:sp>
      <p:sp>
        <p:nvSpPr>
          <p:cNvPr id="45" name="PlaceHolder 2"/>
          <p:cNvSpPr>
            <a:spLocks noGrp="1"/>
          </p:cNvSpPr>
          <p:nvPr>
            <p:ph type="body"/>
          </p:nvPr>
        </p:nvSpPr>
        <p:spPr>
          <a:xfrm>
            <a:off x="1295280" y="2557080"/>
            <a:ext cx="9600840" cy="3318480"/>
          </a:xfrm>
          <a:prstGeom prst="rect">
            <a:avLst/>
          </a:prstGeom>
          <a:noFill/>
          <a:ln w="0">
            <a:noFill/>
          </a:ln>
        </p:spPr>
        <p:txBody>
          <a:bodyPr anchor="t">
            <a:noAutofit/>
          </a:bodyPr>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Garamond"/>
              </a:rPr>
              <a:t>Edit Master text styles</a:t>
            </a:r>
            <a:endParaRPr b="0" lang="en-US" sz="2400" spc="-1" strike="noStrike">
              <a:solidFill>
                <a:srgbClr val="262626"/>
              </a:solidFill>
              <a:latin typeface="Garamond"/>
            </a:endParaRPr>
          </a:p>
          <a:p>
            <a:pPr lvl="1" marL="743040" indent="-285840">
              <a:lnSpc>
                <a:spcPct val="100000"/>
              </a:lnSpc>
              <a:spcBef>
                <a:spcPts val="400"/>
              </a:spcBef>
              <a:spcAft>
                <a:spcPts val="601"/>
              </a:spcAft>
              <a:buClr>
                <a:srgbClr val="ab946b"/>
              </a:buClr>
              <a:buSzPct val="115000"/>
              <a:buFont typeface="Arial"/>
              <a:buChar char="•"/>
            </a:pPr>
            <a:r>
              <a:rPr b="0" lang="en-US" sz="2000" spc="-1" strike="noStrike">
                <a:solidFill>
                  <a:srgbClr val="262626"/>
                </a:solidFill>
                <a:latin typeface="Garamond"/>
              </a:rPr>
              <a:t>Second level</a:t>
            </a:r>
            <a:endParaRPr b="0" lang="en-US" sz="2000" spc="-1" strike="noStrike">
              <a:solidFill>
                <a:srgbClr val="262626"/>
              </a:solidFill>
              <a:latin typeface="Garamond"/>
            </a:endParaRPr>
          </a:p>
          <a:p>
            <a:pPr lvl="2" marL="1200240" indent="-285840">
              <a:lnSpc>
                <a:spcPct val="100000"/>
              </a:lnSpc>
              <a:spcBef>
                <a:spcPts val="360"/>
              </a:spcBef>
              <a:spcAft>
                <a:spcPts val="601"/>
              </a:spcAft>
              <a:buClr>
                <a:srgbClr val="ab946b"/>
              </a:buClr>
              <a:buSzPct val="115000"/>
              <a:buFont typeface="Arial"/>
              <a:buChar char="•"/>
            </a:pPr>
            <a:r>
              <a:rPr b="0" lang="en-US" sz="1800" spc="-1" strike="noStrike">
                <a:solidFill>
                  <a:srgbClr val="262626"/>
                </a:solidFill>
                <a:latin typeface="Garamond"/>
              </a:rPr>
              <a:t>Third level</a:t>
            </a:r>
            <a:endParaRPr b="0" lang="en-US" sz="1800" spc="-1" strike="noStrike">
              <a:solidFill>
                <a:srgbClr val="262626"/>
              </a:solidFill>
              <a:latin typeface="Garamond"/>
            </a:endParaRPr>
          </a:p>
          <a:p>
            <a:pPr lvl="3" marL="1542960" indent="-171360">
              <a:lnSpc>
                <a:spcPct val="100000"/>
              </a:lnSpc>
              <a:spcBef>
                <a:spcPts val="320"/>
              </a:spcBef>
              <a:spcAft>
                <a:spcPts val="601"/>
              </a:spcAft>
              <a:buClr>
                <a:srgbClr val="ab946b"/>
              </a:buClr>
              <a:buSzPct val="115000"/>
              <a:buFont typeface="Arial"/>
              <a:buChar char="•"/>
            </a:pPr>
            <a:r>
              <a:rPr b="0" lang="en-US" sz="1600" spc="-1" strike="noStrike">
                <a:solidFill>
                  <a:srgbClr val="262626"/>
                </a:solidFill>
                <a:latin typeface="Garamond"/>
              </a:rPr>
              <a:t>Fourth level</a:t>
            </a:r>
            <a:endParaRPr b="0" lang="en-US" sz="1600" spc="-1" strike="noStrike">
              <a:solidFill>
                <a:srgbClr val="262626"/>
              </a:solidFill>
              <a:latin typeface="Garamond"/>
            </a:endParaRPr>
          </a:p>
          <a:p>
            <a:pPr lvl="4" marL="2000160" indent="-171360">
              <a:lnSpc>
                <a:spcPct val="100000"/>
              </a:lnSpc>
              <a:spcBef>
                <a:spcPts val="281"/>
              </a:spcBef>
              <a:spcAft>
                <a:spcPts val="601"/>
              </a:spcAft>
              <a:buClr>
                <a:srgbClr val="ab946b"/>
              </a:buClr>
              <a:buSzPct val="115000"/>
              <a:buFont typeface="Arial"/>
              <a:buChar char="•"/>
            </a:pPr>
            <a:r>
              <a:rPr b="0" lang="en-US" sz="1400" spc="-1" strike="noStrike">
                <a:solidFill>
                  <a:srgbClr val="262626"/>
                </a:solidFill>
                <a:latin typeface="Garamond"/>
              </a:rPr>
              <a:t>Fifth level</a:t>
            </a:r>
            <a:endParaRPr b="0" lang="en-US" sz="1400" spc="-1" strike="noStrike">
              <a:solidFill>
                <a:srgbClr val="262626"/>
              </a:solidFill>
              <a:latin typeface="Garamond"/>
            </a:endParaRPr>
          </a:p>
        </p:txBody>
      </p:sp>
      <p:sp>
        <p:nvSpPr>
          <p:cNvPr id="46" name="PlaceHolder 3"/>
          <p:cNvSpPr>
            <a:spLocks noGrp="1"/>
          </p:cNvSpPr>
          <p:nvPr>
            <p:ph type="dt" idx="4"/>
          </p:nvPr>
        </p:nvSpPr>
        <p:spPr>
          <a:xfrm>
            <a:off x="8677440" y="5969160"/>
            <a:ext cx="159984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r>
              <a:rPr b="0" lang="en-US" sz="1000" spc="-1" strike="noStrike">
                <a:solidFill>
                  <a:srgbClr val="000000"/>
                </a:solidFill>
                <a:latin typeface="Garamond"/>
              </a:rPr>
              <a:t>&lt;date/time&gt;</a:t>
            </a:r>
            <a:endParaRPr b="0" lang="en-IN" sz="1000" spc="-1" strike="noStrike">
              <a:latin typeface="Times New Roman"/>
            </a:endParaRPr>
          </a:p>
        </p:txBody>
      </p:sp>
      <p:sp>
        <p:nvSpPr>
          <p:cNvPr id="47" name="PlaceHolder 4"/>
          <p:cNvSpPr>
            <a:spLocks noGrp="1"/>
          </p:cNvSpPr>
          <p:nvPr>
            <p:ph type="ftr" idx="5"/>
          </p:nvPr>
        </p:nvSpPr>
        <p:spPr>
          <a:xfrm>
            <a:off x="1295280" y="5969160"/>
            <a:ext cx="7305480" cy="27900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8" name="PlaceHolder 5"/>
          <p:cNvSpPr>
            <a:spLocks noGrp="1"/>
          </p:cNvSpPr>
          <p:nvPr>
            <p:ph type="sldNum" idx="6"/>
          </p:nvPr>
        </p:nvSpPr>
        <p:spPr>
          <a:xfrm>
            <a:off x="10353960" y="5969160"/>
            <a:ext cx="542160" cy="279000"/>
          </a:xfrm>
          <a:prstGeom prst="rect">
            <a:avLst/>
          </a:prstGeom>
          <a:noFill/>
          <a:ln w="0">
            <a:noFill/>
          </a:ln>
        </p:spPr>
        <p:txBody>
          <a:bodyPr anchor="ctr">
            <a:noAutofit/>
          </a:bodyPr>
          <a:lstStyle>
            <a:lvl1pPr algn="r">
              <a:lnSpc>
                <a:spcPct val="100000"/>
              </a:lnSpc>
              <a:buNone/>
              <a:defRPr b="0" lang="en-US" sz="1000" spc="-1" strike="noStrike">
                <a:solidFill>
                  <a:srgbClr val="000000"/>
                </a:solidFill>
                <a:latin typeface="Garamond"/>
              </a:defRPr>
            </a:lvl1pPr>
          </a:lstStyle>
          <a:p>
            <a:pPr algn="r">
              <a:lnSpc>
                <a:spcPct val="100000"/>
              </a:lnSpc>
              <a:buNone/>
            </a:pPr>
            <a:fld id="{04271303-674D-4C06-8544-18846912CD11}" type="slidenum">
              <a:rPr b="0" lang="en-US" sz="1000" spc="-1" strike="noStrike">
                <a:solidFill>
                  <a:srgbClr val="000000"/>
                </a:solidFill>
                <a:latin typeface="Garamond"/>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microsoft.com/office/2007/relationships/hdphoto" Target="../media/hdphoto1.wdp"/><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1" name="Title 1"/>
          <p:cNvSpPr/>
          <p:nvPr/>
        </p:nvSpPr>
        <p:spPr>
          <a:xfrm>
            <a:off x="654120" y="1322640"/>
            <a:ext cx="10883160" cy="1302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IN" sz="4000" spc="-1" strike="noStrike">
                <a:solidFill>
                  <a:srgbClr val="404040"/>
                </a:solidFill>
                <a:latin typeface="Times New Roman"/>
              </a:rPr>
              <a:t>CODEMAZE Online Exam Portal and Compiler(Java)</a:t>
            </a:r>
            <a:endParaRPr b="0" lang="en-IN" sz="4000" spc="-1" strike="noStrike">
              <a:latin typeface="Arial"/>
            </a:endParaRPr>
          </a:p>
        </p:txBody>
      </p:sp>
      <p:sp>
        <p:nvSpPr>
          <p:cNvPr id="92" name="TextBox 17"/>
          <p:cNvSpPr/>
          <p:nvPr/>
        </p:nvSpPr>
        <p:spPr>
          <a:xfrm>
            <a:off x="3628800" y="740160"/>
            <a:ext cx="514332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0070c0"/>
                </a:solidFill>
                <a:latin typeface="Times New Roman"/>
              </a:rPr>
              <a:t>Project Presentation on</a:t>
            </a:r>
            <a:endParaRPr b="0" lang="en-IN" sz="2800" spc="-1" strike="noStrike">
              <a:latin typeface="Arial"/>
            </a:endParaRPr>
          </a:p>
        </p:txBody>
      </p:sp>
      <p:sp>
        <p:nvSpPr>
          <p:cNvPr id="93" name="TextBox 18"/>
          <p:cNvSpPr/>
          <p:nvPr/>
        </p:nvSpPr>
        <p:spPr>
          <a:xfrm>
            <a:off x="3404520" y="4672440"/>
            <a:ext cx="692928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00" spc="-1" strike="noStrike">
                <a:solidFill>
                  <a:srgbClr val="ff0000"/>
                </a:solidFill>
                <a:latin typeface="Times New Roman"/>
              </a:rPr>
              <a:t>Development of Advanced Computing (DAC)</a:t>
            </a:r>
            <a:endParaRPr b="0" lang="en-IN" sz="2800" spc="-1" strike="noStrike">
              <a:latin typeface="Arial"/>
            </a:endParaRPr>
          </a:p>
        </p:txBody>
      </p:sp>
      <p:sp>
        <p:nvSpPr>
          <p:cNvPr id="94" name="TextBox 19"/>
          <p:cNvSpPr/>
          <p:nvPr/>
        </p:nvSpPr>
        <p:spPr>
          <a:xfrm>
            <a:off x="3023280" y="5195520"/>
            <a:ext cx="7691040" cy="13694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800" spc="-1" strike="noStrike">
                <a:solidFill>
                  <a:srgbClr val="000000"/>
                </a:solidFill>
                <a:latin typeface="Times New Roman"/>
              </a:rPr>
              <a:t>Institute for Advanced Computing and Software Development (IACSD), Akurdi, Pune</a:t>
            </a:r>
            <a:endParaRPr b="0" lang="en-IN" sz="2800" spc="-1" strike="noStrike">
              <a:latin typeface="Arial"/>
            </a:endParaRPr>
          </a:p>
          <a:p>
            <a:pPr algn="ctr">
              <a:lnSpc>
                <a:spcPct val="100000"/>
              </a:lnSpc>
              <a:buNone/>
            </a:pPr>
            <a:endParaRPr b="0" lang="en-IN" sz="2800" spc="-1" strike="noStrike">
              <a:latin typeface="Arial"/>
            </a:endParaRPr>
          </a:p>
        </p:txBody>
      </p:sp>
      <p:pic>
        <p:nvPicPr>
          <p:cNvPr id="95" name="Picture 4" descr="Institute for Advanced Computing and Software Development ..."/>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p:blipFill>
        <p:spPr>
          <a:xfrm>
            <a:off x="1268280" y="4524840"/>
            <a:ext cx="1754640" cy="1754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Box 3"/>
          <p:cNvSpPr/>
          <p:nvPr/>
        </p:nvSpPr>
        <p:spPr>
          <a:xfrm>
            <a:off x="1103400" y="817920"/>
            <a:ext cx="9984600" cy="4844520"/>
          </a:xfrm>
          <a:prstGeom prst="rect">
            <a:avLst/>
          </a:prstGeom>
          <a:noFill/>
          <a:ln w="0">
            <a:noFill/>
          </a:ln>
        </p:spPr>
        <p:style>
          <a:lnRef idx="0"/>
          <a:fillRef idx="0"/>
          <a:effectRef idx="0"/>
          <a:fontRef idx="minor"/>
        </p:style>
        <p:txBody>
          <a:bodyPr lIns="90000" rIns="90000" tIns="45000" bIns="45000" anchor="t">
            <a:spAutoFit/>
          </a:bodyPr>
          <a:p>
            <a:pPr marL="571680" indent="-571680">
              <a:lnSpc>
                <a:spcPct val="100000"/>
              </a:lnSpc>
              <a:buClr>
                <a:srgbClr val="000000"/>
              </a:buClr>
              <a:buFont typeface="Arial"/>
              <a:buChar char="•"/>
            </a:pPr>
            <a:r>
              <a:rPr b="0" lang="en-US" sz="2400" spc="-1" strike="noStrike">
                <a:solidFill>
                  <a:srgbClr val="000000"/>
                </a:solidFill>
                <a:latin typeface="Garamond"/>
              </a:rPr>
              <a:t>Admins can edit and update existing tests, questions, and test cases based on student performance and feedback</a:t>
            </a:r>
            <a:endParaRPr b="0" lang="en-IN" sz="2400" spc="-1" strike="noStrike">
              <a:latin typeface="Arial"/>
            </a:endParaRPr>
          </a:p>
          <a:p>
            <a:pPr>
              <a:lnSpc>
                <a:spcPct val="100000"/>
              </a:lnSpc>
              <a:buNone/>
            </a:pP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Only Admin can add another admin </a:t>
            </a:r>
            <a:endParaRPr b="0" lang="en-IN" sz="2400" spc="-1" strike="noStrike">
              <a:latin typeface="Arial"/>
            </a:endParaRPr>
          </a:p>
          <a:p>
            <a:pPr>
              <a:lnSpc>
                <a:spcPct val="100000"/>
              </a:lnSpc>
              <a:buNone/>
            </a:pP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Admin can enter student data through a excel sheet</a:t>
            </a:r>
            <a:endParaRPr b="0" lang="en-IN" sz="2400" spc="-1" strike="noStrike">
              <a:latin typeface="Arial"/>
            </a:endParaRPr>
          </a:p>
          <a:p>
            <a:pPr>
              <a:lnSpc>
                <a:spcPct val="100000"/>
              </a:lnSpc>
              <a:buNone/>
            </a:pP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Admin can generate student Result as pdf</a:t>
            </a:r>
            <a:endParaRPr b="0" lang="en-IN" sz="2400" spc="-1" strike="noStrike">
              <a:latin typeface="Arial"/>
            </a:endParaRPr>
          </a:p>
          <a:p>
            <a:pPr>
              <a:lnSpc>
                <a:spcPct val="100000"/>
              </a:lnSpc>
              <a:buNone/>
            </a:pP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Admin will get a OTP to change his password</a:t>
            </a:r>
            <a:endParaRPr b="0" lang="en-IN" sz="2400" spc="-1" strike="noStrike">
              <a:latin typeface="Arial"/>
            </a:endParaRPr>
          </a:p>
          <a:p>
            <a:pPr>
              <a:lnSpc>
                <a:spcPct val="100000"/>
              </a:lnSpc>
              <a:buNone/>
            </a:pP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Admin can also see student list and result list</a:t>
            </a:r>
            <a:endParaRPr b="0" lang="en-IN" sz="2400" spc="-1" strike="noStrike">
              <a:latin typeface="Arial"/>
            </a:endParaRPr>
          </a:p>
          <a:p>
            <a:pPr>
              <a:lnSpc>
                <a:spcPct val="100000"/>
              </a:lnSpc>
              <a:buNone/>
            </a:pPr>
            <a:endParaRPr b="0" lang="en-IN" sz="2400" spc="-1" strike="noStrike">
              <a:latin typeface="Arial"/>
            </a:endParaRPr>
          </a:p>
        </p:txBody>
      </p:sp>
      <p:sp>
        <p:nvSpPr>
          <p:cNvPr id="114" name="Rectangle 4"/>
          <p:cNvSpPr/>
          <p:nvPr/>
        </p:nvSpPr>
        <p:spPr>
          <a:xfrm>
            <a:off x="3487320" y="1770480"/>
            <a:ext cx="5217120" cy="578520"/>
          </a:xfrm>
          <a:prstGeom prst="rect">
            <a:avLst/>
          </a:prstGeom>
          <a:noFill/>
          <a:ln w="0">
            <a:noFill/>
          </a:ln>
        </p:spPr>
        <p:style>
          <a:lnRef idx="0"/>
          <a:fillRef idx="0"/>
          <a:effectRef idx="0"/>
          <a:fontRef idx="minor"/>
        </p:style>
        <p:txBody>
          <a:bodyPr anchor="t">
            <a:spAutoFit/>
          </a:bodyPr>
          <a:p>
            <a:pPr algn="ctr">
              <a:lnSpc>
                <a:spcPct val="100000"/>
              </a:lnSpc>
              <a:buNone/>
            </a:pPr>
            <a:r>
              <a:rPr b="0" lang="en-US" sz="3200" spc="-1" strike="noStrike">
                <a:solidFill>
                  <a:srgbClr val="000000"/>
                </a:solidFill>
                <a:latin typeface="Garamond"/>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Rectangle 3"/>
          <p:cNvSpPr/>
          <p:nvPr/>
        </p:nvSpPr>
        <p:spPr>
          <a:xfrm>
            <a:off x="2347920" y="781920"/>
            <a:ext cx="7495920" cy="700560"/>
          </a:xfrm>
          <a:prstGeom prst="rect">
            <a:avLst/>
          </a:prstGeom>
          <a:noFill/>
          <a:ln w="0">
            <a:noFill/>
          </a:ln>
        </p:spPr>
        <p:style>
          <a:lnRef idx="0"/>
          <a:fillRef idx="0"/>
          <a:effectRef idx="0"/>
          <a:fontRef idx="minor"/>
        </p:style>
        <p:txBody>
          <a:bodyPr anchor="t">
            <a:spAutoFit/>
          </a:bodyPr>
          <a:p>
            <a:pPr algn="ctr">
              <a:lnSpc>
                <a:spcPct val="100000"/>
              </a:lnSpc>
              <a:buNone/>
            </a:pPr>
            <a:r>
              <a:rPr b="0" lang="en-IN" sz="4000" spc="-1" strike="noStrike">
                <a:solidFill>
                  <a:srgbClr val="000000"/>
                </a:solidFill>
                <a:latin typeface="Garamond"/>
              </a:rPr>
              <a:t>Technical Details</a:t>
            </a:r>
            <a:r>
              <a:rPr b="0" lang="en-US" sz="4000" spc="-1" strike="noStrike">
                <a:solidFill>
                  <a:srgbClr val="000000"/>
                </a:solidFill>
                <a:latin typeface="Garamond"/>
              </a:rPr>
              <a:t> </a:t>
            </a:r>
            <a:endParaRPr b="0" lang="en-IN" sz="4000" spc="-1" strike="noStrike">
              <a:latin typeface="Arial"/>
            </a:endParaRPr>
          </a:p>
        </p:txBody>
      </p:sp>
      <p:sp>
        <p:nvSpPr>
          <p:cNvPr id="116" name="Rectangle 4"/>
          <p:cNvSpPr/>
          <p:nvPr/>
        </p:nvSpPr>
        <p:spPr>
          <a:xfrm>
            <a:off x="2347920" y="2575440"/>
            <a:ext cx="7495920" cy="700560"/>
          </a:xfrm>
          <a:prstGeom prst="rect">
            <a:avLst/>
          </a:prstGeom>
          <a:noFill/>
          <a:ln w="0">
            <a:noFill/>
          </a:ln>
        </p:spPr>
        <p:style>
          <a:lnRef idx="0"/>
          <a:fillRef idx="0"/>
          <a:effectRef idx="0"/>
          <a:fontRef idx="minor"/>
        </p:style>
        <p:txBody>
          <a:bodyPr anchor="t">
            <a:spAutoFit/>
          </a:bodyPr>
          <a:p>
            <a:pPr algn="ctr">
              <a:lnSpc>
                <a:spcPct val="100000"/>
              </a:lnSpc>
              <a:buNone/>
            </a:pPr>
            <a:r>
              <a:rPr b="0" lang="en-US" sz="4000" spc="-1" strike="noStrike">
                <a:solidFill>
                  <a:srgbClr val="000000"/>
                </a:solidFill>
                <a:latin typeface="Garamond"/>
              </a:rPr>
              <a:t> </a:t>
            </a:r>
            <a:endParaRPr b="0" lang="en-IN" sz="4000" spc="-1" strike="noStrike">
              <a:latin typeface="Arial"/>
            </a:endParaRPr>
          </a:p>
        </p:txBody>
      </p:sp>
      <p:sp>
        <p:nvSpPr>
          <p:cNvPr id="117" name="Rectangle 7"/>
          <p:cNvSpPr/>
          <p:nvPr/>
        </p:nvSpPr>
        <p:spPr>
          <a:xfrm>
            <a:off x="2347920" y="4046760"/>
            <a:ext cx="7485120" cy="700560"/>
          </a:xfrm>
          <a:prstGeom prst="rect">
            <a:avLst/>
          </a:prstGeom>
          <a:noFill/>
          <a:ln w="0">
            <a:noFill/>
          </a:ln>
        </p:spPr>
        <p:style>
          <a:lnRef idx="0"/>
          <a:fillRef idx="0"/>
          <a:effectRef idx="0"/>
          <a:fontRef idx="minor"/>
        </p:style>
        <p:txBody>
          <a:bodyPr anchor="t">
            <a:spAutoFit/>
          </a:bodyPr>
          <a:p>
            <a:pPr algn="ctr">
              <a:lnSpc>
                <a:spcPct val="100000"/>
              </a:lnSpc>
              <a:buNone/>
            </a:pPr>
            <a:r>
              <a:rPr b="0" lang="en-US" sz="4000" spc="-1" strike="noStrike">
                <a:solidFill>
                  <a:srgbClr val="000000"/>
                </a:solidFill>
                <a:latin typeface="Garamond"/>
              </a:rPr>
              <a:t> </a:t>
            </a:r>
            <a:endParaRPr b="0" lang="en-IN" sz="4000" spc="-1" strike="noStrike">
              <a:latin typeface="Arial"/>
            </a:endParaRPr>
          </a:p>
        </p:txBody>
      </p:sp>
      <p:sp>
        <p:nvSpPr>
          <p:cNvPr id="118" name="TextBox 8"/>
          <p:cNvSpPr/>
          <p:nvPr/>
        </p:nvSpPr>
        <p:spPr>
          <a:xfrm>
            <a:off x="1114200" y="1489680"/>
            <a:ext cx="10101960" cy="64908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400" spc="-1" strike="noStrike">
                <a:solidFill>
                  <a:srgbClr val="000000"/>
                </a:solidFill>
                <a:latin typeface="Garamond"/>
              </a:rPr>
              <a:t>The application is built using a microservices architecture, which allows for scalability and flexibility in adding or removing features.</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Garamond"/>
              </a:rPr>
              <a:t>Each microservice is built using a different technology stack, depending on its specific requirements</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Garamond"/>
              </a:rPr>
              <a:t>The front-end is built using React, which allows for a responsive and dynamic user interface.</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Garamond"/>
              </a:rPr>
              <a:t>The back-end is built using Spring boot, which provides fast and efficient handling of requests and data management.</a:t>
            </a:r>
            <a:endParaRPr b="0" lang="en-IN" sz="24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0" lang="en-US" sz="2000" spc="-1" strike="noStrike">
                <a:solidFill>
                  <a:srgbClr val="000000"/>
                </a:solidFill>
                <a:latin typeface="Garamond"/>
              </a:rPr>
              <a:t>      </a:t>
            </a:r>
            <a:endParaRPr b="0" lang="en-IN" sz="20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Garamond"/>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itle 1"/>
          <p:cNvSpPr/>
          <p:nvPr/>
        </p:nvSpPr>
        <p:spPr>
          <a:xfrm>
            <a:off x="772200" y="537480"/>
            <a:ext cx="10123920" cy="1310040"/>
          </a:xfrm>
          <a:prstGeom prst="rect">
            <a:avLst/>
          </a:prstGeom>
          <a:noFill/>
          <a:ln w="0">
            <a:noFill/>
          </a:ln>
        </p:spPr>
        <p:style>
          <a:lnRef idx="0"/>
          <a:fillRef idx="0"/>
          <a:effectRef idx="0"/>
          <a:fontRef idx="minor"/>
        </p:style>
        <p:txBody>
          <a:bodyPr anchor="t">
            <a:spAutoFit/>
          </a:bodyPr>
          <a:p>
            <a:pPr algn="ctr">
              <a:lnSpc>
                <a:spcPct val="100000"/>
              </a:lnSpc>
              <a:buNone/>
            </a:pPr>
            <a:endParaRPr b="0" lang="en-IN" sz="4000" spc="-1" strike="noStrike">
              <a:latin typeface="Arial"/>
            </a:endParaRPr>
          </a:p>
          <a:p>
            <a:pPr algn="ctr">
              <a:lnSpc>
                <a:spcPct val="100000"/>
              </a:lnSpc>
              <a:buNone/>
            </a:pPr>
            <a:endParaRPr b="0" lang="en-IN" sz="4000" spc="-1" strike="noStrike">
              <a:latin typeface="Arial"/>
            </a:endParaRPr>
          </a:p>
        </p:txBody>
      </p:sp>
      <p:sp>
        <p:nvSpPr>
          <p:cNvPr id="120" name="Rectangle 1"/>
          <p:cNvSpPr/>
          <p:nvPr/>
        </p:nvSpPr>
        <p:spPr>
          <a:xfrm>
            <a:off x="772200" y="995760"/>
            <a:ext cx="1012392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Garamond"/>
              </a:rPr>
              <a:t>The compiler backend is built using Express Js  which is responsible for compiling the code and sending the output to the Spring boot backend and the Spring boot backend sends the response back to react.</a:t>
            </a:r>
            <a:endParaRPr b="0" lang="en-IN" sz="2400" spc="-1" strike="noStrike">
              <a:latin typeface="Arial"/>
            </a:endParaRPr>
          </a:p>
          <a:p>
            <a:pPr>
              <a:lnSpc>
                <a:spcPct val="100000"/>
              </a:lnSpc>
              <a:buNone/>
            </a:pP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Garamond"/>
              </a:rPr>
              <a:t>The application uses a RESTful API for communication between the front-end and back-end.</a:t>
            </a:r>
            <a:endParaRPr b="0" lang="en-IN" sz="2400" spc="-1" strike="noStrike">
              <a:latin typeface="Arial"/>
            </a:endParaRPr>
          </a:p>
          <a:p>
            <a:pPr>
              <a:lnSpc>
                <a:spcPct val="100000"/>
              </a:lnSpc>
              <a:buNone/>
            </a:pP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Garamond"/>
              </a:rPr>
              <a:t>Authentication and authorization are implemented using JSON Web Tokens (JWT), which provide secure and stateless authentication.</a:t>
            </a:r>
            <a:endParaRPr b="0" lang="en-IN" sz="2400" spc="-1" strike="noStrike">
              <a:latin typeface="Arial"/>
            </a:endParaRPr>
          </a:p>
          <a:p>
            <a:pPr>
              <a:lnSpc>
                <a:spcPct val="100000"/>
              </a:lnSpc>
              <a:buNone/>
            </a:pPr>
            <a:endParaRPr b="0" lang="en-IN" sz="2400" spc="-1" strike="noStrike">
              <a:latin typeface="Arial"/>
            </a:endParaRPr>
          </a:p>
          <a:p>
            <a:pPr marL="457200" indent="-457200">
              <a:lnSpc>
                <a:spcPct val="100000"/>
              </a:lnSpc>
              <a:buClr>
                <a:srgbClr val="000000"/>
              </a:buClr>
              <a:buFont typeface="Arial"/>
              <a:buChar char="•"/>
            </a:pPr>
            <a:r>
              <a:rPr b="0" lang="en-US" sz="2400" spc="-1" strike="noStrike">
                <a:solidFill>
                  <a:srgbClr val="000000"/>
                </a:solidFill>
                <a:latin typeface="Garamond"/>
              </a:rPr>
              <a:t>The database used My Sql database that allows for flexible and scalable data storage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Rectangle 1"/>
          <p:cNvSpPr/>
          <p:nvPr/>
        </p:nvSpPr>
        <p:spPr>
          <a:xfrm>
            <a:off x="1010160" y="1696320"/>
            <a:ext cx="10171080" cy="490536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Arial"/>
              <a:buChar char="•"/>
            </a:pPr>
            <a:r>
              <a:rPr b="0" lang="en-US" sz="2400" spc="-1" strike="noStrike">
                <a:solidFill>
                  <a:srgbClr val="000000"/>
                </a:solidFill>
                <a:latin typeface="Garamond"/>
              </a:rPr>
              <a:t>Integration with other platforms: The application can be integrated with other platforms such as social media channels to expand its reach and increase user engagement.</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Garamond"/>
              </a:rPr>
              <a:t>Personalized content: By implementing machine learning algorithms, the application can deliver personalized content to users based on their preferences and behavior.</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Garamond"/>
              </a:rPr>
              <a:t>Enhanced security features: The application can add additional layers of security to protect user data and ensure the integrity of the system.</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Garamond"/>
              </a:rPr>
              <a:t>Voice recognition: Adding voice recognition technology can make the application more user-friendly and accessible to a wider audience.</a:t>
            </a:r>
            <a:endParaRPr b="0" lang="en-IN" sz="2400" spc="-1" strike="noStrike">
              <a:latin typeface="Arial"/>
            </a:endParaRPr>
          </a:p>
          <a:p>
            <a:pPr>
              <a:lnSpc>
                <a:spcPct val="100000"/>
              </a:lnSpc>
              <a:buNone/>
            </a:pPr>
            <a:endParaRPr b="0" lang="en-IN" sz="2800" spc="-1" strike="noStrike">
              <a:latin typeface="Arial"/>
            </a:endParaRPr>
          </a:p>
        </p:txBody>
      </p:sp>
      <p:sp>
        <p:nvSpPr>
          <p:cNvPr id="122" name="TextBox 3"/>
          <p:cNvSpPr/>
          <p:nvPr/>
        </p:nvSpPr>
        <p:spPr>
          <a:xfrm>
            <a:off x="456480" y="479520"/>
            <a:ext cx="11278800" cy="91404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5400" spc="-1" strike="noStrike">
                <a:solidFill>
                  <a:srgbClr val="000000"/>
                </a:solidFill>
                <a:latin typeface="Garamond"/>
              </a:rPr>
              <a:t>Future Scope of the Application</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Rectangle 1"/>
          <p:cNvSpPr/>
          <p:nvPr/>
        </p:nvSpPr>
        <p:spPr>
          <a:xfrm>
            <a:off x="981360" y="1402560"/>
            <a:ext cx="10800360" cy="521028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Arial"/>
              <a:buChar char="•"/>
            </a:pPr>
            <a:r>
              <a:rPr b="0" lang="en-US" sz="2400" spc="-1" strike="noStrike">
                <a:solidFill>
                  <a:srgbClr val="000000"/>
                </a:solidFill>
                <a:latin typeface="Garamond"/>
              </a:rPr>
              <a:t>Performance optimization: The application can be optimized for better performance by reducing loading times, improving server response time, and reducing the number of requests made to the server.</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Garamond"/>
              </a:rPr>
              <a:t>User interface: The user interface can be improved by making it more intuitive and user-friendly. This can be achieved by incorporating user feedback and conducting user experience testing.</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Garamond"/>
              </a:rPr>
              <a:t>Bug fixes: Bugs and errors can affect the performance and usability of the application. Conducting regular testing and bug fixes can improve the reliability of the system.</a:t>
            </a: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Garamond"/>
              </a:rPr>
              <a:t>Integration with third-party applications: Integrating the application with other third-party applications can improve its functionality and increase user engagement</a:t>
            </a:r>
            <a:r>
              <a:rPr b="0" lang="en-US" sz="1800" spc="-1" strike="noStrike">
                <a:solidFill>
                  <a:srgbClr val="000000"/>
                </a:solidFill>
                <a:latin typeface="Garamond"/>
              </a:rPr>
              <a:t>.</a:t>
            </a:r>
            <a:endParaRPr b="0" lang="en-IN" sz="1800" spc="-1" strike="noStrike">
              <a:latin typeface="Arial"/>
            </a:endParaRPr>
          </a:p>
        </p:txBody>
      </p:sp>
      <p:sp>
        <p:nvSpPr>
          <p:cNvPr id="124" name="TextBox 3"/>
          <p:cNvSpPr/>
          <p:nvPr/>
        </p:nvSpPr>
        <p:spPr>
          <a:xfrm>
            <a:off x="86760" y="479520"/>
            <a:ext cx="12017880" cy="63972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3600" spc="-1" strike="noStrike">
                <a:solidFill>
                  <a:srgbClr val="000000"/>
                </a:solidFill>
                <a:latin typeface="Garamond"/>
              </a:rPr>
              <a:t>Improvements that can be Made to the Application</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Rectangle 1"/>
          <p:cNvSpPr/>
          <p:nvPr/>
        </p:nvSpPr>
        <p:spPr>
          <a:xfrm>
            <a:off x="1185840" y="1822680"/>
            <a:ext cx="10171080" cy="563544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US" sz="2800" spc="-1" strike="noStrike">
                <a:solidFill>
                  <a:srgbClr val="000000"/>
                </a:solidFill>
                <a:latin typeface="Garamond"/>
              </a:rPr>
              <a:t>In-app messaging: Adding an in-app messaging feature can enhance communication and collaboration between users.</a:t>
            </a:r>
            <a:endParaRPr b="0" lang="en-IN" sz="2800" spc="-1" strike="noStrike">
              <a:latin typeface="Arial"/>
            </a:endParaRPr>
          </a:p>
          <a:p>
            <a:pPr marL="457200" indent="-457200">
              <a:lnSpc>
                <a:spcPct val="100000"/>
              </a:lnSpc>
              <a:buClr>
                <a:srgbClr val="000000"/>
              </a:buClr>
              <a:buFont typeface="Arial"/>
              <a:buChar char="•"/>
            </a:pPr>
            <a:r>
              <a:rPr b="0" lang="en-US" sz="2800" spc="-1" strike="noStrike">
                <a:solidFill>
                  <a:srgbClr val="000000"/>
                </a:solidFill>
                <a:latin typeface="Garamond"/>
              </a:rPr>
              <a:t>Analytics dashboard: An analytics dashboard can provide valuable insights into user behavior, app usage, and other important metrics.</a:t>
            </a:r>
            <a:endParaRPr b="0" lang="en-IN" sz="2800" spc="-1" strike="noStrike">
              <a:latin typeface="Arial"/>
            </a:endParaRPr>
          </a:p>
          <a:p>
            <a:pPr marL="457200" indent="-457200">
              <a:lnSpc>
                <a:spcPct val="100000"/>
              </a:lnSpc>
              <a:buClr>
                <a:srgbClr val="000000"/>
              </a:buClr>
              <a:buFont typeface="Arial"/>
              <a:buChar char="•"/>
            </a:pPr>
            <a:r>
              <a:rPr b="0" lang="en-US" sz="2800" spc="-1" strike="noStrike">
                <a:solidFill>
                  <a:srgbClr val="000000"/>
                </a:solidFill>
                <a:latin typeface="Garamond"/>
              </a:rPr>
              <a:t>Social media integration: Integrating the application with social media channels can increase its visibility and attract more users.</a:t>
            </a:r>
            <a:endParaRPr b="0" lang="en-IN" sz="2800" spc="-1" strike="noStrike">
              <a:latin typeface="Arial"/>
            </a:endParaRPr>
          </a:p>
          <a:p>
            <a:pPr marL="457200" indent="-457200">
              <a:lnSpc>
                <a:spcPct val="100000"/>
              </a:lnSpc>
              <a:buClr>
                <a:srgbClr val="000000"/>
              </a:buClr>
              <a:buFont typeface="Arial"/>
              <a:buChar char="•"/>
            </a:pPr>
            <a:r>
              <a:rPr b="0" lang="en-US" sz="2800" spc="-1" strike="noStrike">
                <a:solidFill>
                  <a:srgbClr val="000000"/>
                </a:solidFill>
                <a:latin typeface="Garamond"/>
              </a:rPr>
              <a:t>Offline functionality: Adding offline functionality can allow users to access content and features even when they are not connected to the internet.</a:t>
            </a:r>
            <a:endParaRPr b="0" lang="en-IN" sz="2800" spc="-1" strike="noStrike">
              <a:latin typeface="Arial"/>
            </a:endParaRPr>
          </a:p>
          <a:p>
            <a:pPr>
              <a:lnSpc>
                <a:spcPct val="100000"/>
              </a:lnSpc>
              <a:buNone/>
            </a:pPr>
            <a:endParaRPr b="0" lang="en-IN" sz="2800" spc="-1" strike="noStrike">
              <a:latin typeface="Arial"/>
            </a:endParaRPr>
          </a:p>
        </p:txBody>
      </p:sp>
      <p:sp>
        <p:nvSpPr>
          <p:cNvPr id="126" name="TextBox 3"/>
          <p:cNvSpPr/>
          <p:nvPr/>
        </p:nvSpPr>
        <p:spPr>
          <a:xfrm>
            <a:off x="-702360" y="479520"/>
            <a:ext cx="13596840" cy="91404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5400" spc="-1" strike="noStrike">
                <a:solidFill>
                  <a:srgbClr val="000000"/>
                </a:solidFill>
                <a:latin typeface="Garamond"/>
              </a:rPr>
              <a:t>Additional Features that can be Added</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angle 1"/>
          <p:cNvSpPr/>
          <p:nvPr/>
        </p:nvSpPr>
        <p:spPr>
          <a:xfrm>
            <a:off x="1010160" y="1696320"/>
            <a:ext cx="10171080" cy="59418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Arial"/>
              <a:buChar char="•"/>
            </a:pPr>
            <a:r>
              <a:rPr b="0" lang="en-US" sz="2400" spc="-1" strike="noStrike">
                <a:solidFill>
                  <a:srgbClr val="000000"/>
                </a:solidFill>
                <a:latin typeface="Garamond"/>
              </a:rPr>
              <a:t> </a:t>
            </a:r>
            <a:r>
              <a:rPr b="0" lang="en-US" sz="2400" spc="-1" strike="noStrike">
                <a:solidFill>
                  <a:srgbClr val="000000"/>
                </a:solidFill>
                <a:latin typeface="Garamond"/>
              </a:rPr>
              <a:t>During the development process, we faced a number of challenges, including technical difficulties, limited resources, and tight deadlines. However, we were able to overcome these challenges by working together as a team, leveraging our individual strengths, and staying focused on our goals.</a:t>
            </a:r>
            <a:endParaRPr b="0" lang="en-IN" sz="2400" spc="-1" strike="noStrike">
              <a:latin typeface="Arial"/>
            </a:endParaRPr>
          </a:p>
          <a:p>
            <a:pPr>
              <a:lnSpc>
                <a:spcPct val="100000"/>
              </a:lnSpc>
              <a:buNone/>
            </a:pP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Garamond"/>
              </a:rPr>
              <a:t>One of the major challenge was to make the code run initially we were using JAVA compiler Api but it was not efficient so were searching for different resources and we got CODEX so it really helped us .</a:t>
            </a:r>
            <a:endParaRPr b="0" lang="en-IN" sz="2400" spc="-1" strike="noStrike">
              <a:latin typeface="Arial"/>
            </a:endParaRPr>
          </a:p>
          <a:p>
            <a:pPr>
              <a:lnSpc>
                <a:spcPct val="100000"/>
              </a:lnSpc>
              <a:buNone/>
            </a:pPr>
            <a:endParaRPr b="0" lang="en-IN" sz="2400" spc="-1" strike="noStrike">
              <a:latin typeface="Arial"/>
            </a:endParaRPr>
          </a:p>
          <a:p>
            <a:pPr marL="343080" indent="-343080">
              <a:lnSpc>
                <a:spcPct val="100000"/>
              </a:lnSpc>
              <a:buClr>
                <a:srgbClr val="000000"/>
              </a:buClr>
              <a:buFont typeface="Arial"/>
              <a:buChar char="•"/>
            </a:pPr>
            <a:r>
              <a:rPr b="0" lang="en-US" sz="2400" spc="-1" strike="noStrike">
                <a:solidFill>
                  <a:srgbClr val="000000"/>
                </a:solidFill>
                <a:latin typeface="Garamond"/>
              </a:rPr>
              <a:t>Another challenge was to design the database we fased a lot of issues in that because of mapping but we finally did it .</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endParaRPr b="0" lang="en-IN" sz="2400" spc="-1" strike="noStrike">
              <a:latin typeface="Arial"/>
            </a:endParaRPr>
          </a:p>
        </p:txBody>
      </p:sp>
      <p:sp>
        <p:nvSpPr>
          <p:cNvPr id="128" name="TextBox 3"/>
          <p:cNvSpPr/>
          <p:nvPr/>
        </p:nvSpPr>
        <p:spPr>
          <a:xfrm>
            <a:off x="2933640" y="479520"/>
            <a:ext cx="6324120" cy="91404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5400" spc="-1" strike="noStrike">
                <a:solidFill>
                  <a:srgbClr val="000000"/>
                </a:solidFill>
                <a:latin typeface="Garamond"/>
              </a:rPr>
              <a:t>Challenges Faced</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Rectangle 1"/>
          <p:cNvSpPr/>
          <p:nvPr/>
        </p:nvSpPr>
        <p:spPr>
          <a:xfrm>
            <a:off x="1010160" y="1696320"/>
            <a:ext cx="1017108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Garamond"/>
              </a:rPr>
              <a:t>Throughout the development process, we learned a great deal about the importance of effective communication, collaboration, and problem-solving. We also gained valuable technical skills and knowledge that will serve us well in our future endeavors.</a:t>
            </a:r>
            <a:endParaRPr b="0" lang="en-IN" sz="2400" spc="-1" strike="noStrike">
              <a:latin typeface="Arial"/>
            </a:endParaRPr>
          </a:p>
        </p:txBody>
      </p:sp>
      <p:sp>
        <p:nvSpPr>
          <p:cNvPr id="130" name="TextBox 3"/>
          <p:cNvSpPr/>
          <p:nvPr/>
        </p:nvSpPr>
        <p:spPr>
          <a:xfrm>
            <a:off x="2542320" y="479520"/>
            <a:ext cx="7107480" cy="91404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5400" spc="-1" strike="noStrike">
                <a:solidFill>
                  <a:srgbClr val="000000"/>
                </a:solidFill>
                <a:latin typeface="Garamond"/>
              </a:rPr>
              <a:t>Learning outcomes:</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295280" y="982080"/>
            <a:ext cx="9600840" cy="1303560"/>
          </a:xfrm>
          <a:prstGeom prst="rect">
            <a:avLst/>
          </a:prstGeom>
          <a:noFill/>
          <a:ln w="0">
            <a:noFill/>
          </a:ln>
        </p:spPr>
        <p:txBody>
          <a:bodyPr anchor="ctr">
            <a:noAutofit/>
          </a:bodyPr>
          <a:p>
            <a:pPr algn="ctr">
              <a:lnSpc>
                <a:spcPct val="100000"/>
              </a:lnSpc>
              <a:buNone/>
            </a:pPr>
            <a:r>
              <a:rPr b="0" lang="en-US" sz="4400" spc="-1" strike="noStrike">
                <a:solidFill>
                  <a:srgbClr val="262626"/>
                </a:solidFill>
                <a:latin typeface="Garamond"/>
              </a:rPr>
              <a:t>Acknowledgements</a:t>
            </a:r>
            <a:endParaRPr b="0" lang="en-US" sz="4400" spc="-1" strike="noStrike">
              <a:solidFill>
                <a:srgbClr val="000000"/>
              </a:solidFill>
              <a:latin typeface="Garamond"/>
            </a:endParaRPr>
          </a:p>
        </p:txBody>
      </p:sp>
      <p:sp>
        <p:nvSpPr>
          <p:cNvPr id="132" name="PlaceHolder 2"/>
          <p:cNvSpPr>
            <a:spLocks noGrp="1"/>
          </p:cNvSpPr>
          <p:nvPr>
            <p:ph/>
          </p:nvPr>
        </p:nvSpPr>
        <p:spPr>
          <a:xfrm>
            <a:off x="1615320" y="2363760"/>
            <a:ext cx="9011520" cy="5211000"/>
          </a:xfrm>
          <a:prstGeom prst="rect">
            <a:avLst/>
          </a:prstGeom>
          <a:noFill/>
          <a:ln w="0">
            <a:noFill/>
          </a:ln>
        </p:spPr>
        <p:txBody>
          <a:bodyPr numCol="1" spcCol="0" anchor="ctr">
            <a:noAutofit/>
          </a:bodyPr>
          <a:p>
            <a:pPr>
              <a:lnSpc>
                <a:spcPct val="100000"/>
              </a:lnSpc>
              <a:buNone/>
              <a:tabLst>
                <a:tab algn="l" pos="0"/>
              </a:tabLst>
            </a:pPr>
            <a:r>
              <a:rPr b="0" lang="en-US" sz="2800" spc="-1" strike="noStrike">
                <a:solidFill>
                  <a:srgbClr val="000000"/>
                </a:solidFill>
                <a:latin typeface="Söhne"/>
              </a:rPr>
              <a:t>We would like to extend our sincere gratitude to all those who supported us during this project, including our colleagues, advisors, and mentors. We would also like to thank our clients for entrusting us with this project and providing us with the opportunity to learn and grow. Finally, we would like to thank you for your earlier requests, which helped to guide our work and ensure that we were meeting your needs and expectations.</a:t>
            </a:r>
            <a:endParaRPr b="0" lang="en-US" sz="2800" spc="-1" strike="noStrike">
              <a:solidFill>
                <a:srgbClr val="262626"/>
              </a:solidFill>
              <a:latin typeface="Garamond"/>
            </a:endParaRPr>
          </a:p>
          <a:p>
            <a:pPr>
              <a:lnSpc>
                <a:spcPct val="100000"/>
              </a:lnSpc>
              <a:buNone/>
              <a:tabLst>
                <a:tab algn="l" pos="0"/>
              </a:tabLst>
            </a:pPr>
            <a:br>
              <a:rPr sz="2800"/>
            </a:br>
            <a:endParaRPr b="0" lang="en-US" sz="2800" spc="-1" strike="noStrike">
              <a:solidFill>
                <a:srgbClr val="262626"/>
              </a:solidFill>
              <a:latin typeface="Garamond"/>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Rectangle 1"/>
          <p:cNvSpPr/>
          <p:nvPr/>
        </p:nvSpPr>
        <p:spPr>
          <a:xfrm>
            <a:off x="1010160" y="1507680"/>
            <a:ext cx="10171080" cy="3075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Garamond"/>
              </a:rPr>
              <a:t> </a:t>
            </a:r>
            <a:r>
              <a:rPr b="0" lang="en-US" sz="2800" spc="-1" strike="noStrike">
                <a:solidFill>
                  <a:srgbClr val="000000"/>
                </a:solidFill>
                <a:latin typeface="Garamond"/>
              </a:rPr>
              <a:t>In</a:t>
            </a:r>
            <a:r>
              <a:rPr b="0" lang="en-US" sz="1800" spc="-1" strike="noStrike">
                <a:solidFill>
                  <a:srgbClr val="000000"/>
                </a:solidFill>
                <a:latin typeface="Garamond"/>
              </a:rPr>
              <a:t> </a:t>
            </a:r>
            <a:r>
              <a:rPr b="0" lang="en-US" sz="2800" spc="-1" strike="noStrike">
                <a:solidFill>
                  <a:srgbClr val="000000"/>
                </a:solidFill>
                <a:latin typeface="Garamond"/>
              </a:rPr>
              <a:t>conclusion, the development process has been challenging, but also rewarding. We have faced a number of obstacles along the way, but we have overcome them through hard work, perseverance, and collaboration. Our final product represents a significant achievement and we are proud of what we have accomplished.</a:t>
            </a:r>
            <a:endParaRPr b="0" lang="en-IN" sz="2800" spc="-1" strike="noStrike">
              <a:latin typeface="Arial"/>
            </a:endParaRPr>
          </a:p>
        </p:txBody>
      </p:sp>
      <p:sp>
        <p:nvSpPr>
          <p:cNvPr id="134" name="TextBox 3"/>
          <p:cNvSpPr/>
          <p:nvPr/>
        </p:nvSpPr>
        <p:spPr>
          <a:xfrm>
            <a:off x="4079160" y="479520"/>
            <a:ext cx="4033800" cy="91404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IN" sz="5400" spc="-1" strike="noStrike">
                <a:solidFill>
                  <a:srgbClr val="000000"/>
                </a:solidFill>
                <a:latin typeface="Garamond"/>
              </a:rPr>
              <a:t>Conclusion</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6" name="TextBox 20"/>
          <p:cNvSpPr/>
          <p:nvPr/>
        </p:nvSpPr>
        <p:spPr>
          <a:xfrm>
            <a:off x="1926360" y="1916640"/>
            <a:ext cx="8572320" cy="1796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Bookman Old Style"/>
              </a:rPr>
              <a:t>Presentation By: Group G22</a:t>
            </a:r>
            <a:endParaRPr b="0" lang="en-IN" sz="2800" spc="-1" strike="noStrike">
              <a:latin typeface="Arial"/>
            </a:endParaRPr>
          </a:p>
          <a:p>
            <a:pPr marL="457200" indent="-457200" algn="just">
              <a:lnSpc>
                <a:spcPct val="100000"/>
              </a:lnSpc>
              <a:buClr>
                <a:srgbClr val="373737"/>
              </a:buClr>
              <a:buFont typeface="Garamond"/>
              <a:buAutoNum type="arabicPeriod"/>
            </a:pPr>
            <a:r>
              <a:rPr b="0" lang="en-IN" sz="2800" spc="-1" strike="noStrike">
                <a:solidFill>
                  <a:srgbClr val="373737"/>
                </a:solidFill>
                <a:latin typeface="Bookman Old Style"/>
              </a:rPr>
              <a:t>Eklavya Ghodake</a:t>
            </a:r>
            <a:endParaRPr b="0" lang="en-IN" sz="2800" spc="-1" strike="noStrike">
              <a:latin typeface="Arial"/>
            </a:endParaRPr>
          </a:p>
          <a:p>
            <a:pPr marL="457200" indent="-457200" algn="just">
              <a:lnSpc>
                <a:spcPct val="100000"/>
              </a:lnSpc>
              <a:buClr>
                <a:srgbClr val="373737"/>
              </a:buClr>
              <a:buFont typeface="Garamond"/>
              <a:buAutoNum type="arabicPeriod"/>
            </a:pPr>
            <a:r>
              <a:rPr b="0" lang="en-IN" sz="2800" spc="-1" strike="noStrike">
                <a:solidFill>
                  <a:srgbClr val="373737"/>
                </a:solidFill>
                <a:latin typeface="Bookman Old Style"/>
              </a:rPr>
              <a:t>Akshay Hambarde</a:t>
            </a:r>
            <a:endParaRPr b="0" lang="en-IN" sz="2800" spc="-1" strike="noStrike">
              <a:latin typeface="Arial"/>
            </a:endParaRPr>
          </a:p>
          <a:p>
            <a:pPr algn="just">
              <a:lnSpc>
                <a:spcPct val="100000"/>
              </a:lnSpc>
              <a:buNone/>
            </a:pPr>
            <a:endParaRPr b="0" lang="en-IN" sz="2800" spc="-1" strike="noStrike">
              <a:latin typeface="Arial"/>
            </a:endParaRPr>
          </a:p>
        </p:txBody>
      </p:sp>
      <p:sp>
        <p:nvSpPr>
          <p:cNvPr id="97" name="TextBox 21"/>
          <p:cNvSpPr/>
          <p:nvPr/>
        </p:nvSpPr>
        <p:spPr>
          <a:xfrm>
            <a:off x="1926360" y="5034960"/>
            <a:ext cx="606708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Bookman Old Style"/>
              </a:rPr>
              <a:t>Project Guide:</a:t>
            </a:r>
            <a:endParaRPr b="0" lang="en-IN" sz="2800" spc="-1" strike="noStrike">
              <a:latin typeface="Arial"/>
            </a:endParaRPr>
          </a:p>
          <a:p>
            <a:pPr>
              <a:lnSpc>
                <a:spcPct val="100000"/>
              </a:lnSpc>
              <a:buNone/>
            </a:pPr>
            <a:r>
              <a:rPr b="0" lang="en-US" sz="2800" spc="-1" strike="noStrike">
                <a:solidFill>
                  <a:srgbClr val="0070c0"/>
                </a:solidFill>
                <a:latin typeface="Bookman Old Style"/>
              </a:rPr>
              <a:t>Mrs. Megha Mane</a:t>
            </a:r>
            <a:endParaRPr b="0" lang="en-IN" sz="2800" spc="-1" strike="noStrike">
              <a:latin typeface="Arial"/>
            </a:endParaRPr>
          </a:p>
        </p:txBody>
      </p:sp>
      <p:sp>
        <p:nvSpPr>
          <p:cNvPr id="98" name="Title 1"/>
          <p:cNvSpPr/>
          <p:nvPr/>
        </p:nvSpPr>
        <p:spPr>
          <a:xfrm>
            <a:off x="770760" y="725760"/>
            <a:ext cx="10883160" cy="1302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IN" sz="4000" spc="-1" strike="noStrike">
                <a:solidFill>
                  <a:srgbClr val="404040"/>
                </a:solidFill>
                <a:latin typeface="Times New Roman"/>
              </a:rPr>
              <a:t>DACCODER Online Coding Platform</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angle 1"/>
          <p:cNvSpPr/>
          <p:nvPr/>
        </p:nvSpPr>
        <p:spPr>
          <a:xfrm>
            <a:off x="3944880" y="2967480"/>
            <a:ext cx="4302000" cy="91404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5400" spc="-1" strike="noStrike">
                <a:solidFill>
                  <a:srgbClr val="000000"/>
                </a:solidFill>
                <a:latin typeface="Garamond"/>
              </a:rPr>
              <a:t>Thank you !</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itle 1"/>
          <p:cNvSpPr/>
          <p:nvPr/>
        </p:nvSpPr>
        <p:spPr>
          <a:xfrm>
            <a:off x="1295280" y="867960"/>
            <a:ext cx="9600840" cy="617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3200" spc="-1" strike="noStrike">
                <a:solidFill>
                  <a:srgbClr val="f1d1b1"/>
                </a:solidFill>
                <a:latin typeface="Garamond"/>
              </a:rPr>
              <a:t>CONTENTS</a:t>
            </a:r>
            <a:endParaRPr b="0" lang="en-IN" sz="3200" spc="-1" strike="noStrike">
              <a:latin typeface="Arial"/>
            </a:endParaRPr>
          </a:p>
        </p:txBody>
      </p:sp>
      <p:sp>
        <p:nvSpPr>
          <p:cNvPr id="100" name="Rectangle 1"/>
          <p:cNvSpPr/>
          <p:nvPr/>
        </p:nvSpPr>
        <p:spPr>
          <a:xfrm>
            <a:off x="1295280" y="1486080"/>
            <a:ext cx="9299880" cy="654840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3200" spc="-1" strike="noStrike">
                <a:solidFill>
                  <a:srgbClr val="000000"/>
                </a:solidFill>
                <a:latin typeface="Garamond"/>
              </a:rPr>
              <a:t>Introduction</a:t>
            </a:r>
            <a:endParaRPr b="0" lang="en-IN" sz="3200" spc="-1" strike="noStrike">
              <a:latin typeface="Arial"/>
            </a:endParaRPr>
          </a:p>
          <a:p>
            <a:pPr marL="285840" indent="-285840">
              <a:lnSpc>
                <a:spcPct val="100000"/>
              </a:lnSpc>
              <a:buClr>
                <a:srgbClr val="000000"/>
              </a:buClr>
              <a:buFont typeface="Wingdings" charset="2"/>
              <a:buChar char=""/>
            </a:pPr>
            <a:r>
              <a:rPr b="0" lang="en-US" sz="3200" spc="-1" strike="noStrike">
                <a:solidFill>
                  <a:srgbClr val="000000"/>
                </a:solidFill>
                <a:latin typeface="Garamond"/>
              </a:rPr>
              <a:t>Objective of the project</a:t>
            </a:r>
            <a:endParaRPr b="0" lang="en-IN" sz="3200" spc="-1" strike="noStrike">
              <a:latin typeface="Arial"/>
            </a:endParaRPr>
          </a:p>
          <a:p>
            <a:pPr marL="285840" indent="-285840">
              <a:lnSpc>
                <a:spcPct val="100000"/>
              </a:lnSpc>
              <a:buClr>
                <a:srgbClr val="000000"/>
              </a:buClr>
              <a:buFont typeface="Wingdings" charset="2"/>
              <a:buChar char=""/>
            </a:pPr>
            <a:r>
              <a:rPr b="0" lang="en-US" sz="3200" spc="-1" strike="noStrike">
                <a:solidFill>
                  <a:srgbClr val="000000"/>
                </a:solidFill>
                <a:latin typeface="Garamond"/>
              </a:rPr>
              <a:t>Technologies used</a:t>
            </a:r>
            <a:endParaRPr b="0" lang="en-IN" sz="3200" spc="-1" strike="noStrike">
              <a:latin typeface="Arial"/>
            </a:endParaRPr>
          </a:p>
          <a:p>
            <a:pPr marL="285840" indent="-285840">
              <a:lnSpc>
                <a:spcPct val="100000"/>
              </a:lnSpc>
              <a:buClr>
                <a:srgbClr val="000000"/>
              </a:buClr>
              <a:buFont typeface="Wingdings" charset="2"/>
              <a:buChar char=""/>
            </a:pPr>
            <a:r>
              <a:rPr b="0" lang="en-US" sz="3200" spc="-1" strike="noStrike">
                <a:solidFill>
                  <a:srgbClr val="000000"/>
                </a:solidFill>
                <a:latin typeface="Garamond"/>
              </a:rPr>
              <a:t>Communication flow between components</a:t>
            </a:r>
            <a:endParaRPr b="0" lang="en-IN" sz="3200" spc="-1" strike="noStrike">
              <a:latin typeface="Arial"/>
            </a:endParaRPr>
          </a:p>
          <a:p>
            <a:pPr marL="285840" indent="-285840">
              <a:lnSpc>
                <a:spcPct val="100000"/>
              </a:lnSpc>
              <a:buClr>
                <a:srgbClr val="000000"/>
              </a:buClr>
              <a:buFont typeface="Wingdings" charset="2"/>
              <a:buChar char=""/>
            </a:pPr>
            <a:r>
              <a:rPr b="0" lang="en-US" sz="3200" spc="-1" strike="noStrike">
                <a:solidFill>
                  <a:srgbClr val="000000"/>
                </a:solidFill>
                <a:latin typeface="Garamond"/>
              </a:rPr>
              <a:t>Features of the application for students</a:t>
            </a:r>
            <a:endParaRPr b="0" lang="en-IN" sz="3200" spc="-1" strike="noStrike">
              <a:latin typeface="Arial"/>
            </a:endParaRPr>
          </a:p>
          <a:p>
            <a:pPr marL="285840" indent="-285840">
              <a:lnSpc>
                <a:spcPct val="100000"/>
              </a:lnSpc>
              <a:buClr>
                <a:srgbClr val="000000"/>
              </a:buClr>
              <a:buFont typeface="Wingdings" charset="2"/>
              <a:buChar char=""/>
            </a:pPr>
            <a:r>
              <a:rPr b="0" lang="en-US" sz="3200" spc="-1" strike="noStrike">
                <a:solidFill>
                  <a:srgbClr val="000000"/>
                </a:solidFill>
                <a:latin typeface="Garamond"/>
              </a:rPr>
              <a:t>Features of the application for admins</a:t>
            </a:r>
            <a:endParaRPr b="0" lang="en-IN" sz="3200" spc="-1" strike="noStrike">
              <a:latin typeface="Arial"/>
            </a:endParaRPr>
          </a:p>
          <a:p>
            <a:pPr marL="285840" indent="-285840">
              <a:lnSpc>
                <a:spcPct val="100000"/>
              </a:lnSpc>
              <a:buClr>
                <a:srgbClr val="000000"/>
              </a:buClr>
              <a:buFont typeface="Wingdings" charset="2"/>
              <a:buChar char=""/>
            </a:pPr>
            <a:r>
              <a:rPr b="0" lang="en-US" sz="3200" spc="-1" strike="noStrike">
                <a:solidFill>
                  <a:srgbClr val="000000"/>
                </a:solidFill>
                <a:latin typeface="Garamond"/>
              </a:rPr>
              <a:t>Code compilation and response handling</a:t>
            </a:r>
            <a:endParaRPr b="0" lang="en-IN" sz="3200" spc="-1" strike="noStrike">
              <a:latin typeface="Arial"/>
            </a:endParaRPr>
          </a:p>
          <a:p>
            <a:pPr marL="285840" indent="-285840">
              <a:lnSpc>
                <a:spcPct val="100000"/>
              </a:lnSpc>
              <a:buClr>
                <a:srgbClr val="000000"/>
              </a:buClr>
              <a:buFont typeface="Wingdings" charset="2"/>
              <a:buChar char=""/>
            </a:pPr>
            <a:r>
              <a:rPr b="0" lang="en-US" sz="3200" spc="-1" strike="noStrike">
                <a:solidFill>
                  <a:srgbClr val="000000"/>
                </a:solidFill>
                <a:latin typeface="Garamond"/>
              </a:rPr>
              <a:t>Future scope of the application</a:t>
            </a:r>
            <a:endParaRPr b="0" lang="en-IN" sz="3200" spc="-1" strike="noStrike">
              <a:latin typeface="Arial"/>
            </a:endParaRPr>
          </a:p>
          <a:p>
            <a:pPr marL="285840" indent="-285840">
              <a:lnSpc>
                <a:spcPct val="100000"/>
              </a:lnSpc>
              <a:buClr>
                <a:srgbClr val="000000"/>
              </a:buClr>
              <a:buFont typeface="Wingdings" charset="2"/>
              <a:buChar char=""/>
            </a:pPr>
            <a:r>
              <a:rPr b="0" lang="en-US" sz="3200" spc="-1" strike="noStrike">
                <a:solidFill>
                  <a:srgbClr val="000000"/>
                </a:solidFill>
                <a:latin typeface="Garamond"/>
              </a:rPr>
              <a:t>Conclusion</a:t>
            </a:r>
            <a:endParaRPr b="0" lang="en-IN" sz="3200" spc="-1" strike="noStrike">
              <a:latin typeface="Arial"/>
            </a:endParaRPr>
          </a:p>
          <a:p>
            <a:pPr>
              <a:lnSpc>
                <a:spcPct val="100000"/>
              </a:lnSpc>
              <a:buNone/>
            </a:pPr>
            <a:endParaRPr b="0" lang="en-IN" sz="3200" spc="-1" strike="noStrike">
              <a:latin typeface="Arial"/>
            </a:endParaRPr>
          </a:p>
          <a:p>
            <a:pPr>
              <a:lnSpc>
                <a:spcPct val="100000"/>
              </a:lnSpc>
              <a:buNone/>
            </a:pPr>
            <a:endParaRPr b="0" lang="en-IN" sz="3200" spc="-1" strike="noStrike">
              <a:latin typeface="Arial"/>
            </a:endParaRPr>
          </a:p>
          <a:p>
            <a:pPr>
              <a:lnSpc>
                <a:spcPct val="100000"/>
              </a:lnSpc>
              <a:buNone/>
            </a:pPr>
            <a:endParaRPr b="0" lang="en-IN" sz="3200" spc="-1" strike="noStrike">
              <a:latin typeface="Arial"/>
            </a:endParaRPr>
          </a:p>
          <a:p>
            <a:pPr marL="457200">
              <a:lnSpc>
                <a:spcPct val="100000"/>
              </a:lnSpc>
              <a:buNone/>
            </a:pP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Box 1"/>
          <p:cNvSpPr/>
          <p:nvPr/>
        </p:nvSpPr>
        <p:spPr>
          <a:xfrm>
            <a:off x="-293040" y="609120"/>
            <a:ext cx="3933360" cy="1065960"/>
          </a:xfrm>
          <a:prstGeom prst="rect">
            <a:avLst/>
          </a:prstGeom>
          <a:noFill/>
          <a:ln w="0">
            <a:noFill/>
          </a:ln>
        </p:spPr>
        <p:style>
          <a:lnRef idx="0"/>
          <a:fillRef idx="0"/>
          <a:effectRef idx="0"/>
          <a:fontRef idx="minor"/>
        </p:style>
        <p:txBody>
          <a:bodyPr wrap="none" anchor="t">
            <a:spAutoFit/>
          </a:bodyPr>
          <a:p>
            <a:pPr marL="914400">
              <a:lnSpc>
                <a:spcPct val="100000"/>
              </a:lnSpc>
              <a:buNone/>
            </a:pPr>
            <a:r>
              <a:rPr b="0" lang="en-IN" sz="3200" spc="-1" strike="noStrike">
                <a:solidFill>
                  <a:srgbClr val="000000"/>
                </a:solidFill>
                <a:latin typeface="Garamond"/>
              </a:rPr>
              <a:t>  </a:t>
            </a:r>
            <a:r>
              <a:rPr b="0" lang="en-IN" sz="3200" spc="-1" strike="noStrike">
                <a:solidFill>
                  <a:srgbClr val="000000"/>
                </a:solidFill>
                <a:latin typeface="Garamond"/>
              </a:rPr>
              <a:t>Introduction</a:t>
            </a:r>
            <a:endParaRPr b="0" lang="en-IN" sz="3200" spc="-1" strike="noStrike">
              <a:latin typeface="Arial"/>
            </a:endParaRPr>
          </a:p>
          <a:p>
            <a:pPr algn="ctr">
              <a:lnSpc>
                <a:spcPct val="100000"/>
              </a:lnSpc>
              <a:buNone/>
            </a:pPr>
            <a:endParaRPr b="0" lang="en-IN" sz="3200" spc="-1" strike="noStrike">
              <a:latin typeface="Arial"/>
            </a:endParaRPr>
          </a:p>
        </p:txBody>
      </p:sp>
      <p:sp>
        <p:nvSpPr>
          <p:cNvPr id="102" name="TextBox 3"/>
          <p:cNvSpPr/>
          <p:nvPr/>
        </p:nvSpPr>
        <p:spPr>
          <a:xfrm>
            <a:off x="739080" y="1293120"/>
            <a:ext cx="1081908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Garamond"/>
              </a:rPr>
              <a:t>Welcome to the presentation on our Online Coding Portal! Our project is a web-based platform designed to enable students to take coding tests assigned by their instructors. The system also provides a comprehensive set of features for admins to create and manage tests, questions, and test cases. The platform leverages a combination of technologies, including React for the frontend, Spring Boot for the backend, and Express for the microservice. In this presentation, we'll dive deeper into the system's architecture, features, technical details, and future scope. So let's get started!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Rectangle 1"/>
          <p:cNvSpPr/>
          <p:nvPr/>
        </p:nvSpPr>
        <p:spPr>
          <a:xfrm>
            <a:off x="1907280" y="523800"/>
            <a:ext cx="8377200" cy="91404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5400" spc="-1" strike="noStrike">
                <a:solidFill>
                  <a:srgbClr val="000000"/>
                </a:solidFill>
                <a:latin typeface="Garamond"/>
              </a:rPr>
              <a:t>Objective of the project</a:t>
            </a:r>
            <a:endParaRPr b="0" lang="en-IN" sz="5400" spc="-1" strike="noStrike">
              <a:latin typeface="Arial"/>
            </a:endParaRPr>
          </a:p>
        </p:txBody>
      </p:sp>
      <p:sp>
        <p:nvSpPr>
          <p:cNvPr id="104" name="TextBox 2"/>
          <p:cNvSpPr/>
          <p:nvPr/>
        </p:nvSpPr>
        <p:spPr>
          <a:xfrm>
            <a:off x="678600" y="1781640"/>
            <a:ext cx="10894680" cy="5819400"/>
          </a:xfrm>
          <a:prstGeom prst="rect">
            <a:avLst/>
          </a:prstGeom>
          <a:noFill/>
          <a:ln w="0">
            <a:noFill/>
          </a:ln>
        </p:spPr>
        <p:style>
          <a:lnRef idx="0"/>
          <a:fillRef idx="0"/>
          <a:effectRef idx="0"/>
          <a:fontRef idx="minor"/>
        </p:style>
        <p:txBody>
          <a:bodyPr lIns="90000" rIns="90000" tIns="45000" bIns="45000" anchor="t">
            <a:spAutoFit/>
          </a:bodyPr>
          <a:p>
            <a:pPr marL="571680" indent="-571680">
              <a:lnSpc>
                <a:spcPct val="100000"/>
              </a:lnSpc>
              <a:buClr>
                <a:srgbClr val="000000"/>
              </a:buClr>
              <a:buFont typeface="Arial"/>
              <a:buChar char="•"/>
            </a:pPr>
            <a:r>
              <a:rPr b="0" lang="en-US" sz="2400" spc="-1" strike="noStrike">
                <a:solidFill>
                  <a:srgbClr val="000000"/>
                </a:solidFill>
                <a:latin typeface="Garamond"/>
              </a:rPr>
              <a:t>Provide a platform for instructors to create and manage </a:t>
            </a:r>
            <a:endParaRPr b="0" lang="en-IN" sz="2400" spc="-1" strike="noStrike">
              <a:latin typeface="Arial"/>
            </a:endParaRPr>
          </a:p>
          <a:p>
            <a:pPr>
              <a:lnSpc>
                <a:spcPct val="100000"/>
              </a:lnSpc>
              <a:buNone/>
            </a:pPr>
            <a:r>
              <a:rPr b="0" lang="en-US" sz="2400" spc="-1" strike="noStrike">
                <a:solidFill>
                  <a:srgbClr val="000000"/>
                </a:solidFill>
                <a:latin typeface="Garamond"/>
              </a:rPr>
              <a:t>       </a:t>
            </a:r>
            <a:r>
              <a:rPr b="0" lang="en-US" sz="2400" spc="-1" strike="noStrike">
                <a:solidFill>
                  <a:srgbClr val="000000"/>
                </a:solidFill>
                <a:latin typeface="Garamond"/>
              </a:rPr>
              <a:t>coding tests for their students.</a:t>
            </a: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Enable students to take tests online and submit their code for evaluation.</a:t>
            </a: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Develop a responsive and user-friendly frontend for a seamless user experience</a:t>
            </a:r>
            <a:r>
              <a:rPr b="0" lang="en-US" sz="3200" spc="-1" strike="noStrike">
                <a:solidFill>
                  <a:srgbClr val="000000"/>
                </a:solidFill>
                <a:latin typeface="Garamond"/>
              </a:rPr>
              <a:t>.</a:t>
            </a:r>
            <a:endParaRPr b="0" lang="en-IN" sz="32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Ensure smooth and error-free code compilation and response handling through the microservice</a:t>
            </a: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Provide a comprehensive set of features for admins to manage tests, questions, and test cases.</a:t>
            </a: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Develop a scalable and robust architecture to handle multiple users and large amounts of data</a:t>
            </a:r>
            <a:r>
              <a:rPr b="0" lang="en-US" sz="1800" spc="-1" strike="noStrike">
                <a:solidFill>
                  <a:srgbClr val="000000"/>
                </a:solidFill>
                <a:latin typeface="Garamond"/>
              </a:rPr>
              <a:t>.</a:t>
            </a:r>
            <a:endParaRPr b="0" lang="en-IN" sz="1800" spc="-1" strike="noStrike">
              <a:latin typeface="Arial"/>
            </a:endParaRPr>
          </a:p>
          <a:p>
            <a:pPr>
              <a:lnSpc>
                <a:spcPct val="100000"/>
              </a:lnSpc>
              <a:buNone/>
            </a:pP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le 2"/>
          <p:cNvSpPr/>
          <p:nvPr/>
        </p:nvSpPr>
        <p:spPr>
          <a:xfrm>
            <a:off x="1295280" y="456120"/>
            <a:ext cx="9600840" cy="1303560"/>
          </a:xfrm>
          <a:prstGeom prst="rect">
            <a:avLst/>
          </a:prstGeom>
          <a:noFill/>
          <a:ln w="0">
            <a:noFill/>
          </a:ln>
        </p:spPr>
        <p:style>
          <a:lnRef idx="0"/>
          <a:fillRef idx="0"/>
          <a:effectRef idx="0"/>
          <a:fontRef idx="minor"/>
        </p:style>
        <p:txBody>
          <a:bodyPr lIns="90000" rIns="90000" tIns="45000" bIns="45000" anchor="t">
            <a:normAutofit/>
          </a:bodyPr>
          <a:p>
            <a:pPr algn="ctr">
              <a:lnSpc>
                <a:spcPct val="100000"/>
              </a:lnSpc>
              <a:buNone/>
            </a:pPr>
            <a:r>
              <a:rPr b="0" lang="en-IN" sz="4800" spc="-1" strike="noStrike">
                <a:solidFill>
                  <a:srgbClr val="262626"/>
                </a:solidFill>
                <a:latin typeface="Garamond"/>
              </a:rPr>
              <a:t>Technologies Used</a:t>
            </a:r>
            <a:endParaRPr b="0" lang="en-IN" sz="4800" spc="-1" strike="noStrike">
              <a:latin typeface="Arial"/>
            </a:endParaRPr>
          </a:p>
          <a:p>
            <a:pPr algn="ctr">
              <a:lnSpc>
                <a:spcPct val="100000"/>
              </a:lnSpc>
              <a:buNone/>
            </a:pPr>
            <a:endParaRPr b="0" lang="en-IN" sz="4800" spc="-1" strike="noStrike">
              <a:latin typeface="Arial"/>
            </a:endParaRPr>
          </a:p>
        </p:txBody>
      </p:sp>
      <p:sp>
        <p:nvSpPr>
          <p:cNvPr id="106" name="Content Placeholder 3"/>
          <p:cNvSpPr/>
          <p:nvPr/>
        </p:nvSpPr>
        <p:spPr>
          <a:xfrm>
            <a:off x="1295280" y="1226520"/>
            <a:ext cx="9600840" cy="2694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spcAft>
                <a:spcPts val="601"/>
              </a:spcAft>
              <a:buNone/>
              <a:tabLst>
                <a:tab algn="l" pos="0"/>
              </a:tabLst>
            </a:pPr>
            <a:r>
              <a:rPr b="0" lang="en-US" sz="2400" spc="-1" strike="noStrike">
                <a:solidFill>
                  <a:srgbClr val="262626"/>
                </a:solidFill>
                <a:latin typeface="Garamond"/>
              </a:rPr>
              <a:t> </a:t>
            </a:r>
            <a:r>
              <a:rPr b="0" lang="en-US" sz="2400" spc="-1" strike="noStrike">
                <a:solidFill>
                  <a:srgbClr val="262626"/>
                </a:solidFill>
                <a:latin typeface="Garamond"/>
              </a:rPr>
              <a:t>This project utilizes a combination of technologies to create a comprehensive online coding portal. Here are the key technologies used:</a:t>
            </a:r>
            <a:endParaRPr b="0" lang="en-IN" sz="2400" spc="-1" strike="noStrike">
              <a:latin typeface="Arial"/>
            </a:endParaRPr>
          </a:p>
          <a:p>
            <a:pPr>
              <a:lnSpc>
                <a:spcPct val="100000"/>
              </a:lnSpc>
              <a:spcBef>
                <a:spcPts val="479"/>
              </a:spcBef>
              <a:spcAft>
                <a:spcPts val="601"/>
              </a:spcAft>
              <a:buNone/>
              <a:tabLst>
                <a:tab algn="l" pos="0"/>
              </a:tabLst>
            </a:pPr>
            <a:endParaRPr b="0" lang="en-IN" sz="2400" spc="-1" strike="noStrike">
              <a:latin typeface="Arial"/>
            </a:endParaRPr>
          </a:p>
          <a:p>
            <a:pPr marL="285840" indent="-285840">
              <a:lnSpc>
                <a:spcPct val="100000"/>
              </a:lnSpc>
              <a:spcBef>
                <a:spcPts val="479"/>
              </a:spcBef>
              <a:spcAft>
                <a:spcPts val="601"/>
              </a:spcAft>
              <a:buClr>
                <a:srgbClr val="ab946b"/>
              </a:buClr>
              <a:buSzPct val="115000"/>
              <a:buFont typeface="Arial"/>
              <a:buChar char="•"/>
              <a:tabLst>
                <a:tab algn="l" pos="0"/>
              </a:tabLst>
            </a:pPr>
            <a:r>
              <a:rPr b="0" lang="en-US" sz="2400" spc="-1" strike="noStrike">
                <a:solidFill>
                  <a:srgbClr val="262626"/>
                </a:solidFill>
                <a:latin typeface="Garamond"/>
              </a:rPr>
              <a:t>React: A JavaScript library used to build the frontend user interface of the application. React provides a fast and efficient way to create reusable components and dynamic interfaces.</a:t>
            </a:r>
            <a:endParaRPr b="0" lang="en-IN" sz="2400" spc="-1" strike="noStrike">
              <a:latin typeface="Arial"/>
            </a:endParaRPr>
          </a:p>
          <a:p>
            <a:pPr>
              <a:lnSpc>
                <a:spcPct val="100000"/>
              </a:lnSpc>
              <a:spcBef>
                <a:spcPts val="479"/>
              </a:spcBef>
              <a:spcAft>
                <a:spcPts val="601"/>
              </a:spcAft>
              <a:buNone/>
              <a:tabLst>
                <a:tab algn="l" pos="0"/>
              </a:tabLst>
            </a:pPr>
            <a:endParaRPr b="0" lang="en-IN" sz="2400" spc="-1" strike="noStrike">
              <a:latin typeface="Arial"/>
            </a:endParaRPr>
          </a:p>
          <a:p>
            <a:pPr marL="285840" indent="-285840">
              <a:lnSpc>
                <a:spcPct val="100000"/>
              </a:lnSpc>
              <a:spcBef>
                <a:spcPts val="479"/>
              </a:spcBef>
              <a:spcAft>
                <a:spcPts val="601"/>
              </a:spcAft>
              <a:buClr>
                <a:srgbClr val="ab946b"/>
              </a:buClr>
              <a:buSzPct val="115000"/>
              <a:buFont typeface="Arial"/>
              <a:buChar char="•"/>
              <a:tabLst>
                <a:tab algn="l" pos="0"/>
              </a:tabLst>
            </a:pPr>
            <a:r>
              <a:rPr b="0" lang="en-US" sz="2400" spc="-1" strike="noStrike">
                <a:solidFill>
                  <a:srgbClr val="262626"/>
                </a:solidFill>
                <a:latin typeface="Garamond"/>
              </a:rPr>
              <a:t>Spring Boot: A powerful Java-based framework used to develop the backend of the application. Spring Boot provides a simple and intuitive way to create RESTful APIs, manage databases, and handle security.</a:t>
            </a:r>
            <a:endParaRPr b="0" lang="en-IN" sz="2400" spc="-1" strike="noStrike">
              <a:latin typeface="Arial"/>
            </a:endParaRPr>
          </a:p>
        </p:txBody>
      </p:sp>
      <p:sp>
        <p:nvSpPr>
          <p:cNvPr id="107" name="Content Placeholder 3"/>
          <p:cNvSpPr/>
          <p:nvPr/>
        </p:nvSpPr>
        <p:spPr>
          <a:xfrm>
            <a:off x="1295280" y="3394800"/>
            <a:ext cx="9600840" cy="12988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ontent Placeholder 3"/>
          <p:cNvSpPr/>
          <p:nvPr/>
        </p:nvSpPr>
        <p:spPr>
          <a:xfrm>
            <a:off x="1295280" y="1481040"/>
            <a:ext cx="9600840" cy="3118680"/>
          </a:xfrm>
          <a:prstGeom prst="rect">
            <a:avLst/>
          </a:prstGeom>
          <a:noFill/>
          <a:ln w="0">
            <a:noFill/>
          </a:ln>
        </p:spPr>
        <p:style>
          <a:lnRef idx="0"/>
          <a:fillRef idx="0"/>
          <a:effectRef idx="0"/>
          <a:fontRef idx="minor"/>
        </p:style>
        <p:txBody>
          <a:bodyPr anchor="t">
            <a:noAutofit/>
          </a:bodyPr>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Garamond"/>
              </a:rPr>
              <a:t>Express: A lightweight and flexible Node.js framework used to develop the microservice of the application. Express provides a simple and efficient way to handle HTTP requests, route traffic, and perform server-side logic.</a:t>
            </a:r>
            <a:endParaRPr b="0" lang="en-IN" sz="2400" spc="-1" strike="noStrike">
              <a:latin typeface="Arial"/>
            </a:endParaRPr>
          </a:p>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Garamond"/>
              </a:rPr>
              <a:t>MySQL: A popular open-source relational database management system used to store and manage the application's data. MySQL provides a scalable and efficient way to store large amounts of structured data.</a:t>
            </a:r>
            <a:endParaRPr b="0" lang="en-IN" sz="2400" spc="-1" strike="noStrike">
              <a:latin typeface="Arial"/>
            </a:endParaRPr>
          </a:p>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Garamond"/>
              </a:rPr>
              <a:t>Git: A distributed version control system used to manage the source code of the application. Git provides a collaborative and efficient way to track changes, merge code, and handle versioning.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Rectangle 1"/>
          <p:cNvSpPr/>
          <p:nvPr/>
        </p:nvSpPr>
        <p:spPr>
          <a:xfrm>
            <a:off x="2353320" y="725760"/>
            <a:ext cx="7485120" cy="761400"/>
          </a:xfrm>
          <a:prstGeom prst="rect">
            <a:avLst/>
          </a:prstGeom>
          <a:noFill/>
          <a:ln w="0">
            <a:noFill/>
          </a:ln>
        </p:spPr>
        <p:style>
          <a:lnRef idx="0"/>
          <a:fillRef idx="0"/>
          <a:effectRef idx="0"/>
          <a:fontRef idx="minor"/>
        </p:style>
        <p:txBody>
          <a:bodyPr anchor="t">
            <a:spAutoFit/>
          </a:bodyPr>
          <a:p>
            <a:pPr algn="ctr">
              <a:lnSpc>
                <a:spcPct val="100000"/>
              </a:lnSpc>
              <a:buNone/>
            </a:pPr>
            <a:r>
              <a:rPr b="0" lang="en-IN" sz="4400" spc="-1" strike="noStrike">
                <a:solidFill>
                  <a:srgbClr val="000000"/>
                </a:solidFill>
                <a:latin typeface="Garamond"/>
              </a:rPr>
              <a:t>Features for Students</a:t>
            </a:r>
            <a:endParaRPr b="0" lang="en-IN" sz="4400" spc="-1" strike="noStrike">
              <a:latin typeface="Arial"/>
            </a:endParaRPr>
          </a:p>
        </p:txBody>
      </p:sp>
      <p:sp>
        <p:nvSpPr>
          <p:cNvPr id="110" name="Content Placeholder 3"/>
          <p:cNvSpPr/>
          <p:nvPr/>
        </p:nvSpPr>
        <p:spPr>
          <a:xfrm>
            <a:off x="1295280" y="1449360"/>
            <a:ext cx="9600840" cy="4498560"/>
          </a:xfrm>
          <a:prstGeom prst="rect">
            <a:avLst/>
          </a:prstGeom>
          <a:noFill/>
          <a:ln w="0">
            <a:noFill/>
          </a:ln>
        </p:spPr>
        <p:style>
          <a:lnRef idx="0"/>
          <a:fillRef idx="0"/>
          <a:effectRef idx="0"/>
          <a:fontRef idx="minor"/>
        </p:style>
        <p:txBody>
          <a:bodyPr anchor="t">
            <a:noAutofit/>
          </a:bodyPr>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73239"/>
                </a:solidFill>
                <a:latin typeface="Garamond"/>
              </a:rPr>
              <a:t>.</a:t>
            </a:r>
            <a:r>
              <a:rPr b="0" lang="en-US" sz="2400" spc="-1" strike="noStrike">
                <a:solidFill>
                  <a:srgbClr val="262626"/>
                </a:solidFill>
                <a:latin typeface="Garamond"/>
              </a:rPr>
              <a:t> Students can take tests assigned by their instructors coding challenges, and open-ended questions.</a:t>
            </a:r>
            <a:endParaRPr b="0" lang="en-IN" sz="2400" spc="-1" strike="noStrike">
              <a:latin typeface="Arial"/>
            </a:endParaRPr>
          </a:p>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Garamond"/>
              </a:rPr>
              <a:t>Custom Inputs: Students can test their code against custom inputs provided by the instructor or create their own inputs to test their code's functionality.</a:t>
            </a:r>
            <a:endParaRPr b="0" lang="en-IN" sz="2400" spc="-1" strike="noStrike">
              <a:latin typeface="Arial"/>
            </a:endParaRPr>
          </a:p>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Garamond"/>
              </a:rPr>
              <a:t>Code Editor: Students can write and test their code in a built-in code editor</a:t>
            </a:r>
            <a:endParaRPr b="0" lang="en-IN" sz="2400" spc="-1" strike="noStrike">
              <a:latin typeface="Arial"/>
            </a:endParaRPr>
          </a:p>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Garamond"/>
              </a:rPr>
              <a:t>Students can submit their code for evaluation</a:t>
            </a:r>
            <a:endParaRPr b="0" lang="en-IN" sz="2400" spc="-1" strike="noStrike">
              <a:latin typeface="Arial"/>
            </a:endParaRPr>
          </a:p>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Garamond"/>
              </a:rPr>
              <a:t>Students can view the results of their code submissions, including any errors, test cases that failed, and scores earned</a:t>
            </a:r>
            <a:endParaRPr b="0" lang="en-IN" sz="2400" spc="-1" strike="noStrike">
              <a:latin typeface="Arial"/>
            </a:endParaRPr>
          </a:p>
          <a:p>
            <a:pPr marL="285840" indent="-285840">
              <a:lnSpc>
                <a:spcPct val="100000"/>
              </a:lnSpc>
              <a:spcBef>
                <a:spcPts val="479"/>
              </a:spcBef>
              <a:spcAft>
                <a:spcPts val="601"/>
              </a:spcAft>
              <a:buClr>
                <a:srgbClr val="ab946b"/>
              </a:buClr>
              <a:buSzPct val="115000"/>
              <a:buFont typeface="Arial"/>
              <a:buChar char="•"/>
            </a:pPr>
            <a:r>
              <a:rPr b="0" lang="en-US" sz="2400" spc="-1" strike="noStrike">
                <a:solidFill>
                  <a:srgbClr val="262626"/>
                </a:solidFill>
                <a:latin typeface="Garamond"/>
              </a:rPr>
              <a:t>Students can receive feedback from their instructors on their submissions, including comments, suggestions, and grades</a:t>
            </a:r>
            <a:endParaRPr b="0" lang="en-IN" sz="2400" spc="-1" strike="noStrike">
              <a:latin typeface="Arial"/>
            </a:endParaRPr>
          </a:p>
          <a:p>
            <a:pPr>
              <a:lnSpc>
                <a:spcPct val="100000"/>
              </a:lnSpc>
              <a:spcBef>
                <a:spcPts val="479"/>
              </a:spcBef>
              <a:spcAft>
                <a:spcPts val="601"/>
              </a:spcAft>
              <a:buNone/>
              <a:tabLst>
                <a:tab algn="l" pos="0"/>
              </a:tabLst>
            </a:pPr>
            <a:endParaRPr b="0" lang="en-IN" sz="2400" spc="-1" strike="noStrike">
              <a:latin typeface="Arial"/>
            </a:endParaRPr>
          </a:p>
          <a:p>
            <a:pPr>
              <a:lnSpc>
                <a:spcPct val="100000"/>
              </a:lnSpc>
              <a:spcBef>
                <a:spcPts val="479"/>
              </a:spcBef>
              <a:spcAft>
                <a:spcPts val="601"/>
              </a:spcAft>
              <a:buNone/>
              <a:tabLst>
                <a:tab algn="l" pos="0"/>
              </a:tabLst>
            </a:pPr>
            <a:endParaRPr b="0" lang="en-IN" sz="2400" spc="-1" strike="noStrike">
              <a:latin typeface="Arial"/>
            </a:endParaRPr>
          </a:p>
          <a:p>
            <a:pPr>
              <a:lnSpc>
                <a:spcPct val="100000"/>
              </a:lnSpc>
              <a:spcBef>
                <a:spcPts val="479"/>
              </a:spcBef>
              <a:spcAft>
                <a:spcPts val="601"/>
              </a:spcAft>
              <a:buNone/>
              <a:tabLst>
                <a:tab algn="l" pos="0"/>
              </a:tabLst>
            </a:pPr>
            <a:r>
              <a:rPr b="0" lang="en-US" sz="2400" spc="-1" strike="noStrike">
                <a:solidFill>
                  <a:srgbClr val="273239"/>
                </a:solidFill>
                <a:latin typeface="Garamond"/>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Rectangle 4"/>
          <p:cNvSpPr/>
          <p:nvPr/>
        </p:nvSpPr>
        <p:spPr>
          <a:xfrm>
            <a:off x="3487320" y="938160"/>
            <a:ext cx="5217120" cy="1431720"/>
          </a:xfrm>
          <a:prstGeom prst="rect">
            <a:avLst/>
          </a:prstGeom>
          <a:noFill/>
          <a:ln w="0">
            <a:noFill/>
          </a:ln>
        </p:spPr>
        <p:style>
          <a:lnRef idx="0"/>
          <a:fillRef idx="0"/>
          <a:effectRef idx="0"/>
          <a:fontRef idx="minor"/>
        </p:style>
        <p:txBody>
          <a:bodyPr anchor="t">
            <a:spAutoFit/>
          </a:bodyPr>
          <a:p>
            <a:pPr algn="ctr">
              <a:lnSpc>
                <a:spcPct val="100000"/>
              </a:lnSpc>
              <a:buNone/>
            </a:pPr>
            <a:r>
              <a:rPr b="0" lang="en-IN" sz="4400" spc="-1" strike="noStrike">
                <a:solidFill>
                  <a:srgbClr val="000000"/>
                </a:solidFill>
                <a:latin typeface="Garamond"/>
              </a:rPr>
              <a:t>Features for Admins</a:t>
            </a:r>
            <a:r>
              <a:rPr b="0" lang="en-US" sz="4400" spc="-1" strike="noStrike">
                <a:solidFill>
                  <a:srgbClr val="000000"/>
                </a:solidFill>
                <a:latin typeface="Garamond"/>
              </a:rPr>
              <a:t> </a:t>
            </a:r>
            <a:endParaRPr b="0" lang="en-IN" sz="4400" spc="-1" strike="noStrike">
              <a:latin typeface="Arial"/>
            </a:endParaRPr>
          </a:p>
        </p:txBody>
      </p:sp>
      <p:sp>
        <p:nvSpPr>
          <p:cNvPr id="112" name="TextBox 10"/>
          <p:cNvSpPr/>
          <p:nvPr/>
        </p:nvSpPr>
        <p:spPr>
          <a:xfrm>
            <a:off x="1104840" y="2030040"/>
            <a:ext cx="9984600" cy="4113000"/>
          </a:xfrm>
          <a:prstGeom prst="rect">
            <a:avLst/>
          </a:prstGeom>
          <a:noFill/>
          <a:ln w="0">
            <a:noFill/>
          </a:ln>
        </p:spPr>
        <p:style>
          <a:lnRef idx="0"/>
          <a:fillRef idx="0"/>
          <a:effectRef idx="0"/>
          <a:fontRef idx="minor"/>
        </p:style>
        <p:txBody>
          <a:bodyPr lIns="90000" rIns="90000" tIns="45000" bIns="45000" anchor="t">
            <a:spAutoFit/>
          </a:bodyPr>
          <a:p>
            <a:pPr marL="571680" indent="-571680">
              <a:lnSpc>
                <a:spcPct val="100000"/>
              </a:lnSpc>
              <a:buClr>
                <a:srgbClr val="000000"/>
              </a:buClr>
              <a:buFont typeface="Arial"/>
              <a:buChar char="•"/>
            </a:pPr>
            <a:r>
              <a:rPr b="0" lang="en-US" sz="2400" spc="-1" strike="noStrike">
                <a:solidFill>
                  <a:srgbClr val="000000"/>
                </a:solidFill>
                <a:latin typeface="Garamond"/>
              </a:rPr>
              <a:t>Admins can create new tests and specify the duration, difficulty level, and other parameters</a:t>
            </a: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Admins can add and edit questions to tests coding challenges, and open-ended questions</a:t>
            </a: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Admins can add test cases to each question to verify the functionality and correctness of student submissions</a:t>
            </a: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Admins can assign tests to specific students or groups, monitor their progress, and evaluate their submissions</a:t>
            </a:r>
            <a:endParaRPr b="0" lang="en-IN" sz="2400" spc="-1" strike="noStrike">
              <a:latin typeface="Arial"/>
            </a:endParaRPr>
          </a:p>
          <a:p>
            <a:pPr marL="571680" indent="-571680">
              <a:lnSpc>
                <a:spcPct val="100000"/>
              </a:lnSpc>
              <a:buClr>
                <a:srgbClr val="000000"/>
              </a:buClr>
              <a:buFont typeface="Arial"/>
              <a:buChar char="•"/>
            </a:pPr>
            <a:r>
              <a:rPr b="0" lang="en-US" sz="2400" spc="-1" strike="noStrike">
                <a:solidFill>
                  <a:srgbClr val="000000"/>
                </a:solidFill>
                <a:latin typeface="Garamond"/>
              </a:rPr>
              <a:t>Admins can view the results of student submissions, including test scores, error logs, and feedback</a:t>
            </a:r>
            <a:endParaRPr b="0" lang="en-IN" sz="2400" spc="-1" strike="noStrike">
              <a:latin typeface="Arial"/>
            </a:endParaRPr>
          </a:p>
          <a:p>
            <a:pPr>
              <a:lnSpc>
                <a:spcPct val="100000"/>
              </a:lnSpc>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428</TotalTime>
  <Application>LibreOffice/7.3.7.2$Linux_X86_64 LibreOffice_project/30$Build-2</Application>
  <AppVersion>15.0000</AppVersion>
  <Words>1519</Words>
  <Paragraphs>131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snand</dc:creator>
  <dc:description/>
  <dc:language>en-IN</dc:language>
  <cp:lastModifiedBy/>
  <dcterms:modified xsi:type="dcterms:W3CDTF">2023-03-14T21:04:52Z</dcterms:modified>
  <cp:revision>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20</vt:i4>
  </property>
</Properties>
</file>