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8" r:id="rId6"/>
    <p:sldId id="269" r:id="rId7"/>
    <p:sldId id="270" r:id="rId8"/>
    <p:sldId id="271" r:id="rId9"/>
    <p:sldId id="272" r:id="rId10"/>
    <p:sldId id="261" r:id="rId11"/>
    <p:sldId id="273" r:id="rId12"/>
    <p:sldId id="274" r:id="rId13"/>
    <p:sldId id="275" r:id="rId14"/>
    <p:sldId id="262" r:id="rId15"/>
    <p:sldId id="276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35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0908C-9DF5-43C0-88D8-415F10B1A34C}" type="datetimeFigureOut">
              <a:rPr lang="en-IN" smtClean="0"/>
              <a:t>24-08-2025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7D92E-D52E-4CD0-B3D7-18E474832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7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C7D92E-D52E-4CD0-B3D7-18E47483299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388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9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5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5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4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2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9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2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6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84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23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57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Data Analysis Using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Case Study for Data Analyst Role</a:t>
            </a:r>
          </a:p>
          <a:p>
            <a:r>
              <a:rPr lang="en-US" dirty="0" smtClean="0"/>
              <a:t>Eklavya Gupta</a:t>
            </a:r>
            <a:r>
              <a:rPr dirty="0" smtClean="0"/>
              <a:t>|</a:t>
            </a:r>
            <a:r>
              <a:rPr lang="en-US" dirty="0" smtClean="0"/>
              <a:t>13-Aug-2025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identifying best-sellers, underperformers, and high-margin items, we can optimize </a:t>
            </a:r>
            <a:r>
              <a:rPr lang="en-US" b="1" dirty="0"/>
              <a:t>product mix</a:t>
            </a:r>
            <a:r>
              <a:rPr lang="en-US" dirty="0"/>
              <a:t>, improve </a:t>
            </a:r>
            <a:r>
              <a:rPr lang="en-US" b="1" dirty="0"/>
              <a:t>pricing strategies</a:t>
            </a:r>
            <a:r>
              <a:rPr lang="en-US" dirty="0"/>
              <a:t>, and focus marketing efforts on the most profitable offerings while addressing slow-moving inventory.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Category </a:t>
            </a:r>
            <a:r>
              <a:rPr lang="en-US" dirty="0" smtClean="0"/>
              <a:t>VS revenue GENERATED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81270" y="1909310"/>
            <a:ext cx="1865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CODE-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171718"/>
            <a:ext cx="6561553" cy="2032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191" y="3849661"/>
            <a:ext cx="2975018" cy="12138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81270" y="4185368"/>
            <a:ext cx="4021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FOCUSING MARKETING BUDGET AND STOCK ON </a:t>
            </a:r>
            <a:r>
              <a:rPr lang="en-US" sz="2000" b="1" u="sng" dirty="0" smtClean="0"/>
              <a:t>THE HIGH </a:t>
            </a:r>
            <a:r>
              <a:rPr lang="en-US" sz="2000" b="1" u="sng" dirty="0" smtClean="0"/>
              <a:t>REVENUE CREATING </a:t>
            </a:r>
            <a:r>
              <a:rPr lang="en-US" sz="2000" b="1" u="sng" dirty="0" smtClean="0"/>
              <a:t>CATEGORIES</a:t>
            </a:r>
          </a:p>
          <a:p>
            <a:r>
              <a:rPr lang="en-US" sz="2000" b="1" u="sng" dirty="0"/>
              <a:t>RUNNING LIMITED TIME OFFERS OR BUNDLE DEALS TO INCREASE SALES</a:t>
            </a:r>
            <a:endParaRPr lang="en-IN" sz="2000" b="1" u="sng" dirty="0"/>
          </a:p>
          <a:p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86550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875"/>
            <a:ext cx="8229600" cy="1143000"/>
          </a:xfrm>
        </p:spPr>
        <p:txBody>
          <a:bodyPr/>
          <a:lstStyle/>
          <a:p>
            <a:r>
              <a:rPr lang="en-US" dirty="0" smtClean="0"/>
              <a:t>Top 5 products by </a:t>
            </a:r>
            <a:r>
              <a:rPr lang="en-US" dirty="0" smtClean="0"/>
              <a:t>quantity </a:t>
            </a:r>
            <a:r>
              <a:rPr lang="en-US" dirty="0" smtClean="0"/>
              <a:t>sold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263054" y="1820541"/>
            <a:ext cx="1801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CODE-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54" y="2189873"/>
            <a:ext cx="4518910" cy="22790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190" y="3857913"/>
            <a:ext cx="3934374" cy="1352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4473" y="4701309"/>
            <a:ext cx="32050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ENSURING ADEQUATE STOCK AND FEATURE THESE TOP PRODUCTS PROMINENTLY IN MARKETING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13729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2195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Category wise customer reach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80957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CODE-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82" y="2030504"/>
            <a:ext cx="6401693" cy="1914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76" y="3516611"/>
            <a:ext cx="2638793" cy="857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4473" y="4507345"/>
            <a:ext cx="436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PRIORITIZING PROMOTIONS AND BUNCLES CAN MAXIMISE IMPACT FOR CATEGORY WITH HIGHEST CUSTOMER REACH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92862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analysis explores sales trends within the year to identify peak </a:t>
            </a:r>
            <a:r>
              <a:rPr lang="en-US" dirty="0" smtClean="0"/>
              <a:t>periods and </a:t>
            </a:r>
            <a:r>
              <a:rPr lang="en-US" dirty="0"/>
              <a:t>low-performing </a:t>
            </a:r>
            <a:r>
              <a:rPr lang="en-US" dirty="0" smtClean="0"/>
              <a:t>months.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Understanding when and how customers buy enables us to </a:t>
            </a:r>
            <a:r>
              <a:rPr lang="en-US" b="1" dirty="0"/>
              <a:t>time promotions effectively</a:t>
            </a:r>
            <a:r>
              <a:rPr lang="en-US" dirty="0"/>
              <a:t>, </a:t>
            </a:r>
            <a:r>
              <a:rPr lang="en-US" b="1" dirty="0"/>
              <a:t>boost revenue in slow months</a:t>
            </a:r>
            <a:r>
              <a:rPr lang="en-US" dirty="0"/>
              <a:t>, and </a:t>
            </a:r>
            <a:r>
              <a:rPr lang="en-US" b="1" dirty="0"/>
              <a:t>capitalize on high-demand periods</a:t>
            </a:r>
            <a:r>
              <a:rPr lang="en-US" dirty="0"/>
              <a:t> through targeted campaigns and improved resource allocation.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2886"/>
            <a:ext cx="7772400" cy="1609344"/>
          </a:xfrm>
        </p:spPr>
        <p:txBody>
          <a:bodyPr/>
          <a:lstStyle/>
          <a:p>
            <a:r>
              <a:rPr lang="en-US" dirty="0" smtClean="0"/>
              <a:t>Total sale for each month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62067" y="1503903"/>
            <a:ext cx="2198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CODE-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4430731"/>
            <a:ext cx="51238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-IDENTIFYING PEAK MONTHS AND                                                                    PLANNING CAMPAIGNS BEFORE THESE PERIODS</a:t>
            </a:r>
          </a:p>
          <a:p>
            <a:r>
              <a:rPr lang="en-US" sz="1600" b="1" u="sng" dirty="0" smtClean="0"/>
              <a:t>-REPLICATE SUCCESSFUL CAMPAIGNS FROM BEST MONTH IN THE NEXT YEAR</a:t>
            </a:r>
          </a:p>
          <a:p>
            <a:r>
              <a:rPr lang="en-US" sz="1600" b="1" u="sng" dirty="0" smtClean="0"/>
              <a:t>-ADDRESS LOW MONTHS WITH DISCOUNTS, INFLUENCER COLLABS, OR ADS</a:t>
            </a:r>
            <a:endParaRPr lang="en-IN" sz="16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99936"/>
            <a:ext cx="7772399" cy="25097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269" y="3569714"/>
            <a:ext cx="251495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5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532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100" dirty="0"/>
              <a:t/>
            </a:r>
            <a:br>
              <a:rPr lang="en-US" sz="3100" dirty="0"/>
            </a:br>
            <a:r>
              <a:rPr lang="en-US" sz="3100" dirty="0"/>
              <a:t>By leveraging SQL-driven insights, the company can:</a:t>
            </a:r>
          </a:p>
          <a:p>
            <a:r>
              <a:rPr lang="en-US" sz="3100" dirty="0"/>
              <a:t>Strengthen customer loyalty and retention.</a:t>
            </a:r>
          </a:p>
          <a:p>
            <a:r>
              <a:rPr lang="en-US" sz="3100" dirty="0"/>
              <a:t>Maximize sales in top-performing locations and product categories.</a:t>
            </a:r>
          </a:p>
          <a:p>
            <a:r>
              <a:rPr lang="en-US" sz="3100" dirty="0"/>
              <a:t>Smooth out seasonal dips through proactive campaigns.</a:t>
            </a:r>
          </a:p>
          <a:p>
            <a:r>
              <a:rPr lang="en-US" sz="3100" dirty="0"/>
              <a:t>Align inventory levels with actual demand patterns.</a:t>
            </a:r>
          </a:p>
          <a:p>
            <a:r>
              <a:rPr lang="en-US" sz="3100" dirty="0"/>
              <a:t>Implementing these strategies will enable data-driven decision-making that supports sustained business growth.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 Analyze e-commerce datasets to provide actionable business </a:t>
            </a:r>
            <a:r>
              <a:rPr dirty="0" smtClean="0"/>
              <a:t>insights</a:t>
            </a:r>
            <a:r>
              <a:rPr lang="en-US" dirty="0" smtClean="0"/>
              <a:t> that will support </a:t>
            </a:r>
            <a:r>
              <a:rPr lang="en-IN" dirty="0"/>
              <a:t>Marketing, Supply Chain, </a:t>
            </a:r>
            <a:r>
              <a:rPr lang="en-IN" dirty="0" smtClean="0"/>
              <a:t>Operations Departments.</a:t>
            </a:r>
            <a:endParaRPr dirty="0"/>
          </a:p>
          <a:p>
            <a:r>
              <a:rPr dirty="0"/>
              <a:t>Scope: Customer insights, product analysis, sales optimization, inventory management.</a:t>
            </a:r>
          </a:p>
          <a:p>
            <a:r>
              <a:rPr dirty="0"/>
              <a:t>Tools Used: SQL (</a:t>
            </a:r>
            <a:r>
              <a:rPr dirty="0" smtClean="0"/>
              <a:t>MySQL), </a:t>
            </a:r>
            <a:r>
              <a:rPr dirty="0"/>
              <a:t>Dataset from </a:t>
            </a:r>
            <a:r>
              <a:rPr lang="en-US" dirty="0" smtClean="0"/>
              <a:t>realistic </a:t>
            </a:r>
            <a:r>
              <a:rPr dirty="0" smtClean="0"/>
              <a:t>company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22805"/>
              </p:ext>
            </p:extLst>
          </p:nvPr>
        </p:nvGraphicFramePr>
        <p:xfrm>
          <a:off x="480060" y="2045855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Columns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customer_id, name,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Customer demographics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product_id, name, category,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Product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order_id, order_date, customer_id, total_amount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Purchase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OrderDetails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order_id, product_id, quantity, price_per_unit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Detailed product-level sales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5620"/>
            <a:ext cx="8229600" cy="1831254"/>
          </a:xfrm>
        </p:spPr>
        <p:txBody>
          <a:bodyPr/>
          <a:lstStyle/>
          <a:p>
            <a:r>
              <a:rPr dirty="0"/>
              <a:t>Customer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dirty="0" smtClean="0"/>
              <a:t>Insights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960582" y="2456874"/>
            <a:ext cx="72228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analysis focuses on understanding </a:t>
            </a:r>
            <a:r>
              <a:rPr lang="en-US" sz="2400" b="1" dirty="0"/>
              <a:t>who our customers are</a:t>
            </a:r>
            <a:r>
              <a:rPr lang="en-US" sz="2400" dirty="0"/>
              <a:t>, </a:t>
            </a:r>
            <a:r>
              <a:rPr lang="en-US" sz="2400" b="1" dirty="0"/>
              <a:t>where they are located</a:t>
            </a:r>
            <a:r>
              <a:rPr lang="en-US" sz="2400" dirty="0"/>
              <a:t>, and </a:t>
            </a:r>
            <a:r>
              <a:rPr lang="en-US" sz="2400" b="1" dirty="0"/>
              <a:t>how they behave</a:t>
            </a:r>
            <a:r>
              <a:rPr lang="en-US" sz="2400" dirty="0"/>
              <a:t> throughout the year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By identifying high-value customers, top-performing locations, and purchasing patterns, we can design </a:t>
            </a:r>
            <a:r>
              <a:rPr lang="en-US" sz="2400" b="1" dirty="0"/>
              <a:t>targeted marketing strategies</a:t>
            </a:r>
            <a:r>
              <a:rPr lang="en-US" sz="2400" dirty="0"/>
              <a:t>, improve </a:t>
            </a:r>
            <a:r>
              <a:rPr lang="en-US" sz="2400" b="1" dirty="0"/>
              <a:t>customer retention</a:t>
            </a:r>
            <a:r>
              <a:rPr lang="en-US" sz="2400" dirty="0"/>
              <a:t>, and maximize </a:t>
            </a:r>
            <a:r>
              <a:rPr lang="en-US" sz="2400" b="1" dirty="0"/>
              <a:t>lifetime value</a:t>
            </a:r>
            <a:r>
              <a:rPr lang="en-US" sz="2400" dirty="0"/>
              <a:t>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836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Top 20 customers by Total spending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91" y="2080306"/>
            <a:ext cx="5292437" cy="2401804"/>
          </a:xfrm>
        </p:spPr>
      </p:pic>
      <p:sp>
        <p:nvSpPr>
          <p:cNvPr id="6" name="TextBox 5"/>
          <p:cNvSpPr txBox="1"/>
          <p:nvPr/>
        </p:nvSpPr>
        <p:spPr>
          <a:xfrm>
            <a:off x="785091" y="1666672"/>
            <a:ext cx="2115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CODE-</a:t>
            </a:r>
            <a:endParaRPr lang="en-IN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580" y="1666672"/>
            <a:ext cx="2924583" cy="44773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5091" y="4747492"/>
            <a:ext cx="49414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LAUNCHING LOYALTY PROGRAMS, EXCLUSIVE DISCOUNTS OR GIVE EARLY ACCESS TO UPCOMING OFFERS TO RETAIN AND GROW THESE HIGH VALUE CUSTOMERS.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426443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818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Top 3 locations with highest total sales</a:t>
            </a:r>
            <a:endParaRPr lang="en-IN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544" y="2203044"/>
            <a:ext cx="5242729" cy="2310725"/>
          </a:xfrm>
        </p:spPr>
      </p:pic>
      <p:sp>
        <p:nvSpPr>
          <p:cNvPr id="5" name="TextBox 4"/>
          <p:cNvSpPr txBox="1"/>
          <p:nvPr/>
        </p:nvSpPr>
        <p:spPr>
          <a:xfrm>
            <a:off x="657544" y="1833712"/>
            <a:ext cx="20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CODE-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025" y="2203044"/>
            <a:ext cx="2629301" cy="39594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91128" y="4830283"/>
            <a:ext cx="48213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INCREASING AD SPEND AND LOCALIZED PROMOTIONS IN THESE 3 TOP-PERFORMING LOCATIONS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98151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803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No. of Unique customers placing order each month.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22036" y="2142837"/>
            <a:ext cx="147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CODE-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83" y="2512169"/>
            <a:ext cx="4538025" cy="18843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237" y="2042918"/>
            <a:ext cx="2976889" cy="31615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1418" y="4608945"/>
            <a:ext cx="37314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IDENTIFYING SLOW MONTHS (FEB, JUNE, NOV IN THIS CASE) AND RUN TARGETED REACTIVATION CAMPAIGNS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309933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582" y="538080"/>
            <a:ext cx="8340437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Average order value (AOV) per customer.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46545" y="1930400"/>
            <a:ext cx="1551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CODE-</a:t>
            </a:r>
            <a:endParaRPr lang="en-IN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0" y="2198132"/>
            <a:ext cx="5116324" cy="24939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94" y="1681080"/>
            <a:ext cx="2857899" cy="43630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6545" y="4692073"/>
            <a:ext cx="46828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USING CROSS-SELLING AND UPSELLING TO RAISE AOV FOR PEOPLE WITH LOWER AOV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8504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Customers with multiple purchases v/s one time purchasers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7382" y="1831432"/>
            <a:ext cx="176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SQL CODE-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58981" y="5277451"/>
            <a:ext cx="3842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CREATING RETENTION CAMPAIGNS FOR THESE ONE TIME BUYERS TO REPEAT PURCHASES.</a:t>
            </a:r>
            <a:endParaRPr lang="en-IN" sz="2000" b="1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80" y="2102612"/>
            <a:ext cx="4470401" cy="3174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097" y="2957446"/>
            <a:ext cx="3147103" cy="122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504</TotalTime>
  <Words>418</Words>
  <Application>Microsoft Office PowerPoint</Application>
  <PresentationFormat>On-screen Show (4:3)</PresentationFormat>
  <Paragraphs>69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Rockwell</vt:lpstr>
      <vt:lpstr>Rockwell Condensed</vt:lpstr>
      <vt:lpstr>Wingdings</vt:lpstr>
      <vt:lpstr>Wood Type</vt:lpstr>
      <vt:lpstr>E-Commerce Data Analysis Using SQL</vt:lpstr>
      <vt:lpstr>Introduction</vt:lpstr>
      <vt:lpstr>Dataset Overview</vt:lpstr>
      <vt:lpstr>Customer  Insights</vt:lpstr>
      <vt:lpstr>Top 20 customers by Total spending</vt:lpstr>
      <vt:lpstr>Top 3 locations with highest total sales</vt:lpstr>
      <vt:lpstr>No. of Unique customers placing order each month.</vt:lpstr>
      <vt:lpstr>Average order value (AOV) per customer.</vt:lpstr>
      <vt:lpstr>Customers with multiple purchases v/s one time purchasers</vt:lpstr>
      <vt:lpstr>Product Analysis</vt:lpstr>
      <vt:lpstr>Category VS revenue GENERATED</vt:lpstr>
      <vt:lpstr>Top 5 products by quantity sold</vt:lpstr>
      <vt:lpstr>Category wise customer reach</vt:lpstr>
      <vt:lpstr>Sales Optimization</vt:lpstr>
      <vt:lpstr>Total sale for each month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 Analysis Using SQL</dc:title>
  <dc:subject/>
  <dc:creator>hreku</dc:creator>
  <cp:keywords/>
  <dc:description>generated using python-pptx</dc:description>
  <cp:lastModifiedBy>hreku</cp:lastModifiedBy>
  <cp:revision>22</cp:revision>
  <dcterms:created xsi:type="dcterms:W3CDTF">2013-01-27T09:14:16Z</dcterms:created>
  <dcterms:modified xsi:type="dcterms:W3CDTF">2025-08-24T13:31:05Z</dcterms:modified>
  <cp:category/>
</cp:coreProperties>
</file>