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72" r:id="rId5"/>
    <p:sldId id="263" r:id="rId6"/>
    <p:sldId id="264" r:id="rId7"/>
    <p:sldId id="265" r:id="rId8"/>
    <p:sldId id="266" r:id="rId9"/>
    <p:sldId id="268" r:id="rId10"/>
    <p:sldId id="270" r:id="rId11"/>
    <p:sldId id="269" r:id="rId12"/>
    <p:sldId id="271" r:id="rId13"/>
    <p:sldId id="262" r:id="rId14"/>
    <p:sldId id="261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DCEAF7"/>
    <a:srgbClr val="FFFFFF"/>
    <a:srgbClr val="4E95D9"/>
    <a:srgbClr val="3A5569"/>
    <a:srgbClr val="1B7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0" autoAdjust="0"/>
  </p:normalViewPr>
  <p:slideViewPr>
    <p:cSldViewPr snapToGrid="0" showGuides="1">
      <p:cViewPr varScale="1">
        <p:scale>
          <a:sx n="98" d="100"/>
          <a:sy n="98" d="100"/>
        </p:scale>
        <p:origin x="1074" y="7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naro Pio Albano" userId="3ae3d970ad791e33" providerId="LiveId" clId="{BE95E2E8-AB05-4789-BE46-0CA98DDBFA5A}"/>
    <pc:docChg chg="custSel modSld">
      <pc:chgData name="Gennaro Pio Albano" userId="3ae3d970ad791e33" providerId="LiveId" clId="{BE95E2E8-AB05-4789-BE46-0CA98DDBFA5A}" dt="2025-02-06T23:07:09.033" v="1233" actId="114"/>
      <pc:docMkLst>
        <pc:docMk/>
      </pc:docMkLst>
      <pc:sldChg chg="modSp mod">
        <pc:chgData name="Gennaro Pio Albano" userId="3ae3d970ad791e33" providerId="LiveId" clId="{BE95E2E8-AB05-4789-BE46-0CA98DDBFA5A}" dt="2025-02-06T23:07:09.033" v="1233" actId="114"/>
        <pc:sldMkLst>
          <pc:docMk/>
          <pc:sldMk cId="2227122322" sldId="261"/>
        </pc:sldMkLst>
        <pc:spChg chg="mod">
          <ac:chgData name="Gennaro Pio Albano" userId="3ae3d970ad791e33" providerId="LiveId" clId="{BE95E2E8-AB05-4789-BE46-0CA98DDBFA5A}" dt="2025-02-06T23:07:09.033" v="1233" actId="114"/>
          <ac:spMkLst>
            <pc:docMk/>
            <pc:sldMk cId="2227122322" sldId="261"/>
            <ac:spMk id="4" creationId="{6E17FD61-FBB9-F74E-998E-AE11EE52C0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1C982-AE33-4C2F-9AEF-447B3DA04184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90BF-E03C-40C9-9D4A-9A5D33012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74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90BF-E03C-40C9-9D4A-9A5D330124C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489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E72F8-E283-0D09-E195-3C33FBFB7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E9E9B70-0C46-7A6D-222E-95B16267D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E0F51B-DD6C-BF1D-55BC-09E98FFE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5EE6-6296-4FA2-A5DC-E32B56519F80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9CF155-5F49-7D97-42EE-70039F27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949947-7F04-4DB7-2FEE-E24A9884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3FD7-E2CD-4746-86A2-F64183ED1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46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CBC6BC-8463-25E3-F2A8-D58BB21D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E24F1E-F8BF-2510-ABEE-57E21541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6A8B97-B886-6845-6182-0E14D881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5EE6-6296-4FA2-A5DC-E32B56519F80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070369-F987-0DAC-4239-1EFF0C84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BA26C7-A414-7AAD-67DD-D267EC07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3FD7-E2CD-4746-86A2-F64183ED1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42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D13EA6-1855-B770-15F3-9440CD755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C51A25-F101-0DB8-C869-828BFAE3C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11F0AA-BC6D-54ED-71E2-0C74737A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5EE6-6296-4FA2-A5DC-E32B56519F80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DCED55-5B3B-3DA2-2605-F5864C64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CA0AB-26EA-22B0-774B-929320C3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3FD7-E2CD-4746-86A2-F64183ED1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162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ACC710-7481-5861-610A-11D46F79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F222D6-07A3-0680-9E8A-87E49A3D5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4FD71E-CCFA-FB13-FE68-FC57B64A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5EE6-6296-4FA2-A5DC-E32B56519F80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457326-3D34-69C8-6FF6-FBB82C60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15D0E4-717F-3675-5CCE-0692A306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3FD7-E2CD-4746-86A2-F64183ED1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80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A5745A-C179-6972-7158-BCB40B35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ECECE3-84A6-46EA-421F-3252C5EF9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16C62C-CBB7-B0D4-A6F6-E837316C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5EE6-6296-4FA2-A5DC-E32B56519F80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F6B851-EE82-6534-D864-3FE1465B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C03A96-E046-6460-DB46-B83E561E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3FD7-E2CD-4746-86A2-F64183ED1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112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EBB35C-EA58-B132-BF99-4198F29B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3A2A2-0B72-B32F-23AB-9DC9A302B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44E6AE4-9A57-0F6F-9432-9FCF50C97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934754-25B6-BB26-1FAF-7F036E7C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5EE6-6296-4FA2-A5DC-E32B56519F80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C0BEE-8CAD-3DC8-4DD6-EFA91FE6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567C49-BA0A-8F50-F7E1-42722297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3FD7-E2CD-4746-86A2-F64183ED1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56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DAAAC-0A16-76A9-BED0-E8C87A23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C40A85-938B-A5BA-340D-1B5C7B3A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B965AD-DF13-6B50-9F4F-BAA87FDD9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37853CE-59E4-B93A-5452-EA452805B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9B4183-7F79-8939-78EF-0ED2B12FD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5C0C4F9-7C0C-A300-F89B-B383B18F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5EE6-6296-4FA2-A5DC-E32B56519F80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362FFEF-31C3-4A9E-2CA5-0BA4D9DF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E1494B7-D45C-F04A-D61B-D67BEC7C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3FD7-E2CD-4746-86A2-F64183ED1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380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0DD423-2BFE-82DB-D649-D39E346E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362149B-B654-1990-B760-BCFA4A4F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5EE6-6296-4FA2-A5DC-E32B56519F80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0537B5-A428-E395-60E5-B151C0F6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41F2EE-8685-A1E4-CE56-2D07AAB3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3FD7-E2CD-4746-86A2-F64183ED1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23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68BA0A7-7B3B-F33D-6917-12C13F1D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5EE6-6296-4FA2-A5DC-E32B56519F80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9123897-B3E2-4627-A5D1-4E9F5098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6A03E8-8C26-F9C2-5856-AA2CB548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3FD7-E2CD-4746-86A2-F64183ED1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19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62A62-79BC-CF74-AA4A-3B5291B6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DAEF25-EAD4-D24C-0200-E3CC3A638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B8235B-0733-25C1-DCDF-C18131F66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61FABF-31F3-3529-2035-E59EA206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5EE6-6296-4FA2-A5DC-E32B56519F80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D20ED1-9804-2BEC-CD95-EAA35D94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078810-DC61-0F43-9114-D0A7B221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3FD7-E2CD-4746-86A2-F64183ED1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75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369F94-073F-5D6A-16AB-3F04AC2E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78854B-28D6-B071-52A5-9A5958FEE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309DFB-F96D-DD27-0E0C-DC8F0F543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45570E-46E8-3A85-70F1-96707984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5EE6-6296-4FA2-A5DC-E32B56519F80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775D1A-591D-B86A-1E89-D9C4B515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2FF9813-1831-3ECA-F0F4-690B4BF0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F3FD7-E2CD-4746-86A2-F64183ED1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2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F549C6-815A-F575-5F7D-E63ED0A0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B1028F-1B41-21AD-3E77-A6301C797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60C6E9-D165-85D1-353A-78BB256D4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65EE6-6296-4FA2-A5DC-E32B56519F80}" type="datetimeFigureOut">
              <a:rPr lang="it-IT" smtClean="0"/>
              <a:t>06/02/2025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C411E6-6FB4-8BAF-813F-BB4B73594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4A2A18-4FC8-3CB1-D13A-2C0EA232B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3F3FD7-E2CD-4746-86A2-F64183ED11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505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schermata, cerchio, design, arte&#10;&#10;Descrizione generata automaticamente">
            <a:extLst>
              <a:ext uri="{FF2B5EF4-FFF2-40B4-BE49-F238E27FC236}">
                <a16:creationId xmlns:a16="http://schemas.microsoft.com/office/drawing/2014/main" id="{57D954A8-16B8-FA42-5C0F-64F646E9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086" y="5421086"/>
            <a:ext cx="1436914" cy="143691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AD7B43-6D8F-4066-9F67-FE9F669B2598}"/>
              </a:ext>
            </a:extLst>
          </p:cNvPr>
          <p:cNvSpPr txBox="1"/>
          <p:nvPr/>
        </p:nvSpPr>
        <p:spPr>
          <a:xfrm>
            <a:off x="6222911" y="2982545"/>
            <a:ext cx="3152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4E95D9"/>
                </a:solidFill>
                <a:latin typeface="Source Sans Pro Black" panose="020F0502020204030204" pitchFamily="34" charset="0"/>
              </a:rPr>
              <a:t>Progetto</a:t>
            </a:r>
          </a:p>
          <a:p>
            <a:r>
              <a:rPr lang="it-IT" sz="3200" b="1" dirty="0">
                <a:solidFill>
                  <a:srgbClr val="4E95D9"/>
                </a:solidFill>
                <a:latin typeface="Source Sans Pro Black" panose="020F0502020204030204" pitchFamily="34" charset="0"/>
              </a:rPr>
              <a:t>Basi di Dati</a:t>
            </a:r>
          </a:p>
          <a:p>
            <a:r>
              <a:rPr lang="it-IT" sz="1600" dirty="0">
                <a:solidFill>
                  <a:srgbClr val="3A5569"/>
                </a:solidFill>
                <a:latin typeface="Lucida Console" panose="020B0609040504020204" pitchFamily="49" charset="0"/>
              </a:rPr>
              <a:t>Negozio di videogiochi</a:t>
            </a:r>
          </a:p>
        </p:txBody>
      </p:sp>
      <p:sp>
        <p:nvSpPr>
          <p:cNvPr id="10" name="Esagono 9">
            <a:extLst>
              <a:ext uri="{FF2B5EF4-FFF2-40B4-BE49-F238E27FC236}">
                <a16:creationId xmlns:a16="http://schemas.microsoft.com/office/drawing/2014/main" id="{CFD73CF4-D9F4-BCAE-E867-08B3BA8D5E68}"/>
              </a:ext>
            </a:extLst>
          </p:cNvPr>
          <p:cNvSpPr/>
          <p:nvPr/>
        </p:nvSpPr>
        <p:spPr>
          <a:xfrm>
            <a:off x="3305353" y="2570988"/>
            <a:ext cx="1063536" cy="916841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Esagono 10">
            <a:extLst>
              <a:ext uri="{FF2B5EF4-FFF2-40B4-BE49-F238E27FC236}">
                <a16:creationId xmlns:a16="http://schemas.microsoft.com/office/drawing/2014/main" id="{F30A6A6A-784A-CF94-F552-E84C66F289C0}"/>
              </a:ext>
            </a:extLst>
          </p:cNvPr>
          <p:cNvSpPr/>
          <p:nvPr/>
        </p:nvSpPr>
        <p:spPr>
          <a:xfrm>
            <a:off x="4232364" y="3076272"/>
            <a:ext cx="1063536" cy="916841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Esagono 11">
            <a:extLst>
              <a:ext uri="{FF2B5EF4-FFF2-40B4-BE49-F238E27FC236}">
                <a16:creationId xmlns:a16="http://schemas.microsoft.com/office/drawing/2014/main" id="{2363C8B0-D427-BA82-F9CD-D66C9CB687FA}"/>
              </a:ext>
            </a:extLst>
          </p:cNvPr>
          <p:cNvSpPr/>
          <p:nvPr/>
        </p:nvSpPr>
        <p:spPr>
          <a:xfrm>
            <a:off x="5159375" y="2570988"/>
            <a:ext cx="1063536" cy="916841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Esagono 12">
            <a:extLst>
              <a:ext uri="{FF2B5EF4-FFF2-40B4-BE49-F238E27FC236}">
                <a16:creationId xmlns:a16="http://schemas.microsoft.com/office/drawing/2014/main" id="{EE99F489-6ED4-7843-0CAD-093DA2D2D404}"/>
              </a:ext>
            </a:extLst>
          </p:cNvPr>
          <p:cNvSpPr/>
          <p:nvPr/>
        </p:nvSpPr>
        <p:spPr>
          <a:xfrm>
            <a:off x="6096000" y="2065704"/>
            <a:ext cx="1063536" cy="916841"/>
          </a:xfrm>
          <a:prstGeom prst="hexagon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Esagono 13">
            <a:extLst>
              <a:ext uri="{FF2B5EF4-FFF2-40B4-BE49-F238E27FC236}">
                <a16:creationId xmlns:a16="http://schemas.microsoft.com/office/drawing/2014/main" id="{83CAC630-E9DE-78DA-1331-B034320EBD9C}"/>
              </a:ext>
            </a:extLst>
          </p:cNvPr>
          <p:cNvSpPr/>
          <p:nvPr/>
        </p:nvSpPr>
        <p:spPr>
          <a:xfrm>
            <a:off x="4232364" y="4111752"/>
            <a:ext cx="1063536" cy="916841"/>
          </a:xfrm>
          <a:prstGeom prst="hexagon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Esagono 14">
            <a:extLst>
              <a:ext uri="{FF2B5EF4-FFF2-40B4-BE49-F238E27FC236}">
                <a16:creationId xmlns:a16="http://schemas.microsoft.com/office/drawing/2014/main" id="{33551758-4D50-B0DA-7C9E-99931D2012F1}"/>
              </a:ext>
            </a:extLst>
          </p:cNvPr>
          <p:cNvSpPr/>
          <p:nvPr/>
        </p:nvSpPr>
        <p:spPr>
          <a:xfrm>
            <a:off x="5159375" y="3581556"/>
            <a:ext cx="1063536" cy="916841"/>
          </a:xfrm>
          <a:prstGeom prst="hexagon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3A5569"/>
              </a:solidFill>
            </a:endParaRPr>
          </a:p>
        </p:txBody>
      </p:sp>
      <p:sp>
        <p:nvSpPr>
          <p:cNvPr id="16" name="Esagono 15">
            <a:extLst>
              <a:ext uri="{FF2B5EF4-FFF2-40B4-BE49-F238E27FC236}">
                <a16:creationId xmlns:a16="http://schemas.microsoft.com/office/drawing/2014/main" id="{26A00B89-7193-5589-AF3A-F1A827DC00B7}"/>
              </a:ext>
            </a:extLst>
          </p:cNvPr>
          <p:cNvSpPr/>
          <p:nvPr/>
        </p:nvSpPr>
        <p:spPr>
          <a:xfrm>
            <a:off x="4241978" y="2044260"/>
            <a:ext cx="1063536" cy="916841"/>
          </a:xfrm>
          <a:prstGeom prst="hexagon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3A55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88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26044DA1-4E9F-D315-8AA7-F3CF5D0E6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15619"/>
              </p:ext>
            </p:extLst>
          </p:nvPr>
        </p:nvGraphicFramePr>
        <p:xfrm>
          <a:off x="2401570" y="1189115"/>
          <a:ext cx="37309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51433225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4496731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883061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87204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Costrutto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Accessi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1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Comprare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3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Reparto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5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Negozio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90751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47EB28C8-6802-0A6E-F01F-093ECA544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30340"/>
              </p:ext>
            </p:extLst>
          </p:nvPr>
        </p:nvGraphicFramePr>
        <p:xfrm>
          <a:off x="2401570" y="4185525"/>
          <a:ext cx="37309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51433225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4496731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883061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87204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Costrutto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Accessi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1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Comprare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3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Videogioco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5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Reparto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9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Negozio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22134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45B932-FAE9-9011-CC91-E8B3BE91AAC5}"/>
              </a:ext>
            </a:extLst>
          </p:cNvPr>
          <p:cNvSpPr txBox="1"/>
          <p:nvPr/>
        </p:nvSpPr>
        <p:spPr>
          <a:xfrm>
            <a:off x="6132513" y="1189115"/>
            <a:ext cx="382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Dalla tavola degli accessi con ridondanza abbiamo che</a:t>
            </a:r>
          </a:p>
          <a:p>
            <a:r>
              <a:rPr lang="it-IT" sz="1200" dirty="0"/>
              <a:t>Il costo dell’operazione è:</a:t>
            </a:r>
          </a:p>
          <a:p>
            <a:r>
              <a:rPr lang="it-IT" sz="1200" dirty="0"/>
              <a:t>(500 * 1) + 1 + 1 = 502 accessi a settimana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748020-17C8-801E-6814-BF948009AB13}"/>
              </a:ext>
            </a:extLst>
          </p:cNvPr>
          <p:cNvSpPr txBox="1"/>
          <p:nvPr/>
        </p:nvSpPr>
        <p:spPr>
          <a:xfrm>
            <a:off x="5383173" y="458942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Operazione 4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1997E7-0DA9-CB2E-7700-6E4B7DEBBBB0}"/>
              </a:ext>
            </a:extLst>
          </p:cNvPr>
          <p:cNvSpPr txBox="1"/>
          <p:nvPr/>
        </p:nvSpPr>
        <p:spPr>
          <a:xfrm>
            <a:off x="2401570" y="912116"/>
            <a:ext cx="123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 ridondanza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F5A12B6-5E8F-D523-F263-85D7932BF27C}"/>
              </a:ext>
            </a:extLst>
          </p:cNvPr>
          <p:cNvSpPr txBox="1"/>
          <p:nvPr/>
        </p:nvSpPr>
        <p:spPr>
          <a:xfrm>
            <a:off x="2401570" y="3918281"/>
            <a:ext cx="1396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Senza ridondanza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F36925-1EFA-1A8B-73D4-297527E09E23}"/>
              </a:ext>
            </a:extLst>
          </p:cNvPr>
          <p:cNvSpPr txBox="1"/>
          <p:nvPr/>
        </p:nvSpPr>
        <p:spPr>
          <a:xfrm>
            <a:off x="6132513" y="4185525"/>
            <a:ext cx="39687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Dalla tavola degli accessi senza ridondanza abbiamo che</a:t>
            </a:r>
          </a:p>
          <a:p>
            <a:r>
              <a:rPr lang="it-IT" sz="1200" dirty="0"/>
              <a:t>Il costo dell’operazione è:</a:t>
            </a:r>
          </a:p>
          <a:p>
            <a:r>
              <a:rPr lang="it-IT" sz="1200" dirty="0"/>
              <a:t>(500 * 1) + (500 * 1) + 1 + 1 = 1552 accessi a settimana</a:t>
            </a:r>
          </a:p>
          <a:p>
            <a:r>
              <a:rPr lang="it-IT" sz="1200" dirty="0"/>
              <a:t>Abbiamo quindi, senza la ridondanza,</a:t>
            </a:r>
          </a:p>
          <a:p>
            <a:r>
              <a:rPr lang="it-IT" sz="1200" dirty="0"/>
              <a:t>uno svantaggio in termini di efficienza.</a:t>
            </a:r>
          </a:p>
        </p:txBody>
      </p:sp>
    </p:spTree>
    <p:extLst>
      <p:ext uri="{BB962C8B-B14F-4D97-AF65-F5344CB8AC3E}">
        <p14:creationId xmlns:p14="http://schemas.microsoft.com/office/powerpoint/2010/main" val="154453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9D929667-1BE3-786E-DF44-20FE218F9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979011"/>
              </p:ext>
            </p:extLst>
          </p:nvPr>
        </p:nvGraphicFramePr>
        <p:xfrm>
          <a:off x="2401570" y="1189115"/>
          <a:ext cx="37309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51433225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4496731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883061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87204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Costrutto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Accessi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1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Comprare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3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Reparto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5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Negozio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90751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70556E2-F30D-6F3A-C84E-46F380FE6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005182"/>
              </p:ext>
            </p:extLst>
          </p:nvPr>
        </p:nvGraphicFramePr>
        <p:xfrm>
          <a:off x="2401570" y="4185525"/>
          <a:ext cx="37309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51433225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4496731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883061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87204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Costrutto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Accessi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1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Comprare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3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Videogioco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5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Reparto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9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Negozio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22134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0D4CC83-8B8A-1B66-49AE-907E1196AC08}"/>
              </a:ext>
            </a:extLst>
          </p:cNvPr>
          <p:cNvSpPr txBox="1"/>
          <p:nvPr/>
        </p:nvSpPr>
        <p:spPr>
          <a:xfrm>
            <a:off x="6132513" y="1189115"/>
            <a:ext cx="382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Dalla tavola degli accessi con ridondanza abbiamo che</a:t>
            </a:r>
          </a:p>
          <a:p>
            <a:r>
              <a:rPr lang="it-IT" sz="1200" dirty="0"/>
              <a:t>Il costo dell’operazione è:</a:t>
            </a:r>
          </a:p>
          <a:p>
            <a:r>
              <a:rPr lang="it-IT" sz="1200" dirty="0"/>
              <a:t>(1500 * 1) + (3 * 1) + 1 = 1504 accessi a settimana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4BD5C17-5176-B10E-850B-4A0C34A42133}"/>
              </a:ext>
            </a:extLst>
          </p:cNvPr>
          <p:cNvSpPr txBox="1"/>
          <p:nvPr/>
        </p:nvSpPr>
        <p:spPr>
          <a:xfrm>
            <a:off x="5383173" y="458942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Operazione 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7F2B69-712C-3198-7CD3-B72EE31C5470}"/>
              </a:ext>
            </a:extLst>
          </p:cNvPr>
          <p:cNvSpPr txBox="1"/>
          <p:nvPr/>
        </p:nvSpPr>
        <p:spPr>
          <a:xfrm>
            <a:off x="2401570" y="912116"/>
            <a:ext cx="123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 ridondanza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0ADA65-F7FB-B1AF-BBB8-016A58906AF9}"/>
              </a:ext>
            </a:extLst>
          </p:cNvPr>
          <p:cNvSpPr txBox="1"/>
          <p:nvPr/>
        </p:nvSpPr>
        <p:spPr>
          <a:xfrm>
            <a:off x="2401570" y="3918281"/>
            <a:ext cx="1396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Senza ridondanza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6B3057-DE9D-C3CF-F097-9C06E5352FAB}"/>
              </a:ext>
            </a:extLst>
          </p:cNvPr>
          <p:cNvSpPr txBox="1"/>
          <p:nvPr/>
        </p:nvSpPr>
        <p:spPr>
          <a:xfrm>
            <a:off x="6132513" y="4185525"/>
            <a:ext cx="39687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Dalla tavola degli accessi senza ridondanza abbiamo che</a:t>
            </a:r>
          </a:p>
          <a:p>
            <a:r>
              <a:rPr lang="it-IT" sz="1200" dirty="0"/>
              <a:t>Il costo dell’operazione è:</a:t>
            </a:r>
          </a:p>
          <a:p>
            <a:r>
              <a:rPr lang="it-IT" sz="1200" dirty="0"/>
              <a:t>(1500 * 1) + (1500 * 1) + (3 * 1) + 1 = 3004 accessi al mese</a:t>
            </a:r>
          </a:p>
          <a:p>
            <a:r>
              <a:rPr lang="it-IT" sz="1200" dirty="0"/>
              <a:t>Abbiamo quindi, senza la ridondanza,</a:t>
            </a:r>
          </a:p>
          <a:p>
            <a:r>
              <a:rPr lang="it-IT" sz="1200" dirty="0"/>
              <a:t>uno svantaggio in termini di efficienza.</a:t>
            </a:r>
          </a:p>
        </p:txBody>
      </p:sp>
    </p:spTree>
    <p:extLst>
      <p:ext uri="{BB962C8B-B14F-4D97-AF65-F5344CB8AC3E}">
        <p14:creationId xmlns:p14="http://schemas.microsoft.com/office/powerpoint/2010/main" val="421653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8A8C8DBD-62D2-C658-11F7-59E3BC556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84776"/>
              </p:ext>
            </p:extLst>
          </p:nvPr>
        </p:nvGraphicFramePr>
        <p:xfrm>
          <a:off x="2401570" y="1189115"/>
          <a:ext cx="37309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51433225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4496731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883061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87204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Costrutto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Accessi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1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Comprare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3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Reparto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5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Negozio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790751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04F336D7-DDD9-5F3F-A1D9-D8A0BE7E0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209120"/>
              </p:ext>
            </p:extLst>
          </p:nvPr>
        </p:nvGraphicFramePr>
        <p:xfrm>
          <a:off x="2401570" y="4185525"/>
          <a:ext cx="37309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51433225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4496731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883061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87204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Costrutto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Accessi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1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Comprare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3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Videogioco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5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Reparto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692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Negozio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22134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49562F6-5858-A97E-3068-D5F9B4C6E66B}"/>
              </a:ext>
            </a:extLst>
          </p:cNvPr>
          <p:cNvSpPr txBox="1"/>
          <p:nvPr/>
        </p:nvSpPr>
        <p:spPr>
          <a:xfrm>
            <a:off x="6132513" y="1189115"/>
            <a:ext cx="3828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Dalla tavola degli accessi con ridondanza abbiamo che</a:t>
            </a:r>
          </a:p>
          <a:p>
            <a:r>
              <a:rPr lang="it-IT" sz="1200" dirty="0"/>
              <a:t>Il costo dell’operazione è:</a:t>
            </a:r>
          </a:p>
          <a:p>
            <a:r>
              <a:rPr lang="it-IT" sz="1200" dirty="0"/>
              <a:t>(15000 * 2) + (30 * 2) + (10 * 2) = 30080 accessi all’anno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81D4346-0AA7-DAB7-E1E6-3154477937B7}"/>
              </a:ext>
            </a:extLst>
          </p:cNvPr>
          <p:cNvSpPr txBox="1"/>
          <p:nvPr/>
        </p:nvSpPr>
        <p:spPr>
          <a:xfrm>
            <a:off x="5383173" y="458942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Operazione 6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F893255-12AE-72D1-F26C-BECA1663A442}"/>
              </a:ext>
            </a:extLst>
          </p:cNvPr>
          <p:cNvSpPr txBox="1"/>
          <p:nvPr/>
        </p:nvSpPr>
        <p:spPr>
          <a:xfrm>
            <a:off x="2401570" y="912116"/>
            <a:ext cx="123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Con ridondanza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C7E6F7C-D9B6-A0C2-B1A2-726912AD08CA}"/>
              </a:ext>
            </a:extLst>
          </p:cNvPr>
          <p:cNvSpPr txBox="1"/>
          <p:nvPr/>
        </p:nvSpPr>
        <p:spPr>
          <a:xfrm>
            <a:off x="2401570" y="3918281"/>
            <a:ext cx="1396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Senza ridondanza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1445EF8-F68C-90BF-7977-9846AF8122E8}"/>
              </a:ext>
            </a:extLst>
          </p:cNvPr>
          <p:cNvSpPr txBox="1"/>
          <p:nvPr/>
        </p:nvSpPr>
        <p:spPr>
          <a:xfrm>
            <a:off x="6132513" y="4185525"/>
            <a:ext cx="4652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Dalla tavola degli accessi senza ridondanza abbiamo che</a:t>
            </a:r>
          </a:p>
          <a:p>
            <a:r>
              <a:rPr lang="it-IT" sz="1200" dirty="0"/>
              <a:t>Il costo dell’operazione è:</a:t>
            </a:r>
          </a:p>
          <a:p>
            <a:r>
              <a:rPr lang="it-IT" sz="1200" dirty="0"/>
              <a:t>(15000 * 2) + (15000 * 2) + (30 * 2) + (10 * 2) = 60080 accessi all’anno</a:t>
            </a:r>
          </a:p>
          <a:p>
            <a:r>
              <a:rPr lang="it-IT" sz="1200" dirty="0"/>
              <a:t>Abbiamo quindi, senza la ridondanza,</a:t>
            </a:r>
          </a:p>
          <a:p>
            <a:r>
              <a:rPr lang="it-IT" sz="1200" dirty="0"/>
              <a:t>uno svantaggio in termini di efficienza.</a:t>
            </a:r>
          </a:p>
          <a:p>
            <a:r>
              <a:rPr lang="it-IT" sz="1200" dirty="0"/>
              <a:t>Decidiamo quindi di mantenere l’attributo derivabile prezzo totale</a:t>
            </a:r>
          </a:p>
        </p:txBody>
      </p:sp>
    </p:spTree>
    <p:extLst>
      <p:ext uri="{BB962C8B-B14F-4D97-AF65-F5344CB8AC3E}">
        <p14:creationId xmlns:p14="http://schemas.microsoft.com/office/powerpoint/2010/main" val="120672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diagramma, Disegno tecnico, Piano, schizzo&#10;&#10;Descrizione generata automaticamente">
            <a:extLst>
              <a:ext uri="{FF2B5EF4-FFF2-40B4-BE49-F238E27FC236}">
                <a16:creationId xmlns:a16="http://schemas.microsoft.com/office/drawing/2014/main" id="{EF76C593-858D-E78E-85F2-710EA211D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003" y="292100"/>
            <a:ext cx="8081020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6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E17FD61-FBB9-F74E-998E-AE11EE52C087}"/>
              </a:ext>
            </a:extLst>
          </p:cNvPr>
          <p:cNvSpPr txBox="1"/>
          <p:nvPr/>
        </p:nvSpPr>
        <p:spPr>
          <a:xfrm>
            <a:off x="0" y="0"/>
            <a:ext cx="12191999" cy="6805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600" b="1" dirty="0"/>
              <a:t>Mapping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b="1" dirty="0"/>
              <a:t>Negozio</a:t>
            </a:r>
            <a:r>
              <a:rPr lang="it-IT" sz="1200" dirty="0"/>
              <a:t>(</a:t>
            </a:r>
            <a:r>
              <a:rPr lang="it-IT" sz="1200" b="1" u="sng" dirty="0"/>
              <a:t>nome</a:t>
            </a:r>
            <a:r>
              <a:rPr lang="it-IT" sz="1200" dirty="0"/>
              <a:t>, </a:t>
            </a:r>
            <a:r>
              <a:rPr lang="it-IT" sz="1200" b="1" u="sng" dirty="0"/>
              <a:t>citta</a:t>
            </a:r>
            <a:r>
              <a:rPr lang="it-IT" sz="1200" dirty="0"/>
              <a:t>, </a:t>
            </a:r>
            <a:r>
              <a:rPr lang="it-IT" sz="1200" b="1" u="sng" dirty="0"/>
              <a:t>via</a:t>
            </a:r>
            <a:r>
              <a:rPr lang="it-IT" sz="1200" dirty="0"/>
              <a:t>, </a:t>
            </a:r>
            <a:r>
              <a:rPr lang="it-IT" sz="1200" b="1" u="sng" dirty="0" err="1"/>
              <a:t>cap</a:t>
            </a:r>
            <a:r>
              <a:rPr lang="it-IT" sz="1200" dirty="0"/>
              <a:t>, telefono)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b="1" dirty="0"/>
              <a:t>Impiegato</a:t>
            </a:r>
            <a:r>
              <a:rPr lang="it-IT" sz="1200" dirty="0"/>
              <a:t>(</a:t>
            </a:r>
            <a:r>
              <a:rPr lang="it-IT" sz="1200" b="1" u="sng" dirty="0"/>
              <a:t>matricola</a:t>
            </a:r>
            <a:r>
              <a:rPr lang="it-IT" sz="1200" dirty="0"/>
              <a:t>, nome, cognome, stipendio, tipo, </a:t>
            </a:r>
            <a:r>
              <a:rPr lang="it-IT" sz="1200" dirty="0" err="1"/>
              <a:t>numero_cassa</a:t>
            </a:r>
            <a:r>
              <a:rPr lang="it-IT" sz="1200" dirty="0"/>
              <a:t>*, </a:t>
            </a:r>
            <a:r>
              <a:rPr lang="it-IT" sz="1200" dirty="0" err="1"/>
              <a:t>n_nome</a:t>
            </a:r>
            <a:r>
              <a:rPr lang="it-IT" sz="1200" dirty="0"/>
              <a:t>, </a:t>
            </a:r>
            <a:r>
              <a:rPr lang="it-IT" sz="1200" dirty="0" err="1"/>
              <a:t>n_citta</a:t>
            </a:r>
            <a:r>
              <a:rPr lang="it-IT" sz="1200" dirty="0"/>
              <a:t>, </a:t>
            </a:r>
            <a:r>
              <a:rPr lang="it-IT" sz="1200" dirty="0" err="1"/>
              <a:t>n_via</a:t>
            </a:r>
            <a:r>
              <a:rPr lang="it-IT" sz="1200" dirty="0"/>
              <a:t>, </a:t>
            </a:r>
            <a:r>
              <a:rPr lang="it-IT" sz="1200" dirty="0" err="1"/>
              <a:t>n_cap</a:t>
            </a:r>
            <a:r>
              <a:rPr lang="it-IT" sz="1200" dirty="0"/>
              <a:t>, </a:t>
            </a:r>
            <a:r>
              <a:rPr lang="it-IT" sz="1200" dirty="0" err="1"/>
              <a:t>data_assunzione</a:t>
            </a:r>
            <a:r>
              <a:rPr lang="it-IT" sz="1200" dirty="0"/>
              <a:t>)</a:t>
            </a:r>
          </a:p>
          <a:p>
            <a:pPr>
              <a:lnSpc>
                <a:spcPct val="150000"/>
              </a:lnSpc>
            </a:pPr>
            <a:r>
              <a:rPr lang="it-IT" sz="1200" b="1" i="1" dirty="0"/>
              <a:t>	Vincolo di IR degli attributi </a:t>
            </a:r>
            <a:r>
              <a:rPr lang="it-IT" sz="1200" b="1" i="1" dirty="0" err="1"/>
              <a:t>n_nome</a:t>
            </a:r>
            <a:r>
              <a:rPr lang="it-IT" sz="1200" b="1" i="1" dirty="0"/>
              <a:t>, </a:t>
            </a:r>
            <a:r>
              <a:rPr lang="it-IT" sz="1200" b="1" i="1" dirty="0" err="1"/>
              <a:t>n_città</a:t>
            </a:r>
            <a:r>
              <a:rPr lang="it-IT" sz="1200" b="1" i="1" dirty="0"/>
              <a:t>, </a:t>
            </a:r>
            <a:r>
              <a:rPr lang="it-IT" sz="1200" b="1" i="1" dirty="0" err="1"/>
              <a:t>n_via</a:t>
            </a:r>
            <a:r>
              <a:rPr lang="it-IT" sz="1200" b="1" i="1" dirty="0"/>
              <a:t>, </a:t>
            </a:r>
            <a:r>
              <a:rPr lang="it-IT" sz="1200" b="1" i="1" dirty="0" err="1"/>
              <a:t>n_cap</a:t>
            </a:r>
            <a:r>
              <a:rPr lang="it-IT" sz="1200" b="1" i="1" dirty="0"/>
              <a:t> sugli attributi nome, citta, via e </a:t>
            </a:r>
            <a:r>
              <a:rPr lang="it-IT" sz="1200" b="1" i="1" dirty="0" err="1"/>
              <a:t>cap</a:t>
            </a:r>
            <a:r>
              <a:rPr lang="it-IT" sz="1200" b="1" i="1" dirty="0"/>
              <a:t> di Negozio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b="1" dirty="0"/>
              <a:t>Reparto</a:t>
            </a:r>
            <a:r>
              <a:rPr lang="it-IT" sz="1200" dirty="0"/>
              <a:t>(</a:t>
            </a:r>
            <a:r>
              <a:rPr lang="it-IT" sz="1200" b="1" u="sng" dirty="0" err="1"/>
              <a:t>codice_reparto</a:t>
            </a:r>
            <a:r>
              <a:rPr lang="it-IT" sz="1200" dirty="0"/>
              <a:t>, </a:t>
            </a:r>
            <a:r>
              <a:rPr lang="it-IT" sz="1200" dirty="0" err="1"/>
              <a:t>nome_reparto</a:t>
            </a:r>
            <a:r>
              <a:rPr lang="it-IT" sz="1200" dirty="0"/>
              <a:t>, </a:t>
            </a:r>
            <a:r>
              <a:rPr lang="it-IT" sz="1200" dirty="0" err="1"/>
              <a:t>n_nome</a:t>
            </a:r>
            <a:r>
              <a:rPr lang="it-IT" sz="1200" dirty="0"/>
              <a:t>, </a:t>
            </a:r>
            <a:r>
              <a:rPr lang="it-IT" sz="1200" dirty="0" err="1"/>
              <a:t>n_citta</a:t>
            </a:r>
            <a:r>
              <a:rPr lang="it-IT" sz="1200" dirty="0"/>
              <a:t>, </a:t>
            </a:r>
            <a:r>
              <a:rPr lang="it-IT" sz="1200" dirty="0" err="1"/>
              <a:t>n_via</a:t>
            </a:r>
            <a:r>
              <a:rPr lang="it-IT" sz="1200" dirty="0"/>
              <a:t>, </a:t>
            </a:r>
            <a:r>
              <a:rPr lang="it-IT" sz="1200" dirty="0" err="1"/>
              <a:t>n_cap</a:t>
            </a:r>
            <a:r>
              <a:rPr lang="it-IT" sz="1200" dirty="0"/>
              <a:t>)</a:t>
            </a:r>
          </a:p>
          <a:p>
            <a:pPr>
              <a:lnSpc>
                <a:spcPct val="150000"/>
              </a:lnSpc>
            </a:pPr>
            <a:r>
              <a:rPr lang="it-IT" sz="1200" i="1" dirty="0"/>
              <a:t>	</a:t>
            </a:r>
            <a:r>
              <a:rPr lang="it-IT" sz="1200" b="1" i="1" dirty="0"/>
              <a:t>Vincolo di IR degli attributi </a:t>
            </a:r>
            <a:r>
              <a:rPr lang="it-IT" sz="1200" b="1" i="1" dirty="0" err="1"/>
              <a:t>n_nome</a:t>
            </a:r>
            <a:r>
              <a:rPr lang="it-IT" sz="1200" b="1" i="1" dirty="0"/>
              <a:t>, </a:t>
            </a:r>
            <a:r>
              <a:rPr lang="it-IT" sz="1200" b="1" i="1" dirty="0" err="1"/>
              <a:t>n_città</a:t>
            </a:r>
            <a:r>
              <a:rPr lang="it-IT" sz="1200" b="1" i="1" dirty="0"/>
              <a:t>, </a:t>
            </a:r>
            <a:r>
              <a:rPr lang="it-IT" sz="1200" b="1" i="1" dirty="0" err="1"/>
              <a:t>n_via</a:t>
            </a:r>
            <a:r>
              <a:rPr lang="it-IT" sz="1200" b="1" i="1" dirty="0"/>
              <a:t>, </a:t>
            </a:r>
            <a:r>
              <a:rPr lang="it-IT" sz="1200" b="1" i="1" dirty="0" err="1"/>
              <a:t>n_cap</a:t>
            </a:r>
            <a:r>
              <a:rPr lang="it-IT" sz="1200" b="1" i="1" dirty="0"/>
              <a:t> sugli attributi nome, citta, via e </a:t>
            </a:r>
            <a:r>
              <a:rPr lang="it-IT" sz="1200" b="1" i="1" dirty="0" err="1"/>
              <a:t>cap</a:t>
            </a:r>
            <a:r>
              <a:rPr lang="it-IT" sz="1200" b="1" i="1" dirty="0"/>
              <a:t> di Negozio</a:t>
            </a:r>
            <a:endParaRPr lang="it-IT" sz="12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b="1" dirty="0"/>
              <a:t>Videogioco</a:t>
            </a:r>
            <a:r>
              <a:rPr lang="it-IT" sz="1200" dirty="0"/>
              <a:t>(</a:t>
            </a:r>
            <a:r>
              <a:rPr lang="it-IT" sz="1200" b="1" u="sng" dirty="0"/>
              <a:t>titolo</a:t>
            </a:r>
            <a:r>
              <a:rPr lang="it-IT" sz="1200" dirty="0"/>
              <a:t>, </a:t>
            </a:r>
            <a:r>
              <a:rPr lang="it-IT" sz="1200" b="1" u="sng" dirty="0"/>
              <a:t>piattaforma</a:t>
            </a:r>
            <a:r>
              <a:rPr lang="it-IT" sz="1200" dirty="0"/>
              <a:t>, </a:t>
            </a:r>
            <a:r>
              <a:rPr lang="it-IT" sz="1200" dirty="0" err="1"/>
              <a:t>anno_uscita</a:t>
            </a:r>
            <a:r>
              <a:rPr lang="it-IT" sz="1200" dirty="0"/>
              <a:t>, prezzo)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b="1" dirty="0"/>
              <a:t>Genere</a:t>
            </a:r>
            <a:r>
              <a:rPr lang="it-IT" sz="1200" dirty="0"/>
              <a:t>(</a:t>
            </a:r>
            <a:r>
              <a:rPr lang="it-IT" sz="1200" b="1" u="sng" dirty="0"/>
              <a:t>genere</a:t>
            </a:r>
            <a:r>
              <a:rPr lang="it-IT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b="1" dirty="0"/>
              <a:t>Cliente</a:t>
            </a:r>
            <a:r>
              <a:rPr lang="it-IT" sz="1200" dirty="0"/>
              <a:t>(</a:t>
            </a:r>
            <a:r>
              <a:rPr lang="it-IT" sz="1200" b="1" u="sng" dirty="0" err="1"/>
              <a:t>cf</a:t>
            </a:r>
            <a:r>
              <a:rPr lang="it-IT" sz="1200" dirty="0"/>
              <a:t>, nome, cognome)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b="1" dirty="0"/>
              <a:t>Contatto</a:t>
            </a:r>
            <a:r>
              <a:rPr lang="it-IT" sz="1200" dirty="0"/>
              <a:t>(</a:t>
            </a:r>
            <a:r>
              <a:rPr lang="it-IT" sz="1200" b="1" u="sng" dirty="0"/>
              <a:t>contatto</a:t>
            </a:r>
            <a:r>
              <a:rPr lang="it-IT" sz="1200" dirty="0"/>
              <a:t>, </a:t>
            </a:r>
            <a:r>
              <a:rPr lang="it-IT" sz="1200" b="1" u="sng" dirty="0"/>
              <a:t>cliente</a:t>
            </a:r>
            <a:r>
              <a:rPr lang="it-IT" sz="1200" dirty="0"/>
              <a:t>)</a:t>
            </a:r>
          </a:p>
          <a:p>
            <a:pPr lvl="2">
              <a:lnSpc>
                <a:spcPct val="150000"/>
              </a:lnSpc>
            </a:pPr>
            <a:r>
              <a:rPr lang="it-IT" sz="1200" b="1" i="1" dirty="0"/>
              <a:t>Vincolo di IR dell’attributo cliente sull’attributo </a:t>
            </a:r>
            <a:r>
              <a:rPr lang="it-IT" sz="1200" b="1" i="1" dirty="0" err="1"/>
              <a:t>cf</a:t>
            </a:r>
            <a:r>
              <a:rPr lang="it-IT" sz="1200" b="1" i="1" dirty="0"/>
              <a:t> di Cliente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b="1" dirty="0"/>
              <a:t>Comprare</a:t>
            </a:r>
            <a:r>
              <a:rPr lang="it-IT" sz="1200" dirty="0"/>
              <a:t>(</a:t>
            </a:r>
            <a:r>
              <a:rPr lang="it-IT" sz="1200" b="1" u="sng" dirty="0"/>
              <a:t>data</a:t>
            </a:r>
            <a:r>
              <a:rPr lang="it-IT" sz="1200" dirty="0"/>
              <a:t>, </a:t>
            </a:r>
            <a:r>
              <a:rPr lang="it-IT" sz="1200" b="1" u="sng" dirty="0"/>
              <a:t>reparto</a:t>
            </a:r>
            <a:r>
              <a:rPr lang="it-IT" sz="1200" dirty="0"/>
              <a:t>,  </a:t>
            </a:r>
            <a:r>
              <a:rPr lang="it-IT" sz="1200" b="1" u="sng" dirty="0" err="1"/>
              <a:t>v_titolo</a:t>
            </a:r>
            <a:r>
              <a:rPr lang="it-IT" sz="1200" dirty="0"/>
              <a:t>, </a:t>
            </a:r>
            <a:r>
              <a:rPr lang="it-IT" sz="1200" b="1" u="sng" dirty="0" err="1"/>
              <a:t>v_piattaforma</a:t>
            </a:r>
            <a:r>
              <a:rPr lang="it-IT" sz="1200" dirty="0"/>
              <a:t>, </a:t>
            </a:r>
            <a:r>
              <a:rPr lang="it-IT" sz="1200" b="1" u="sng" dirty="0"/>
              <a:t>cliente</a:t>
            </a:r>
            <a:r>
              <a:rPr lang="it-IT" sz="1200" dirty="0"/>
              <a:t>, quantità, </a:t>
            </a:r>
            <a:r>
              <a:rPr lang="it-IT" sz="1200" dirty="0" err="1"/>
              <a:t>prezzo_totale</a:t>
            </a:r>
            <a:r>
              <a:rPr lang="it-IT" sz="1200" dirty="0"/>
              <a:t>)</a:t>
            </a:r>
          </a:p>
          <a:p>
            <a:pPr lvl="2">
              <a:lnSpc>
                <a:spcPct val="150000"/>
              </a:lnSpc>
            </a:pPr>
            <a:r>
              <a:rPr lang="it-IT" sz="1200" b="1" i="1" dirty="0"/>
              <a:t>Vincolo di IR dell’attributo reparto sull’attributo </a:t>
            </a:r>
            <a:r>
              <a:rPr lang="it-IT" sz="1200" b="1" i="1" dirty="0" err="1"/>
              <a:t>codice_reparto</a:t>
            </a:r>
            <a:r>
              <a:rPr lang="it-IT" sz="1200" b="1" i="1" dirty="0"/>
              <a:t> di Reparto</a:t>
            </a:r>
          </a:p>
          <a:p>
            <a:pPr lvl="2">
              <a:lnSpc>
                <a:spcPct val="150000"/>
              </a:lnSpc>
            </a:pPr>
            <a:r>
              <a:rPr lang="it-IT" sz="1200" b="1" i="1" dirty="0"/>
              <a:t>Vincolo di IR degli attributi </a:t>
            </a:r>
            <a:r>
              <a:rPr lang="it-IT" sz="1200" b="1" i="1" dirty="0" err="1"/>
              <a:t>v_titolo</a:t>
            </a:r>
            <a:r>
              <a:rPr lang="it-IT" sz="1200" b="1" i="1" dirty="0"/>
              <a:t>, </a:t>
            </a:r>
            <a:r>
              <a:rPr lang="it-IT" sz="1200" b="1" i="1" dirty="0" err="1"/>
              <a:t>v_piattaforma</a:t>
            </a:r>
            <a:r>
              <a:rPr lang="it-IT" sz="1200" b="1" i="1" dirty="0"/>
              <a:t> sugli attributi titolo e piattaforma di videogioco</a:t>
            </a:r>
          </a:p>
          <a:p>
            <a:pPr lvl="2">
              <a:lnSpc>
                <a:spcPct val="150000"/>
              </a:lnSpc>
            </a:pPr>
            <a:r>
              <a:rPr lang="it-IT" sz="1200" b="1" i="1" dirty="0"/>
              <a:t>Vincolo di IR dell’attributo cliente sull’attributo </a:t>
            </a:r>
            <a:r>
              <a:rPr lang="it-IT" sz="1200" b="1" i="1" dirty="0" err="1"/>
              <a:t>cf</a:t>
            </a:r>
            <a:r>
              <a:rPr lang="it-IT" sz="1200" b="1" i="1" dirty="0"/>
              <a:t> di </a:t>
            </a:r>
            <a:r>
              <a:rPr lang="it-IT" sz="1200" b="1" i="1" dirty="0" err="1"/>
              <a:t>Clliente</a:t>
            </a:r>
            <a:endParaRPr lang="it-IT" sz="1200" b="1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b="1" dirty="0"/>
              <a:t>Gestire</a:t>
            </a:r>
            <a:r>
              <a:rPr lang="it-IT" sz="1200" dirty="0"/>
              <a:t>(</a:t>
            </a:r>
            <a:r>
              <a:rPr lang="it-IT" sz="1200" b="1" u="sng" dirty="0"/>
              <a:t>reparto</a:t>
            </a:r>
            <a:r>
              <a:rPr lang="it-IT" sz="1200" dirty="0"/>
              <a:t>, </a:t>
            </a:r>
            <a:r>
              <a:rPr lang="it-IT" sz="1200" b="1" u="sng" dirty="0"/>
              <a:t>impiegato</a:t>
            </a:r>
            <a:r>
              <a:rPr lang="it-IT" sz="1200" dirty="0"/>
              <a:t>)</a:t>
            </a:r>
          </a:p>
          <a:p>
            <a:pPr lvl="1">
              <a:lnSpc>
                <a:spcPct val="150000"/>
              </a:lnSpc>
            </a:pPr>
            <a:r>
              <a:rPr lang="it-IT" sz="1200" b="1" i="1" dirty="0"/>
              <a:t>              Vincolo di IR dell’attributo reparto sull’attributo </a:t>
            </a:r>
            <a:r>
              <a:rPr lang="it-IT" sz="1200" b="1" i="1" dirty="0" err="1"/>
              <a:t>codice_reparto</a:t>
            </a:r>
            <a:r>
              <a:rPr lang="it-IT" sz="1200" b="1" i="1" dirty="0"/>
              <a:t> di Reparto</a:t>
            </a:r>
          </a:p>
          <a:p>
            <a:pPr lvl="1">
              <a:lnSpc>
                <a:spcPct val="150000"/>
              </a:lnSpc>
            </a:pPr>
            <a:r>
              <a:rPr lang="it-IT" sz="1200" b="1" i="1" dirty="0"/>
              <a:t>              Vincolo di IR dell’attributo impiegato sull’attributo matricola di Impiegato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b="1" dirty="0"/>
              <a:t>Contenere</a:t>
            </a:r>
            <a:r>
              <a:rPr lang="it-IT" sz="1200" dirty="0"/>
              <a:t>(</a:t>
            </a:r>
            <a:r>
              <a:rPr lang="it-IT" sz="1200" b="1" u="sng" dirty="0"/>
              <a:t>reparto</a:t>
            </a:r>
            <a:r>
              <a:rPr lang="it-IT" sz="1200" dirty="0"/>
              <a:t>, </a:t>
            </a:r>
            <a:r>
              <a:rPr lang="it-IT" sz="1200" b="1" u="sng" dirty="0" err="1"/>
              <a:t>v_titolo</a:t>
            </a:r>
            <a:r>
              <a:rPr lang="it-IT" sz="1200" dirty="0"/>
              <a:t>, </a:t>
            </a:r>
            <a:r>
              <a:rPr lang="it-IT" sz="1200" b="1" u="sng" dirty="0" err="1"/>
              <a:t>v_piattaforma</a:t>
            </a:r>
            <a:r>
              <a:rPr lang="it-IT" sz="1200" dirty="0"/>
              <a:t>)</a:t>
            </a:r>
          </a:p>
          <a:p>
            <a:pPr lvl="1">
              <a:lnSpc>
                <a:spcPct val="150000"/>
              </a:lnSpc>
            </a:pPr>
            <a:r>
              <a:rPr lang="it-IT" sz="1200" b="1" i="1" dirty="0"/>
              <a:t>              Vincolo di IR dell’attributo reparto sull’attributo </a:t>
            </a:r>
            <a:r>
              <a:rPr lang="it-IT" sz="1200" b="1" i="1" dirty="0" err="1"/>
              <a:t>codice_reparto</a:t>
            </a:r>
            <a:r>
              <a:rPr lang="it-IT" sz="1200" b="1" i="1" dirty="0"/>
              <a:t> di Reparto</a:t>
            </a:r>
          </a:p>
          <a:p>
            <a:pPr lvl="1">
              <a:lnSpc>
                <a:spcPct val="150000"/>
              </a:lnSpc>
            </a:pPr>
            <a:r>
              <a:rPr lang="it-IT" sz="1200" b="1" i="1" dirty="0"/>
              <a:t>              Vincolo di IR degli attributi </a:t>
            </a:r>
            <a:r>
              <a:rPr lang="it-IT" sz="1200" b="1" i="1" dirty="0" err="1"/>
              <a:t>v_titolo</a:t>
            </a:r>
            <a:r>
              <a:rPr lang="it-IT" sz="1200" b="1" i="1" dirty="0"/>
              <a:t>, </a:t>
            </a:r>
            <a:r>
              <a:rPr lang="it-IT" sz="1200" b="1" i="1" dirty="0" err="1"/>
              <a:t>v_piattaforma</a:t>
            </a:r>
            <a:r>
              <a:rPr lang="it-IT" sz="1200" b="1" i="1" dirty="0"/>
              <a:t> sugli attributi titolo e piattaforma di videogioco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b="1" dirty="0"/>
              <a:t>Classificare</a:t>
            </a:r>
            <a:r>
              <a:rPr lang="it-IT" sz="1200" dirty="0"/>
              <a:t>(</a:t>
            </a:r>
            <a:r>
              <a:rPr lang="it-IT" sz="1200" b="1" u="sng" dirty="0" err="1"/>
              <a:t>v_titolo</a:t>
            </a:r>
            <a:r>
              <a:rPr lang="it-IT" sz="1200" dirty="0"/>
              <a:t>, </a:t>
            </a:r>
            <a:r>
              <a:rPr lang="it-IT" sz="1200" b="1" u="sng" dirty="0" err="1"/>
              <a:t>v_piattaforma</a:t>
            </a:r>
            <a:r>
              <a:rPr lang="it-IT" sz="1200" dirty="0"/>
              <a:t>, </a:t>
            </a:r>
            <a:r>
              <a:rPr lang="it-IT" sz="1200" b="1" u="sng" dirty="0"/>
              <a:t>genere</a:t>
            </a:r>
            <a:r>
              <a:rPr lang="it-IT" sz="1200" dirty="0"/>
              <a:t>)</a:t>
            </a:r>
          </a:p>
          <a:p>
            <a:pPr>
              <a:lnSpc>
                <a:spcPct val="150000"/>
              </a:lnSpc>
            </a:pPr>
            <a:r>
              <a:rPr lang="it-IT" sz="1200" b="1" i="1" dirty="0"/>
              <a:t>                            Vincolo di IR degli attributi </a:t>
            </a:r>
            <a:r>
              <a:rPr lang="it-IT" sz="1200" b="1" i="1" dirty="0" err="1"/>
              <a:t>v_titolo</a:t>
            </a:r>
            <a:r>
              <a:rPr lang="it-IT" sz="1200" b="1" i="1" dirty="0"/>
              <a:t>, </a:t>
            </a:r>
            <a:r>
              <a:rPr lang="it-IT" sz="1200" b="1" i="1" dirty="0" err="1"/>
              <a:t>v_piattaforma</a:t>
            </a:r>
            <a:r>
              <a:rPr lang="it-IT" sz="1200" b="1" i="1" dirty="0"/>
              <a:t> sugli attributi titolo e piattaforma di videogioco</a:t>
            </a:r>
          </a:p>
          <a:p>
            <a:pPr>
              <a:lnSpc>
                <a:spcPct val="150000"/>
              </a:lnSpc>
            </a:pPr>
            <a:r>
              <a:rPr lang="it-IT" sz="1200" b="1" i="1" dirty="0"/>
              <a:t>                            Vincolo di IR dell’attributo genere sull’attributo genere di Genere</a:t>
            </a:r>
          </a:p>
        </p:txBody>
      </p:sp>
    </p:spTree>
    <p:extLst>
      <p:ext uri="{BB962C8B-B14F-4D97-AF65-F5344CB8AC3E}">
        <p14:creationId xmlns:p14="http://schemas.microsoft.com/office/powerpoint/2010/main" val="222712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Immagine che contiene schermata, cerchio, design, arte&#10;&#10;Descrizione generata automaticamente">
            <a:extLst>
              <a:ext uri="{FF2B5EF4-FFF2-40B4-BE49-F238E27FC236}">
                <a16:creationId xmlns:a16="http://schemas.microsoft.com/office/drawing/2014/main" id="{D0C12757-6759-F6CA-ED1F-F8C8A7E20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086" y="5421086"/>
            <a:ext cx="1436914" cy="143691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453C798-6EC4-38DF-CCBA-002722042C36}"/>
              </a:ext>
            </a:extLst>
          </p:cNvPr>
          <p:cNvSpPr txBox="1"/>
          <p:nvPr/>
        </p:nvSpPr>
        <p:spPr>
          <a:xfrm>
            <a:off x="474663" y="1684328"/>
            <a:ext cx="11315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Un’azienda possiede diversi </a:t>
            </a:r>
            <a:r>
              <a:rPr lang="it-IT" b="1" dirty="0"/>
              <a:t>negozi</a:t>
            </a:r>
            <a:r>
              <a:rPr lang="it-IT" dirty="0"/>
              <a:t> distribuiti su tutto il territorio, ciascuno dei quali è identificato da un nome, città, via e CAP. </a:t>
            </a:r>
          </a:p>
          <a:p>
            <a:r>
              <a:rPr lang="it-IT" dirty="0"/>
              <a:t>Ogni negozio ha un numero di telefono e può essere suddiviso in vari </a:t>
            </a:r>
            <a:r>
              <a:rPr lang="it-IT" b="1" dirty="0"/>
              <a:t>reparti </a:t>
            </a:r>
            <a:r>
              <a:rPr lang="it-IT" dirty="0"/>
              <a:t>divisi per piattaforma(PlayStation, Xbox, Nintendo Switch), dove sono venduti diversi </a:t>
            </a:r>
            <a:r>
              <a:rPr lang="it-IT" b="1" dirty="0"/>
              <a:t>videogiochi</a:t>
            </a:r>
            <a:r>
              <a:rPr lang="it-IT" dirty="0"/>
              <a:t>.</a:t>
            </a:r>
          </a:p>
          <a:p>
            <a:r>
              <a:rPr lang="it-IT" dirty="0"/>
              <a:t>Ogni videogioco ha un titolo, una piattaforma, un anno di uscita e un prezzo.</a:t>
            </a:r>
          </a:p>
          <a:p>
            <a:r>
              <a:rPr lang="it-IT" dirty="0"/>
              <a:t>I videogiochi possono essere anche classificati da uno o più generi. </a:t>
            </a:r>
          </a:p>
          <a:p>
            <a:r>
              <a:rPr lang="it-IT" dirty="0"/>
              <a:t>I </a:t>
            </a:r>
            <a:r>
              <a:rPr lang="it-IT" b="1" dirty="0"/>
              <a:t>clienti</a:t>
            </a:r>
            <a:r>
              <a:rPr lang="it-IT" dirty="0"/>
              <a:t> si recano nei negozi per acquistare i videogiochi, ed ogni acquisto include la registrazione del reparto dove è avvenuto l’acquisto, del titolo acquistato, della quantità acquistata, della data di acquisto e del prezzo totale di ogni singolo acquisto.</a:t>
            </a:r>
          </a:p>
          <a:p>
            <a:r>
              <a:rPr lang="it-IT" dirty="0"/>
              <a:t>Ogni negozio ha un </a:t>
            </a:r>
            <a:r>
              <a:rPr lang="it-IT" b="1" dirty="0"/>
              <a:t>personale</a:t>
            </a:r>
            <a:r>
              <a:rPr lang="it-IT" dirty="0"/>
              <a:t> formato da </a:t>
            </a:r>
            <a:r>
              <a:rPr lang="it-IT" b="1" dirty="0"/>
              <a:t>impiegati</a:t>
            </a:r>
            <a:r>
              <a:rPr lang="it-IT" dirty="0"/>
              <a:t>, ciascuno dei quali è identificato da una matricola,</a:t>
            </a:r>
          </a:p>
          <a:p>
            <a:r>
              <a:rPr lang="it-IT" dirty="0"/>
              <a:t> e per ogni impiegato si registrano il nome, il cognome, lo stipendio, la data di assunzione e il tipo di mansione. </a:t>
            </a:r>
          </a:p>
          <a:p>
            <a:r>
              <a:rPr lang="it-IT" dirty="0"/>
              <a:t>Gli impiegati possono essere responsabili della gestione di un reparto o cassieri associati ad una specifica cassa. </a:t>
            </a:r>
          </a:p>
        </p:txBody>
      </p:sp>
    </p:spTree>
    <p:extLst>
      <p:ext uri="{BB962C8B-B14F-4D97-AF65-F5344CB8AC3E}">
        <p14:creationId xmlns:p14="http://schemas.microsoft.com/office/powerpoint/2010/main" val="163594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57F8DE8-748A-A4C7-CAFC-D3A4578DE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48" y="360984"/>
            <a:ext cx="10420930" cy="613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6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A77ED50-72B5-B777-BDCB-1F5FBA393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1216"/>
              </p:ext>
            </p:extLst>
          </p:nvPr>
        </p:nvGraphicFramePr>
        <p:xfrm>
          <a:off x="2068513" y="4202855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49114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Regole di derivazione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4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RD1 L’attributo derivabile </a:t>
                      </a:r>
                      <a:r>
                        <a:rPr lang="it-IT" dirty="0" err="1"/>
                        <a:t>prezzo_totale</a:t>
                      </a:r>
                      <a:r>
                        <a:rPr lang="it-IT" dirty="0"/>
                        <a:t> si ottiene moltiplicando il prezzo del    videogioco con la quantità acquistata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86078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EB72D38-6F38-7F12-BDAC-E7F3969FE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722498"/>
              </p:ext>
            </p:extLst>
          </p:nvPr>
        </p:nvGraphicFramePr>
        <p:xfrm>
          <a:off x="2068513" y="1273385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504690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Regole di vincolo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416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Ogni videogioco deve essere contenuto solo nel reparto corrispondente alla piattaforma del videogioco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08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Un reparto non deve contenere gli stessi videogiochi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36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3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9F07012-5F9B-A488-9E20-2296AA1EF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18709"/>
              </p:ext>
            </p:extLst>
          </p:nvPr>
        </p:nvGraphicFramePr>
        <p:xfrm>
          <a:off x="917575" y="1488440"/>
          <a:ext cx="10429875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175">
                  <a:extLst>
                    <a:ext uri="{9D8B030D-6E8A-4147-A177-3AD203B41FA5}">
                      <a16:colId xmlns:a16="http://schemas.microsoft.com/office/drawing/2014/main" val="237274629"/>
                    </a:ext>
                  </a:extLst>
                </a:gridCol>
                <a:gridCol w="4276725">
                  <a:extLst>
                    <a:ext uri="{9D8B030D-6E8A-4147-A177-3AD203B41FA5}">
                      <a16:colId xmlns:a16="http://schemas.microsoft.com/office/drawing/2014/main" val="3587932663"/>
                    </a:ext>
                  </a:extLst>
                </a:gridCol>
                <a:gridCol w="2181225">
                  <a:extLst>
                    <a:ext uri="{9D8B030D-6E8A-4147-A177-3AD203B41FA5}">
                      <a16:colId xmlns:a16="http://schemas.microsoft.com/office/drawing/2014/main" val="1042414637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3075203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Entità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Descrizione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Attributi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Identificatore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3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Negozio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Negozi della catena in cui si svolgono le operazioni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telefono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nome, citta, via, cap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53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Impiegato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Impiegati che lavorano nei negozi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nome, cognome, stipendio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matricola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2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Responsabile reparto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Impiegati che gestiscono i reparti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reparto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/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2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Cassiere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Impiegati 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numero_cassa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/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0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Reparto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Reparti presenti nei negozi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nome_reparto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codice_reparto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2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Videogioco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Videogiochi in vendita nei reparti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anno_uscita, prezzo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/>
                        <a:t>titolo, piattaforma</a:t>
                      </a:r>
                    </a:p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70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Genere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Genere dei videogiochi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/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genere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62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Cliente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Clienti del negozio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nome, cognome, contatto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cf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8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Comprare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Acquisti effettuati dai clienti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/>
                        <a:t>quantita</a:t>
                      </a:r>
                      <a:r>
                        <a:rPr lang="it-IT" sz="1200" dirty="0"/>
                        <a:t>, </a:t>
                      </a:r>
                      <a:r>
                        <a:rPr lang="it-IT" sz="1200" dirty="0" err="1"/>
                        <a:t>prezzo_totale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data, reparto, </a:t>
                      </a:r>
                      <a:r>
                        <a:rPr lang="it-IT" sz="1200" dirty="0" err="1"/>
                        <a:t>v_titolo</a:t>
                      </a:r>
                      <a:r>
                        <a:rPr lang="it-IT" sz="1200" dirty="0"/>
                        <a:t>, </a:t>
                      </a:r>
                      <a:r>
                        <a:rPr lang="it-IT" sz="1200" dirty="0" err="1"/>
                        <a:t>v_piattaforma</a:t>
                      </a:r>
                      <a:r>
                        <a:rPr lang="it-IT" sz="1200" dirty="0"/>
                        <a:t>,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8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10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8EDE35E8-B4B1-EB83-D271-2A76C1686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145745"/>
              </p:ext>
            </p:extLst>
          </p:nvPr>
        </p:nvGraphicFramePr>
        <p:xfrm>
          <a:off x="1593056" y="2329180"/>
          <a:ext cx="9078913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366911694"/>
                    </a:ext>
                  </a:extLst>
                </a:gridCol>
                <a:gridCol w="3414713">
                  <a:extLst>
                    <a:ext uri="{9D8B030D-6E8A-4147-A177-3AD203B41FA5}">
                      <a16:colId xmlns:a16="http://schemas.microsoft.com/office/drawing/2014/main" val="6981700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74608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5487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Relazione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Descrizione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Entità coinvolte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Attributi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5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Impiegare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Il negozio di videogiochi impiega un dipendente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Negozio(1, N), </a:t>
                      </a:r>
                    </a:p>
                    <a:p>
                      <a:r>
                        <a:rPr lang="it-IT" sz="1200"/>
                        <a:t>Impiegato(1, 1)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data_assunzione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5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Possedere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Il negozio di videogiochi possiede dei reparti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Negozio(1, N),</a:t>
                      </a:r>
                    </a:p>
                    <a:p>
                      <a:r>
                        <a:rPr lang="it-IT" sz="1200"/>
                        <a:t>Reparto(1, 1)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/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56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Contenere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Il reparto contiene dei videogiochi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Reparto(1, N),</a:t>
                      </a:r>
                    </a:p>
                    <a:p>
                      <a:r>
                        <a:rPr lang="it-IT" sz="1200"/>
                        <a:t>Videogioco(0, N)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/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48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Classificare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Il videogioco è classificato in generi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Videogioco(1, N)</a:t>
                      </a:r>
                    </a:p>
                    <a:p>
                      <a:r>
                        <a:rPr lang="it-IT" sz="1200"/>
                        <a:t>Genere(1, N)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50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914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DF0AEDE-F93B-FB9A-61E1-37713F4E3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3506"/>
              </p:ext>
            </p:extLst>
          </p:nvPr>
        </p:nvGraphicFramePr>
        <p:xfrm>
          <a:off x="2068513" y="869633"/>
          <a:ext cx="8127999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318570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85041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6599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Concetto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Tipo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/>
                        <a:t>Volume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6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Negozio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10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6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Impiegato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50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34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Responsabile reparto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15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2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Cassiere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15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9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Reparto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30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22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Videogioco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500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54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Genere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293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Cliente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5000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Comprare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50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Impiegare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R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46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Possedere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R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9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Contenere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R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0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Classificare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R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38461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EFEE5D51-AE89-835E-DC03-572432549A66}"/>
              </a:ext>
            </a:extLst>
          </p:cNvPr>
          <p:cNvSpPr txBox="1"/>
          <p:nvPr/>
        </p:nvSpPr>
        <p:spPr>
          <a:xfrm>
            <a:off x="2068513" y="592634"/>
            <a:ext cx="135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Tavola dei volumi</a:t>
            </a:r>
          </a:p>
        </p:txBody>
      </p:sp>
    </p:spTree>
    <p:extLst>
      <p:ext uri="{BB962C8B-B14F-4D97-AF65-F5344CB8AC3E}">
        <p14:creationId xmlns:p14="http://schemas.microsoft.com/office/powerpoint/2010/main" val="256959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A3C6212-B9BF-E8CE-B762-852E36D50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19662"/>
              </p:ext>
            </p:extLst>
          </p:nvPr>
        </p:nvGraphicFramePr>
        <p:xfrm>
          <a:off x="1420813" y="2273300"/>
          <a:ext cx="9423399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2372364011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080979888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356454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Operazione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Tipo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Frequenza</a:t>
                      </a:r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83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Assegna un impiegato ad un negozio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50 al mese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235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Inserisci un nuovo cliente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50 al giorno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62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Inserisci un acquisto di un videogioco da parte di un cliente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I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500 al giorno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689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Per ogni negozio calcola il guadagno totale di ogni reparto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 / settimana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1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Per ogni negozio, calcola il guadagno totale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 / mese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02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Calcola il guadagno totale di tutti i negozi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2 / anno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445132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464EDB84-01C4-2D3E-E988-9DCFDC16433C}"/>
              </a:ext>
            </a:extLst>
          </p:cNvPr>
          <p:cNvSpPr txBox="1"/>
          <p:nvPr/>
        </p:nvSpPr>
        <p:spPr>
          <a:xfrm>
            <a:off x="1420813" y="1996301"/>
            <a:ext cx="1689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Tavola delle operazioni</a:t>
            </a:r>
          </a:p>
        </p:txBody>
      </p:sp>
    </p:spTree>
    <p:extLst>
      <p:ext uri="{BB962C8B-B14F-4D97-AF65-F5344CB8AC3E}">
        <p14:creationId xmlns:p14="http://schemas.microsoft.com/office/powerpoint/2010/main" val="350506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30EC512-1203-2A78-0CDD-6AFCE4C31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829499"/>
              </p:ext>
            </p:extLst>
          </p:nvPr>
        </p:nvGraphicFramePr>
        <p:xfrm>
          <a:off x="4168775" y="1480027"/>
          <a:ext cx="3854450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50">
                  <a:extLst>
                    <a:ext uri="{9D8B030D-6E8A-4147-A177-3AD203B41FA5}">
                      <a16:colId xmlns:a16="http://schemas.microsoft.com/office/drawing/2014/main" val="251433225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4496731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883061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87204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Costrutto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Accessi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1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Impiegato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3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Impiegare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52245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B03AFEF-0E38-6A25-60C4-2DF80DD35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44647"/>
              </p:ext>
            </p:extLst>
          </p:nvPr>
        </p:nvGraphicFramePr>
        <p:xfrm>
          <a:off x="4168774" y="2951156"/>
          <a:ext cx="37309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51433225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4496731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883061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87204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Costrutto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Accessi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1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36500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202FDC5-CCFA-04A4-186A-2FB888143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26308"/>
              </p:ext>
            </p:extLst>
          </p:nvPr>
        </p:nvGraphicFramePr>
        <p:xfrm>
          <a:off x="4168775" y="4433008"/>
          <a:ext cx="37309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51433225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44967315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78830615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87204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Concetto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Costrutto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Accessi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12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836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/>
                        <a:t>Comprare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57501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5707AB-7D65-6327-4999-92E27D2CC676}"/>
              </a:ext>
            </a:extLst>
          </p:cNvPr>
          <p:cNvSpPr txBox="1"/>
          <p:nvPr/>
        </p:nvSpPr>
        <p:spPr>
          <a:xfrm>
            <a:off x="4168774" y="1201520"/>
            <a:ext cx="1063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Operazione 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407759B-842F-0BC1-50E6-BD9744D35F10}"/>
              </a:ext>
            </a:extLst>
          </p:cNvPr>
          <p:cNvSpPr txBox="1"/>
          <p:nvPr/>
        </p:nvSpPr>
        <p:spPr>
          <a:xfrm>
            <a:off x="4168774" y="2674157"/>
            <a:ext cx="1063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Operazione 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773B1DE-D39C-5A9E-2934-7051F5865D95}"/>
              </a:ext>
            </a:extLst>
          </p:cNvPr>
          <p:cNvSpPr txBox="1"/>
          <p:nvPr/>
        </p:nvSpPr>
        <p:spPr>
          <a:xfrm>
            <a:off x="4168774" y="4156009"/>
            <a:ext cx="1063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Operazione 3</a:t>
            </a:r>
          </a:p>
        </p:txBody>
      </p:sp>
    </p:spTree>
    <p:extLst>
      <p:ext uri="{BB962C8B-B14F-4D97-AF65-F5344CB8AC3E}">
        <p14:creationId xmlns:p14="http://schemas.microsoft.com/office/powerpoint/2010/main" val="6690506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1337</Words>
  <Application>Microsoft Office PowerPoint</Application>
  <PresentationFormat>Widescreen</PresentationFormat>
  <Paragraphs>347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Lucida Console</vt:lpstr>
      <vt:lpstr>Source Sans Pro Black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Gennaro Pio Albano</dc:creator>
  <cp:lastModifiedBy>Gennaro Pio Albano</cp:lastModifiedBy>
  <cp:revision>6</cp:revision>
  <dcterms:created xsi:type="dcterms:W3CDTF">2025-01-18T11:07:58Z</dcterms:created>
  <dcterms:modified xsi:type="dcterms:W3CDTF">2025-02-06T23:07:17Z</dcterms:modified>
</cp:coreProperties>
</file>