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sldIdLst>
    <p:sldId id="256" r:id="rId2"/>
    <p:sldId id="293" r:id="rId3"/>
    <p:sldId id="294" r:id="rId4"/>
    <p:sldId id="295" r:id="rId5"/>
    <p:sldId id="306" r:id="rId6"/>
    <p:sldId id="27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0000"/>
    <a:srgbClr val="4A7EBB"/>
    <a:srgbClr val="FF5050"/>
    <a:srgbClr val="0070C0"/>
    <a:srgbClr val="00CC00"/>
    <a:srgbClr val="FF9999"/>
    <a:srgbClr val="333333"/>
    <a:srgbClr val="36D64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87" autoAdjust="0"/>
    <p:restoredTop sz="84808" autoAdjust="0"/>
  </p:normalViewPr>
  <p:slideViewPr>
    <p:cSldViewPr>
      <p:cViewPr varScale="1">
        <p:scale>
          <a:sx n="141" d="100"/>
          <a:sy n="141" d="100"/>
        </p:scale>
        <p:origin x="152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4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47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9F6F8-DC93-4263-BA57-AD9D4385C8E5}" type="datetimeFigureOut">
              <a:rPr lang="en-US" smtClean="0"/>
              <a:pPr/>
              <a:t>11/25/24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F2DB0-B490-4B71-886B-D4923F0888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99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1" hasCustomPrompt="1"/>
          </p:nvPr>
        </p:nvSpPr>
        <p:spPr>
          <a:xfrm>
            <a:off x="914400" y="1295400"/>
            <a:ext cx="8229600" cy="609600"/>
          </a:xfrm>
        </p:spPr>
        <p:txBody>
          <a:bodyPr/>
          <a:lstStyle>
            <a:lvl1pPr algn="l">
              <a:buNone/>
              <a:defRPr b="1">
                <a:solidFill>
                  <a:srgbClr val="0070C0"/>
                </a:solidFill>
                <a:effectLst>
                  <a:outerShdw blurRad="50800" dir="16200000" rotWithShape="0">
                    <a:srgbClr val="0070C0">
                      <a:alpha val="40000"/>
                    </a:srgbClr>
                  </a:outerShdw>
                </a:effectLst>
              </a:defRPr>
            </a:lvl1pPr>
          </a:lstStyle>
          <a:p>
            <a:pPr lvl="0"/>
            <a:r>
              <a:rPr lang="bg-BG" dirty="0"/>
              <a:t>Номер на лекция</a:t>
            </a:r>
            <a:endParaRPr lang="en-US" dirty="0"/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2" hasCustomPrompt="1"/>
          </p:nvPr>
        </p:nvSpPr>
        <p:spPr>
          <a:xfrm>
            <a:off x="914400" y="1905000"/>
            <a:ext cx="8229600" cy="10668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>
            <a:noAutofit/>
          </a:bodyPr>
          <a:lstStyle>
            <a:lvl1pPr algn="l">
              <a:buNone/>
              <a:defRPr sz="6600" b="1">
                <a:solidFill>
                  <a:schemeClr val="tx1"/>
                </a:solidFill>
                <a:effectLst>
                  <a:outerShdw blurRad="50800" dir="16200000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bg-BG" dirty="0"/>
              <a:t>Заглавие 1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8229600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229600" cy="51054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"/>
            <a:ext cx="8229600" cy="65532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B3B8F-FDDF-4512-9E8B-7FE672AA7E35}" type="datetimeFigureOut">
              <a:rPr lang="en-US" smtClean="0"/>
              <a:pPr/>
              <a:t>11/25/24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3CE80-6F79-425A-BF10-6218829F3E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5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6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70C0"/>
          </a:solidFill>
          <a:effectLst>
            <a:outerShdw blurRad="50800" dir="16200000" rotWithShape="0">
              <a:schemeClr val="accent1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13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3.jpg"/><Relationship Id="rId5" Type="http://schemas.openxmlformats.org/officeDocument/2006/relationships/image" Target="../media/image8.png"/><Relationship Id="rId15" Type="http://schemas.openxmlformats.org/officeDocument/2006/relationships/image" Target="../media/image15.png"/><Relationship Id="rId10" Type="http://schemas.openxmlformats.org/officeDocument/2006/relationships/image" Target="../media/image4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Задача на асистента </a:t>
            </a:r>
            <a:r>
              <a:rPr lang="en-US" dirty="0"/>
              <a:t>A0</a:t>
            </a:r>
            <a:r>
              <a:rPr lang="bg-BG" dirty="0"/>
              <a:t>5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/>
          </a:bodyPr>
          <a:lstStyle/>
          <a:p>
            <a:r>
              <a:rPr lang="bg-BG" dirty="0"/>
              <a:t>Физика на празниците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53E77F-7B0B-4375-ABAB-747A8D49C812}"/>
              </a:ext>
            </a:extLst>
          </p:cNvPr>
          <p:cNvSpPr txBox="1"/>
          <p:nvPr/>
        </p:nvSpPr>
        <p:spPr>
          <a:xfrm>
            <a:off x="0" y="6519446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СНОВИ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НА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К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ОМПЮТЪРНАТА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Г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РАФИКА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О. Константинов •   КИТ-ФМИ-СУ   •   202</a:t>
            </a:r>
            <a:r>
              <a:rPr lang="bg-BG" sz="160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4</a:t>
            </a:r>
            <a:endParaRPr lang="en-US" sz="1600" spc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1006A6-C108-C597-E4F2-353079954E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048000"/>
            <a:ext cx="5162550" cy="30975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A6AC63C-D6AF-B178-04DD-AFF13732B1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0" y="2971800"/>
            <a:ext cx="2171700" cy="3657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D8B8B6-86CF-5FA1-C630-D822A2F28A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297" y="5353476"/>
            <a:ext cx="1063466" cy="1066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FB3277-93D6-E49E-C03F-5287208D36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" y="3193686"/>
            <a:ext cx="1447800" cy="20335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400" dirty="0"/>
              <a:t>Празнични капани</a:t>
            </a:r>
            <a:endParaRPr lang="en-US" sz="4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C527EA-CC2D-64E3-D513-4428F087A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В първата седмица на характерния с празниците месец декември идва последната задача на асистента, чиято тема е с предупредителен характер под мотото „Празнувайте с мярка!“ </a:t>
            </a:r>
            <a:r>
              <a:rPr lang="bg-BG" dirty="0">
                <a:sym typeface="Wingdings" pitchFamily="2" charset="2"/>
              </a:rPr>
              <a:t></a:t>
            </a:r>
          </a:p>
          <a:p>
            <a:r>
              <a:rPr lang="bg-BG" dirty="0">
                <a:sym typeface="Wingdings" pitchFamily="2" charset="2"/>
              </a:rPr>
              <a:t>Създайте рикоширащи в обекти предмети, като се съобразите с уточненията за всяка груп</a:t>
            </a:r>
            <a:r>
              <a:rPr lang="en-US" dirty="0">
                <a:sym typeface="Wingdings" pitchFamily="2" charset="2"/>
              </a:rPr>
              <a:t>a</a:t>
            </a:r>
            <a:r>
              <a:rPr lang="bg-BG" dirty="0">
                <a:sym typeface="Wingdings" pitchFamily="2" charset="2"/>
              </a:rPr>
              <a:t>: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253751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5">
            <a:extLst>
              <a:ext uri="{FF2B5EF4-FFF2-40B4-BE49-F238E27FC236}">
                <a16:creationId xmlns:a16="http://schemas.microsoft.com/office/drawing/2014/main" id="{BD6486D3-F1F8-CF41-D287-0D8002508C37}"/>
              </a:ext>
            </a:extLst>
          </p:cNvPr>
          <p:cNvSpPr txBox="1"/>
          <p:nvPr/>
        </p:nvSpPr>
        <p:spPr>
          <a:xfrm>
            <a:off x="979113" y="438103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solidFill>
                  <a:schemeClr val="accent1"/>
                </a:solidFill>
              </a:rPr>
              <a:t>Група 1</a:t>
            </a:r>
          </a:p>
        </p:txBody>
      </p:sp>
      <p:sp>
        <p:nvSpPr>
          <p:cNvPr id="6" name="TextBox 95">
            <a:extLst>
              <a:ext uri="{FF2B5EF4-FFF2-40B4-BE49-F238E27FC236}">
                <a16:creationId xmlns:a16="http://schemas.microsoft.com/office/drawing/2014/main" id="{197BEEA1-5F49-6AD7-956B-E5553F43F319}"/>
              </a:ext>
            </a:extLst>
          </p:cNvPr>
          <p:cNvSpPr txBox="1"/>
          <p:nvPr/>
        </p:nvSpPr>
        <p:spPr>
          <a:xfrm>
            <a:off x="4777061" y="436987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solidFill>
                  <a:schemeClr val="accent1"/>
                </a:solidFill>
              </a:rPr>
              <a:t>Група 3</a:t>
            </a:r>
          </a:p>
        </p:txBody>
      </p:sp>
      <p:sp>
        <p:nvSpPr>
          <p:cNvPr id="7" name="TextBox 95">
            <a:extLst>
              <a:ext uri="{FF2B5EF4-FFF2-40B4-BE49-F238E27FC236}">
                <a16:creationId xmlns:a16="http://schemas.microsoft.com/office/drawing/2014/main" id="{FA0A13E1-DD03-5477-C11A-11D1F8FE743E}"/>
              </a:ext>
            </a:extLst>
          </p:cNvPr>
          <p:cNvSpPr txBox="1"/>
          <p:nvPr/>
        </p:nvSpPr>
        <p:spPr>
          <a:xfrm>
            <a:off x="2881292" y="439433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solidFill>
                  <a:schemeClr val="accent1"/>
                </a:solidFill>
              </a:rPr>
              <a:t>Група 2</a:t>
            </a:r>
          </a:p>
        </p:txBody>
      </p:sp>
      <p:sp>
        <p:nvSpPr>
          <p:cNvPr id="8" name="TextBox 95">
            <a:extLst>
              <a:ext uri="{FF2B5EF4-FFF2-40B4-BE49-F238E27FC236}">
                <a16:creationId xmlns:a16="http://schemas.microsoft.com/office/drawing/2014/main" id="{9BBC22AD-AB1A-A944-FB16-AC6C9ED424B4}"/>
              </a:ext>
            </a:extLst>
          </p:cNvPr>
          <p:cNvSpPr txBox="1"/>
          <p:nvPr/>
        </p:nvSpPr>
        <p:spPr>
          <a:xfrm>
            <a:off x="6874331" y="381000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solidFill>
                  <a:schemeClr val="accent1"/>
                </a:solidFill>
              </a:rPr>
              <a:t>Група 4</a:t>
            </a:r>
          </a:p>
        </p:txBody>
      </p:sp>
      <p:sp>
        <p:nvSpPr>
          <p:cNvPr id="9" name="TextBox 95">
            <a:extLst>
              <a:ext uri="{FF2B5EF4-FFF2-40B4-BE49-F238E27FC236}">
                <a16:creationId xmlns:a16="http://schemas.microsoft.com/office/drawing/2014/main" id="{F3B05DE5-B171-044B-3D90-AF61EC36BDA6}"/>
              </a:ext>
            </a:extLst>
          </p:cNvPr>
          <p:cNvSpPr txBox="1"/>
          <p:nvPr/>
        </p:nvSpPr>
        <p:spPr>
          <a:xfrm>
            <a:off x="790822" y="3513003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solidFill>
                  <a:schemeClr val="accent1"/>
                </a:solidFill>
              </a:rPr>
              <a:t>Група 5</a:t>
            </a:r>
          </a:p>
        </p:txBody>
      </p:sp>
      <p:sp>
        <p:nvSpPr>
          <p:cNvPr id="10" name="TextBox 95">
            <a:extLst>
              <a:ext uri="{FF2B5EF4-FFF2-40B4-BE49-F238E27FC236}">
                <a16:creationId xmlns:a16="http://schemas.microsoft.com/office/drawing/2014/main" id="{6144D2C7-5119-1F2E-203E-6190B12B9F36}"/>
              </a:ext>
            </a:extLst>
          </p:cNvPr>
          <p:cNvSpPr txBox="1"/>
          <p:nvPr/>
        </p:nvSpPr>
        <p:spPr>
          <a:xfrm>
            <a:off x="4972152" y="3520546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solidFill>
                  <a:schemeClr val="accent1"/>
                </a:solidFill>
              </a:rPr>
              <a:t>Група 7</a:t>
            </a:r>
          </a:p>
        </p:txBody>
      </p:sp>
      <p:sp>
        <p:nvSpPr>
          <p:cNvPr id="11" name="TextBox 95">
            <a:extLst>
              <a:ext uri="{FF2B5EF4-FFF2-40B4-BE49-F238E27FC236}">
                <a16:creationId xmlns:a16="http://schemas.microsoft.com/office/drawing/2014/main" id="{822DDBCC-8FD4-F204-07C3-D875D97AB57B}"/>
              </a:ext>
            </a:extLst>
          </p:cNvPr>
          <p:cNvSpPr txBox="1"/>
          <p:nvPr/>
        </p:nvSpPr>
        <p:spPr>
          <a:xfrm>
            <a:off x="2781241" y="3617921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solidFill>
                  <a:schemeClr val="accent1"/>
                </a:solidFill>
              </a:rPr>
              <a:t>Група 6</a:t>
            </a:r>
          </a:p>
        </p:txBody>
      </p:sp>
      <p:sp>
        <p:nvSpPr>
          <p:cNvPr id="12" name="TextBox 95">
            <a:extLst>
              <a:ext uri="{FF2B5EF4-FFF2-40B4-BE49-F238E27FC236}">
                <a16:creationId xmlns:a16="http://schemas.microsoft.com/office/drawing/2014/main" id="{763E7084-9D20-B590-D285-0ECAA1D83763}"/>
              </a:ext>
            </a:extLst>
          </p:cNvPr>
          <p:cNvSpPr txBox="1"/>
          <p:nvPr/>
        </p:nvSpPr>
        <p:spPr>
          <a:xfrm>
            <a:off x="6874331" y="3520299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solidFill>
                  <a:schemeClr val="accent1"/>
                </a:solidFill>
              </a:rPr>
              <a:t>Група 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469C12-09B5-1ABB-2889-7C4EE57AE090}"/>
              </a:ext>
            </a:extLst>
          </p:cNvPr>
          <p:cNvSpPr txBox="1"/>
          <p:nvPr/>
        </p:nvSpPr>
        <p:spPr>
          <a:xfrm>
            <a:off x="2254471" y="5653801"/>
            <a:ext cx="20306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200" dirty="0"/>
              <a:t>Празна пластмасова бутилка, която пада от маса и удряйки се в земята подскача неколкократно и затихващо.</a:t>
            </a:r>
            <a:endParaRPr lang="en-BG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CF7031-AA92-9295-8AE3-B04A11C1D3E5}"/>
              </a:ext>
            </a:extLst>
          </p:cNvPr>
          <p:cNvSpPr txBox="1"/>
          <p:nvPr/>
        </p:nvSpPr>
        <p:spPr>
          <a:xfrm>
            <a:off x="2281444" y="2798794"/>
            <a:ext cx="2099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200" dirty="0"/>
              <a:t>Три разноцветни балона  падат върху кутии с подаръци и отскачат в различни посоки.</a:t>
            </a:r>
            <a:endParaRPr lang="en-BG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165560-417A-916A-B1F4-C501B8717685}"/>
              </a:ext>
            </a:extLst>
          </p:cNvPr>
          <p:cNvSpPr txBox="1"/>
          <p:nvPr/>
        </p:nvSpPr>
        <p:spPr>
          <a:xfrm>
            <a:off x="6466189" y="5324514"/>
            <a:ext cx="19572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200" dirty="0"/>
              <a:t>Маса върху под, който се люлее (като при леко земетресение). Една бутилка се търкаля на пода, рикоширайки последователно</a:t>
            </a:r>
            <a:r>
              <a:rPr lang="en-US" sz="1200" dirty="0"/>
              <a:t> </a:t>
            </a:r>
            <a:r>
              <a:rPr lang="bg-BG" sz="1200" dirty="0"/>
              <a:t>в краката на масата.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2A5923-BB20-9BBE-E923-5F1E535692D7}"/>
              </a:ext>
            </a:extLst>
          </p:cNvPr>
          <p:cNvSpPr txBox="1"/>
          <p:nvPr/>
        </p:nvSpPr>
        <p:spPr>
          <a:xfrm>
            <a:off x="197457" y="6122688"/>
            <a:ext cx="2099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200" dirty="0"/>
              <a:t>Резенче лимон, което пада в чаша и изплува плавно.</a:t>
            </a:r>
            <a:endParaRPr lang="en-BG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79B256-877A-2ADC-E01E-F4142D5C7572}"/>
              </a:ext>
            </a:extLst>
          </p:cNvPr>
          <p:cNvSpPr txBox="1"/>
          <p:nvPr/>
        </p:nvSpPr>
        <p:spPr>
          <a:xfrm>
            <a:off x="6544846" y="2400588"/>
            <a:ext cx="17157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200" dirty="0"/>
              <a:t>Чаша, в която падат последователно 3 бучки лед и изплуват, удряйки се една в друга.</a:t>
            </a:r>
            <a:endParaRPr lang="en-BG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AAF126-B970-74EE-3A39-C0F36562C8BF}"/>
              </a:ext>
            </a:extLst>
          </p:cNvPr>
          <p:cNvSpPr txBox="1"/>
          <p:nvPr/>
        </p:nvSpPr>
        <p:spPr>
          <a:xfrm>
            <a:off x="543647" y="2211580"/>
            <a:ext cx="17157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200" dirty="0"/>
              <a:t>Наздравица с две чаши, при която кубчетата лед в чашите се местят в унисон с посоката на движение на чашите.</a:t>
            </a:r>
            <a:endParaRPr lang="en-BG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408FBE-DC08-855F-3439-53538F3CE730}"/>
              </a:ext>
            </a:extLst>
          </p:cNvPr>
          <p:cNvSpPr txBox="1"/>
          <p:nvPr/>
        </p:nvSpPr>
        <p:spPr>
          <a:xfrm>
            <a:off x="4478005" y="5489047"/>
            <a:ext cx="17157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200" dirty="0"/>
              <a:t>Тапа на бутилка, която изхвърча от бутилката, удря се в елемент от Коледна украса (по избор) и пада на пода, претълкувайки се.</a:t>
            </a:r>
            <a:endParaRPr lang="en-BG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C18055-E11D-7E21-E1F5-F834DD6A0CEB}"/>
              </a:ext>
            </a:extLst>
          </p:cNvPr>
          <p:cNvSpPr txBox="1"/>
          <p:nvPr/>
        </p:nvSpPr>
        <p:spPr>
          <a:xfrm>
            <a:off x="4578613" y="2420618"/>
            <a:ext cx="17157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200" dirty="0"/>
              <a:t>Тапа, която изхвърча от бутилка</a:t>
            </a:r>
            <a:r>
              <a:rPr lang="en-US" sz="1200" dirty="0"/>
              <a:t>, </a:t>
            </a:r>
            <a:r>
              <a:rPr lang="bg-BG" sz="1200" dirty="0"/>
              <a:t>прави движение по траектория и се удря в друга бутилка, събаряйки я.</a:t>
            </a:r>
            <a:endParaRPr lang="en-BG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2D4171-9713-C28B-EC08-EB8BBB817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832" y="4035753"/>
            <a:ext cx="1930944" cy="160509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E64C7F9-271D-9F95-BD42-B32EF2D28C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87709">
            <a:off x="3728858" y="4847121"/>
            <a:ext cx="406400" cy="8128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DFA0408-CF3E-3AB3-7809-04E8B10BFD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03515">
            <a:off x="7114182" y="4698148"/>
            <a:ext cx="745303" cy="74530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1E15A08-D845-721A-D1AC-709ACD8664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612" y="3935269"/>
            <a:ext cx="1927733" cy="13428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445BAA0-E424-7AA3-9153-50965A5D8C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79" y="4648767"/>
            <a:ext cx="803183" cy="141219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77A3F31-64A2-0BF6-5113-31A3F2B2B9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08688">
            <a:off x="994446" y="4172511"/>
            <a:ext cx="506173" cy="3796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D20DCEC-7DB2-AF91-648A-3A6B6FC69D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754" y="875717"/>
            <a:ext cx="937485" cy="140842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6C05553-6444-212A-BE36-87C745901D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2" y="820737"/>
            <a:ext cx="1876942" cy="131385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1A2C443-C961-FDAA-622D-96ECD448ED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179" y="825831"/>
            <a:ext cx="854570" cy="120032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9EDCF6A-D21E-AFB4-1419-1903E73CCEB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247" y="1637316"/>
            <a:ext cx="1117600" cy="74390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C6B418E-8E5C-E171-6261-B10FF871386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771" y="594874"/>
            <a:ext cx="732231" cy="185963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4271E15-0E13-CFF9-D6DC-A15457E4D95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099" y="1695106"/>
            <a:ext cx="1027537" cy="103075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6FD227A-DB36-AD73-5EA4-516720211D9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577" y="1742406"/>
            <a:ext cx="781928" cy="78437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58C3CEB-5F70-671F-1023-5A167C52E75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693" y="1986435"/>
            <a:ext cx="810538" cy="81307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D6C198E-BF9F-2F44-20BA-C1FC4856D51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81" y="3889878"/>
            <a:ext cx="603050" cy="101566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0FF472E-4FA3-2C3F-F4E9-1ED2EE571D7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6438" flipH="1">
            <a:off x="4820181" y="4656307"/>
            <a:ext cx="381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027112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Предаване</a:t>
            </a:r>
            <a:endParaRPr lang="en-US" dirty="0"/>
          </a:p>
          <a:p>
            <a:pPr lvl="1"/>
            <a:r>
              <a:rPr lang="bg-BG" dirty="0"/>
              <a:t>Решението е файл с име </a:t>
            </a:r>
            <a:r>
              <a:rPr lang="en-US" dirty="0">
                <a:solidFill>
                  <a:srgbClr val="FF0000"/>
                </a:solidFill>
              </a:rPr>
              <a:t>a0</a:t>
            </a:r>
            <a:r>
              <a:rPr lang="bg-BG" dirty="0">
                <a:solidFill>
                  <a:srgbClr val="FF0000"/>
                </a:solidFill>
              </a:rPr>
              <a:t>5</a:t>
            </a:r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i="1" dirty="0" err="1">
                <a:solidFill>
                  <a:srgbClr val="FF0000"/>
                </a:solidFill>
              </a:rPr>
              <a:t>nnnnn</a:t>
            </a:r>
            <a:r>
              <a:rPr lang="en-US" dirty="0" err="1">
                <a:solidFill>
                  <a:srgbClr val="FF0000"/>
                </a:solidFill>
              </a:rPr>
              <a:t>.html</a:t>
            </a:r>
            <a:r>
              <a:rPr lang="en-US" dirty="0"/>
              <a:t>, </a:t>
            </a:r>
            <a:r>
              <a:rPr lang="bg-BG" dirty="0"/>
              <a:t>където </a:t>
            </a:r>
            <a:r>
              <a:rPr lang="en-US" i="1" dirty="0" err="1">
                <a:solidFill>
                  <a:srgbClr val="FF0000"/>
                </a:solidFill>
              </a:rPr>
              <a:t>nnnnn</a:t>
            </a:r>
            <a:r>
              <a:rPr lang="bg-BG" dirty="0"/>
              <a:t> е факултетният номер</a:t>
            </a:r>
          </a:p>
          <a:p>
            <a:pPr lvl="1"/>
            <a:r>
              <a:rPr lang="bg-BG" dirty="0"/>
              <a:t>Предава се през Мудъл</a:t>
            </a:r>
          </a:p>
          <a:p>
            <a:r>
              <a:rPr lang="bg-BG" dirty="0"/>
              <a:t>Срок</a:t>
            </a:r>
            <a:endParaRPr lang="en-US" dirty="0"/>
          </a:p>
          <a:p>
            <a:pPr lvl="1"/>
            <a:r>
              <a:rPr lang="bg-BG" dirty="0"/>
              <a:t>от 00:00 на 0</a:t>
            </a:r>
            <a:r>
              <a:rPr lang="en-US" dirty="0"/>
              <a:t>2</a:t>
            </a:r>
            <a:r>
              <a:rPr lang="bg-BG" dirty="0"/>
              <a:t>.12.202</a:t>
            </a:r>
            <a:r>
              <a:rPr lang="en-US" dirty="0"/>
              <a:t>4 </a:t>
            </a:r>
            <a:r>
              <a:rPr lang="bg-BG" dirty="0"/>
              <a:t>г.</a:t>
            </a:r>
          </a:p>
          <a:p>
            <a:pPr lvl="1"/>
            <a:r>
              <a:rPr lang="bg-BG" dirty="0"/>
              <a:t>до 23:59 на </a:t>
            </a:r>
            <a:r>
              <a:rPr lang="bg-BG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bg-BG" dirty="0">
                <a:solidFill>
                  <a:srgbClr val="FF0000"/>
                </a:solidFill>
              </a:rPr>
              <a:t>.12.202</a:t>
            </a:r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bg-BG" dirty="0">
                <a:solidFill>
                  <a:srgbClr val="FF0000"/>
                </a:solidFill>
              </a:rPr>
              <a:t> г.</a:t>
            </a:r>
          </a:p>
        </p:txBody>
      </p:sp>
    </p:spTree>
    <p:extLst>
      <p:ext uri="{BB962C8B-B14F-4D97-AF65-F5344CB8AC3E}">
        <p14:creationId xmlns:p14="http://schemas.microsoft.com/office/powerpoint/2010/main" val="3961286018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74E6F-AFB2-5751-3741-4636A51EA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BC74CC6-3C71-4D2E-CB8D-15A58A20689B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4F81BD">
                  <a:tint val="66000"/>
                  <a:satMod val="160000"/>
                </a:srgbClr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4F81BD">
                  <a:tint val="23500"/>
                  <a:satMod val="160000"/>
                </a:srgbClr>
              </a:gs>
            </a:gsLst>
            <a:lin ang="0" scaled="1"/>
            <a:tileRect/>
          </a:gradFill>
        </p:spPr>
        <p:txBody>
          <a:bodyPr vert="horz" lIns="68580" tIns="34290" rIns="68580" bIns="3429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4050" dirty="0">
                <a:solidFill>
                  <a:sysClr val="windowText" lastClr="000000"/>
                </a:solidFill>
                <a:latin typeface="Calibri"/>
              </a:rPr>
              <a:t>Допълнителни изисквания</a:t>
            </a:r>
            <a:endParaRPr lang="en-US" sz="405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277C72E-0412-9A48-9D16-09659278EA87}"/>
              </a:ext>
            </a:extLst>
          </p:cNvPr>
          <p:cNvSpPr txBox="1">
            <a:spLocks/>
          </p:cNvSpPr>
          <p:nvPr/>
        </p:nvSpPr>
        <p:spPr>
          <a:xfrm>
            <a:off x="934947" y="1905000"/>
            <a:ext cx="8056653" cy="4587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600" b="1" kern="1200">
                <a:solidFill>
                  <a:schemeClr val="tx1"/>
                </a:solidFill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rgbClr val="0070C0"/>
                </a:solidFill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b="0" dirty="0">
                <a:solidFill>
                  <a:srgbClr val="0070C0"/>
                </a:solidFill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Относно решенията: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bg-BG" sz="3200" b="0" dirty="0">
                <a:solidFill>
                  <a:srgbClr val="0070C0"/>
                </a:solidFill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да са с версията на </a:t>
            </a:r>
            <a:r>
              <a:rPr lang="en-US" sz="3200" b="0" dirty="0" err="1">
                <a:solidFill>
                  <a:srgbClr val="0070C0"/>
                </a:solidFill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Three.js</a:t>
            </a:r>
            <a:r>
              <a:rPr lang="en-US" sz="3200" b="0" dirty="0">
                <a:solidFill>
                  <a:srgbClr val="0070C0"/>
                </a:solidFill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 </a:t>
            </a:r>
            <a:r>
              <a:rPr lang="bg-BG" sz="3200" b="0" dirty="0">
                <a:solidFill>
                  <a:srgbClr val="0070C0"/>
                </a:solidFill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от упражненията или по-нова версия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bg-BG" sz="3200" b="0" dirty="0">
                <a:solidFill>
                  <a:srgbClr val="0070C0"/>
                </a:solidFill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да включват библиотеките с </a:t>
            </a:r>
            <a:r>
              <a:rPr lang="en-US" sz="3200" b="0" dirty="0">
                <a:solidFill>
                  <a:srgbClr val="0070C0"/>
                </a:solidFill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import </a:t>
            </a:r>
            <a:r>
              <a:rPr lang="bg-BG" sz="3200" b="0" dirty="0">
                <a:solidFill>
                  <a:srgbClr val="0070C0"/>
                </a:solidFill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и </a:t>
            </a:r>
            <a:r>
              <a:rPr lang="en-US" sz="3200" b="0" dirty="0" err="1">
                <a:solidFill>
                  <a:srgbClr val="0070C0"/>
                </a:solidFill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importmap</a:t>
            </a:r>
            <a:endParaRPr lang="bg-BG" sz="3200" b="0" dirty="0">
              <a:solidFill>
                <a:srgbClr val="0070C0"/>
              </a:solidFill>
              <a:effectLst>
                <a:outerShdw blurRad="50800" dir="16200000" rotWithShape="0">
                  <a:schemeClr val="accent1">
                    <a:lumMod val="75000"/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bg-BG" sz="3200" b="0" dirty="0">
                <a:solidFill>
                  <a:srgbClr val="0070C0"/>
                </a:solidFill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да се пускат директно, без нужда от допълнителен софтуер/файл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bg-BG" sz="3200" b="0" dirty="0">
                <a:solidFill>
                  <a:srgbClr val="0070C0"/>
                </a:solidFill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да съдържат само поискания файл.</a:t>
            </a:r>
          </a:p>
        </p:txBody>
      </p:sp>
    </p:spTree>
    <p:extLst>
      <p:ext uri="{BB962C8B-B14F-4D97-AF65-F5344CB8AC3E}">
        <p14:creationId xmlns:p14="http://schemas.microsoft.com/office/powerpoint/2010/main" val="1018997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Край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327</Words>
  <Application>Microsoft Macintosh PowerPoint</Application>
  <PresentationFormat>On-screen Show (4:3)</PresentationFormat>
  <Paragraphs>36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Theme</vt:lpstr>
      <vt:lpstr>PowerPoint Presentation</vt:lpstr>
      <vt:lpstr>Празнични капани</vt:lpstr>
      <vt:lpstr>PowerPoint Presentation</vt:lpstr>
      <vt:lpstr>PowerPoint Presentation</vt:lpstr>
      <vt:lpstr>Допълнителни изисквания</vt:lpstr>
      <vt:lpstr>Край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2012-07-28T11:33:16Z</dcterms:created>
  <dcterms:modified xsi:type="dcterms:W3CDTF">2024-11-25T06:50:02Z</dcterms:modified>
</cp:coreProperties>
</file>