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3" r:id="rId3"/>
    <p:sldId id="298" r:id="rId4"/>
    <p:sldId id="299" r:id="rId5"/>
    <p:sldId id="301" r:id="rId6"/>
    <p:sldId id="302" r:id="rId7"/>
    <p:sldId id="303" r:id="rId8"/>
    <p:sldId id="306" r:id="rId9"/>
    <p:sldId id="307" r:id="rId10"/>
    <p:sldId id="29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A9E69-C792-4881-AC16-2DDD985AFAA3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899F1-AC67-4BF0-9836-C632E77D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691E-28D2-D6A4-DA25-B12D917CE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0681-B24F-A6B2-C642-85775B2C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1692-22B7-0133-875A-22818254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0806-6BAE-B497-353C-FA2DD0D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B427-BFFD-07AB-6EC9-DAA7C80E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68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9AAD-E1B5-2895-85A3-2B595A77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D284E-313E-36F2-988B-B7C1937CA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CC92-6D0F-CA75-7FC3-54CB5580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C13E-8BFF-9413-FDA1-B3B00EC6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BDEAB-A777-551E-4483-BC57F43C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338D1-B870-3B5E-E39B-A67E3CBC1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0A6F5-299B-803D-F12B-3AD224AC1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5BE6-5526-AB3E-1152-89A0ABDE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658A-E6D4-324D-2E90-18A7B60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7C74-0C3D-A38E-C4A9-5274A5A8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14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1219200" y="1295400"/>
            <a:ext cx="109728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1219200" y="1905000"/>
            <a:ext cx="109728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2675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109728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35858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1DFF-ABC8-A7C5-3719-7EFB9B41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F12B-FF42-4E79-0557-379C70FD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4251-3BA2-6906-4CEF-2E9E9C91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008A-07D6-0B29-CE5F-E254B245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C42D-20BC-2419-320A-FF459356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322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1A61-C17C-6D8F-6000-12879419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FC4E-AB23-37A8-2202-5E202E18B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A519-98B0-FE6B-E15F-8A361EFE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722D-FF89-A69A-08E9-02968D33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F8B4-76DA-1757-DB46-74ADDAB2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86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FF86-F933-41DF-46FD-C26A3DE7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F6D2-C85E-401B-8E9E-9B38781D8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867A-4652-FBF7-BC48-5F6FB441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0FDEB-51E3-2DA8-88FC-E7A6ECE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20EC-E8AA-44C6-7630-FF33CBE9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542E-00FE-589E-3B08-901CF16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352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03AA-AF1B-B277-3164-AA9F9B62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06F0-198B-4E18-008A-BECF4A35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1EC4-82E3-0658-7131-815BF974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466AA-DD3B-C1BC-6F35-4964D33B7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E7CA1-367F-D3CD-EDD1-E71E05D16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73453-F21A-EF30-7701-112FA80F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52B4F-F601-2F7B-6B5F-CFF0BEA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AF74D-A2C6-EF99-89C5-08C31337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75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7702-4E0D-ABBD-1005-EA3E87E1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6B734-3675-E35B-DD1B-84652A77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A574-34A2-BE88-8F55-D76EFF3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FFB7E-7B76-C7FA-FF73-676545E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336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548C-F478-3A6B-7745-A208745C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4839-0622-BA35-5E4F-3C0096AA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7D484-5010-C756-1894-DC46DACD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170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397E-071A-5A49-7E01-A5EE3B9C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B377-8A90-C391-79AF-B639B09A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45FA0-6CCE-19E5-6641-006753C2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44738-6D83-AE12-88AD-2FFA5EF5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23F91-1041-FF5E-D0A0-5FEBBDF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6D92B-423E-8DE3-2DFB-6BEBA009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336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D479-A74B-B4BE-1A15-E836B024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0C83-75C5-FEC1-EE17-B1EE965E4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BF7E5-ACD7-11F0-23D7-0B0CD5A0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144C-4889-0587-900B-DCC6DDD8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AEB7-A4C2-F441-3BB9-CD58A4E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9B68-66A7-D9B4-58EB-F567E09F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879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72AA5-C884-44CF-A797-81733E0E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66275-7BE5-E616-22C2-EA6F4201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C776-4458-C20A-0F0B-D30B43DF4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C8E7-B97B-4B5F-9078-FA45FA74F9D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C798-2D70-BB76-E2A0-15CC93D91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BEC8-054E-BAED-C3EC-F788B1BF6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888A-EDD6-4948-859A-D19D6B90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lock and a large number&#10;&#10;Description automatically generated with medium confidence">
            <a:extLst>
              <a:ext uri="{FF2B5EF4-FFF2-40B4-BE49-F238E27FC236}">
                <a16:creationId xmlns:a16="http://schemas.microsoft.com/office/drawing/2014/main" id="{EE465EA5-80CC-6D7B-7052-9EB334C1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50" y="965771"/>
            <a:ext cx="7404900" cy="5553675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>
          <a:xfrm>
            <a:off x="1219200" y="23368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bg-BG" dirty="0" err="1"/>
              <a:t>Телемания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>
          <a:xfrm>
            <a:off x="1065087" y="582698"/>
            <a:ext cx="10972800" cy="609600"/>
          </a:xfrm>
        </p:spPr>
        <p:txBody>
          <a:bodyPr>
            <a:normAutofit/>
          </a:bodyPr>
          <a:lstStyle/>
          <a:p>
            <a:pPr algn="r"/>
            <a:r>
              <a:rPr lang="bg-BG" dirty="0"/>
              <a:t>Задача на асистента </a:t>
            </a:r>
            <a:r>
              <a:rPr lang="en-US" dirty="0" err="1"/>
              <a:t>A04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152400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• 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Олег Константинов 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•   КИТ-ФМИ-СУ   •   202</a:t>
            </a:r>
            <a:r>
              <a:rPr lang="en-US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4176684-D093-C53F-1D3E-F94935EAE092}"/>
              </a:ext>
            </a:extLst>
          </p:cNvPr>
          <p:cNvSpPr txBox="1">
            <a:spLocks/>
          </p:cNvSpPr>
          <p:nvPr/>
        </p:nvSpPr>
        <p:spPr>
          <a:xfrm>
            <a:off x="741680" y="1233225"/>
            <a:ext cx="11115040" cy="439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 </a:t>
            </a:r>
            <a:r>
              <a:rPr lang="bg-BG" dirty="0"/>
              <a:t>Предаване: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 err="1">
                <a:solidFill>
                  <a:srgbClr val="FF0000"/>
                </a:solidFill>
              </a:rPr>
              <a:t>a0</a:t>
            </a:r>
            <a:r>
              <a:rPr lang="sk-SK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sk-SK" i="1" dirty="0" err="1">
                <a:solidFill>
                  <a:srgbClr val="FF0000"/>
                </a:solidFill>
              </a:rPr>
              <a:t>nMI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sk-SK" i="1" dirty="0" err="1">
                <a:solidFill>
                  <a:srgbClr val="FF0000"/>
                </a:solidFill>
              </a:rPr>
              <a:t>nMI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</a:t>
            </a:r>
            <a:r>
              <a:rPr lang="bg-BG" dirty="0" err="1"/>
              <a:t>Мудъл</a:t>
            </a:r>
            <a:endParaRPr lang="bg-BG" dirty="0"/>
          </a:p>
          <a:p>
            <a:r>
              <a:rPr lang="sk-SK" dirty="0"/>
              <a:t> </a:t>
            </a:r>
            <a:r>
              <a:rPr lang="bg-BG" dirty="0"/>
              <a:t>Срок:</a:t>
            </a:r>
            <a:endParaRPr lang="en-US" dirty="0"/>
          </a:p>
          <a:p>
            <a:pPr lvl="1"/>
            <a:r>
              <a:rPr lang="bg-BG" dirty="0"/>
              <a:t>от 00:00 на </a:t>
            </a:r>
            <a:r>
              <a:rPr lang="sk-SK" dirty="0"/>
              <a:t>18</a:t>
            </a:r>
            <a:r>
              <a:rPr lang="bg-BG" dirty="0"/>
              <a:t>.11.202</a:t>
            </a:r>
            <a:r>
              <a:rPr lang="sk-SK" dirty="0"/>
              <a:t>4</a:t>
            </a:r>
            <a:r>
              <a:rPr lang="bg-BG" dirty="0"/>
              <a:t> г.</a:t>
            </a:r>
          </a:p>
          <a:p>
            <a:pPr lvl="1"/>
            <a:r>
              <a:rPr lang="bg-BG" dirty="0"/>
              <a:t>до 23:59 на 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bg-BG" dirty="0">
                <a:solidFill>
                  <a:srgbClr val="FF0000"/>
                </a:solidFill>
              </a:rPr>
              <a:t>.1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bg-BG" dirty="0">
                <a:solidFill>
                  <a:srgbClr val="FF0000"/>
                </a:solidFill>
              </a:rPr>
              <a:t>.202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bg-BG" dirty="0">
                <a:solidFill>
                  <a:srgbClr val="FF0000"/>
                </a:solidFill>
              </a:rPr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C9B3242-11E8-B9EF-ED02-E8B6C5E353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6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Край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5181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21 ноември </a:t>
            </a:r>
            <a:r>
              <a:rPr lang="en-US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e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световен ден на телевизията (приет с резолюция на ООН през 1996 г.)</a:t>
            </a: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Всеки вероятно има телевизор вкъщи и поне един любим канал, който гледа от време на време 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itchFamily="2" charset="2"/>
              </a:rPr>
              <a:t></a:t>
            </a:r>
            <a:endParaRPr lang="bg-BG" sz="32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Пресъздайте по нестандартен начин логото на ТВ канал или производител на телевизори, използвайки механични части.</a:t>
            </a: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Работете посредством методите, разгледани по време на упражнения 05 и 06.</a:t>
            </a:r>
          </a:p>
          <a:p>
            <a:endParaRPr lang="en-US" sz="32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16050-77C4-C037-44C8-4C2ED9DCEE49}"/>
              </a:ext>
            </a:extLst>
          </p:cNvPr>
          <p:cNvSpPr txBox="1">
            <a:spLocks/>
          </p:cNvSpPr>
          <p:nvPr/>
        </p:nvSpPr>
        <p:spPr>
          <a:xfrm>
            <a:off x="838200" y="316707"/>
            <a:ext cx="11353800" cy="1143000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21 </a:t>
            </a:r>
            <a:r>
              <a:rPr kumimoji="0" lang="bg-BG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ноември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5181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3748"/>
            <a:ext cx="10927080" cy="3220492"/>
          </a:xfrm>
        </p:spPr>
        <p:txBody>
          <a:bodyPr>
            <a:normAutofit/>
          </a:bodyPr>
          <a:lstStyle/>
          <a:p>
            <a:r>
              <a:rPr lang="bg-BG" sz="3200" u="sn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Поток 1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лого на ТВ канал</a:t>
            </a:r>
          </a:p>
          <a:p>
            <a:r>
              <a:rPr lang="bg-BG" sz="3200" u="sng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Поток 2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лого на производител на телевизори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49E4AA-7CBB-8401-E5AF-785378BD58DB}"/>
              </a:ext>
            </a:extLst>
          </p:cNvPr>
          <p:cNvSpPr txBox="1">
            <a:spLocks/>
          </p:cNvSpPr>
          <p:nvPr/>
        </p:nvSpPr>
        <p:spPr>
          <a:xfrm>
            <a:off x="838200" y="316707"/>
            <a:ext cx="11353800" cy="1143000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Разпределение по поток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157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95">
            <a:extLst>
              <a:ext uri="{FF2B5EF4-FFF2-40B4-BE49-F238E27FC236}">
                <a16:creationId xmlns:a16="http://schemas.microsoft.com/office/drawing/2014/main" id="{ED7BE570-4459-C356-3052-E969640694A3}"/>
              </a:ext>
            </a:extLst>
          </p:cNvPr>
          <p:cNvSpPr txBox="1"/>
          <p:nvPr/>
        </p:nvSpPr>
        <p:spPr>
          <a:xfrm>
            <a:off x="2103120" y="1419945"/>
            <a:ext cx="14046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Cartoon Network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96">
            <a:extLst>
              <a:ext uri="{FF2B5EF4-FFF2-40B4-BE49-F238E27FC236}">
                <a16:creationId xmlns:a16="http://schemas.microsoft.com/office/drawing/2014/main" id="{6FABF98E-EABE-52D5-B32D-4AFEE2B8A090}"/>
              </a:ext>
            </a:extLst>
          </p:cNvPr>
          <p:cNvSpPr txBox="1"/>
          <p:nvPr/>
        </p:nvSpPr>
        <p:spPr>
          <a:xfrm>
            <a:off x="5107940" y="1419945"/>
            <a:ext cx="1976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MTV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97">
            <a:extLst>
              <a:ext uri="{FF2B5EF4-FFF2-40B4-BE49-F238E27FC236}">
                <a16:creationId xmlns:a16="http://schemas.microsoft.com/office/drawing/2014/main" id="{4DFA357D-0EA9-59D0-D249-417616658027}"/>
              </a:ext>
            </a:extLst>
          </p:cNvPr>
          <p:cNvSpPr txBox="1"/>
          <p:nvPr/>
        </p:nvSpPr>
        <p:spPr>
          <a:xfrm>
            <a:off x="8684260" y="1407973"/>
            <a:ext cx="12387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2000" b="1" i="0" u="sng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Netflix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98">
            <a:extLst>
              <a:ext uri="{FF2B5EF4-FFF2-40B4-BE49-F238E27FC236}">
                <a16:creationId xmlns:a16="http://schemas.microsoft.com/office/drawing/2014/main" id="{74C25BAB-BA90-A662-74BD-507EE99FF956}"/>
              </a:ext>
            </a:extLst>
          </p:cNvPr>
          <p:cNvSpPr txBox="1"/>
          <p:nvPr/>
        </p:nvSpPr>
        <p:spPr>
          <a:xfrm>
            <a:off x="1814830" y="3354561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History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99">
            <a:extLst>
              <a:ext uri="{FF2B5EF4-FFF2-40B4-BE49-F238E27FC236}">
                <a16:creationId xmlns:a16="http://schemas.microsoft.com/office/drawing/2014/main" id="{D9304FE6-5751-506C-B804-CFC767D51004}"/>
              </a:ext>
            </a:extLst>
          </p:cNvPr>
          <p:cNvSpPr txBox="1"/>
          <p:nvPr/>
        </p:nvSpPr>
        <p:spPr>
          <a:xfrm>
            <a:off x="4952999" y="3348275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Sony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100">
            <a:extLst>
              <a:ext uri="{FF2B5EF4-FFF2-40B4-BE49-F238E27FC236}">
                <a16:creationId xmlns:a16="http://schemas.microsoft.com/office/drawing/2014/main" id="{C39C3CDE-C97E-FC3B-6D25-94209FE2B6AD}"/>
              </a:ext>
            </a:extLst>
          </p:cNvPr>
          <p:cNvSpPr txBox="1"/>
          <p:nvPr/>
        </p:nvSpPr>
        <p:spPr>
          <a:xfrm>
            <a:off x="8343328" y="3348275"/>
            <a:ext cx="1920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JVC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101">
            <a:extLst>
              <a:ext uri="{FF2B5EF4-FFF2-40B4-BE49-F238E27FC236}">
                <a16:creationId xmlns:a16="http://schemas.microsoft.com/office/drawing/2014/main" id="{041EF10B-148A-E4EF-FF97-92A881C30030}"/>
              </a:ext>
            </a:extLst>
          </p:cNvPr>
          <p:cNvSpPr txBox="1"/>
          <p:nvPr/>
        </p:nvSpPr>
        <p:spPr>
          <a:xfrm>
            <a:off x="2933472" y="5289177"/>
            <a:ext cx="27017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LG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102">
            <a:extLst>
              <a:ext uri="{FF2B5EF4-FFF2-40B4-BE49-F238E27FC236}">
                <a16:creationId xmlns:a16="http://schemas.microsoft.com/office/drawing/2014/main" id="{61A9787F-6890-C345-2A11-675629ABDC69}"/>
              </a:ext>
            </a:extLst>
          </p:cNvPr>
          <p:cNvSpPr txBox="1"/>
          <p:nvPr/>
        </p:nvSpPr>
        <p:spPr>
          <a:xfrm>
            <a:off x="6518598" y="5273300"/>
            <a:ext cx="2112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TCL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A3F87EC2-0FE0-7682-69E3-13B85AAF80FF}"/>
              </a:ext>
            </a:extLst>
          </p:cNvPr>
          <p:cNvSpPr txBox="1">
            <a:spLocks/>
          </p:cNvSpPr>
          <p:nvPr/>
        </p:nvSpPr>
        <p:spPr>
          <a:xfrm>
            <a:off x="838200" y="245587"/>
            <a:ext cx="11353800" cy="1143000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Разпределение по групи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>
                <a:solidFill>
                  <a:sysClr val="windowText" lastClr="000000"/>
                </a:solidFill>
                <a:latin typeface="Calibri"/>
              </a:rPr>
              <a:t>Лога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03782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95">
            <a:extLst>
              <a:ext uri="{FF2B5EF4-FFF2-40B4-BE49-F238E27FC236}">
                <a16:creationId xmlns:a16="http://schemas.microsoft.com/office/drawing/2014/main" id="{ED7BE570-4459-C356-3052-E969640694A3}"/>
              </a:ext>
            </a:extLst>
          </p:cNvPr>
          <p:cNvSpPr txBox="1"/>
          <p:nvPr/>
        </p:nvSpPr>
        <p:spPr>
          <a:xfrm>
            <a:off x="2390140" y="1419945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Circlip DIN 471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96">
            <a:extLst>
              <a:ext uri="{FF2B5EF4-FFF2-40B4-BE49-F238E27FC236}">
                <a16:creationId xmlns:a16="http://schemas.microsoft.com/office/drawing/2014/main" id="{6FABF98E-EABE-52D5-B32D-4AFEE2B8A090}"/>
              </a:ext>
            </a:extLst>
          </p:cNvPr>
          <p:cNvSpPr txBox="1"/>
          <p:nvPr/>
        </p:nvSpPr>
        <p:spPr>
          <a:xfrm>
            <a:off x="8249920" y="1419945"/>
            <a:ext cx="1976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>
                <a:solidFill>
                  <a:srgbClr val="4F81BD"/>
                </a:solidFill>
                <a:latin typeface="Calibri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2009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97">
            <a:extLst>
              <a:ext uri="{FF2B5EF4-FFF2-40B4-BE49-F238E27FC236}">
                <a16:creationId xmlns:a16="http://schemas.microsoft.com/office/drawing/2014/main" id="{4DFA357D-0EA9-59D0-D249-417616658027}"/>
              </a:ext>
            </a:extLst>
          </p:cNvPr>
          <p:cNvSpPr txBox="1"/>
          <p:nvPr/>
        </p:nvSpPr>
        <p:spPr>
          <a:xfrm>
            <a:off x="5503039" y="3905995"/>
            <a:ext cx="1238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earing </a:t>
            </a:r>
            <a:endParaRPr kumimoji="0" lang="bg-BG" sz="2000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A3F87EC2-0FE0-7682-69E3-13B85AAF80FF}"/>
              </a:ext>
            </a:extLst>
          </p:cNvPr>
          <p:cNvSpPr txBox="1">
            <a:spLocks/>
          </p:cNvSpPr>
          <p:nvPr/>
        </p:nvSpPr>
        <p:spPr>
          <a:xfrm>
            <a:off x="838200" y="245587"/>
            <a:ext cx="11353800" cy="1143000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bg-BG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Разпределение по групи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Механични части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62B3DE-F1A2-946F-8275-6A76E24A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2313713"/>
            <a:ext cx="2045970" cy="21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8BB95-1648-19E7-2425-93A3F067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180139"/>
            <a:ext cx="2381250" cy="2381250"/>
          </a:xfrm>
          <a:prstGeom prst="rect">
            <a:avLst/>
          </a:prstGeom>
        </p:spPr>
      </p:pic>
      <p:pic>
        <p:nvPicPr>
          <p:cNvPr id="4104" name="Picture 8" descr="ISO 2009 - Slotted countersunk head screws">
            <a:extLst>
              <a:ext uri="{FF2B5EF4-FFF2-40B4-BE49-F238E27FC236}">
                <a16:creationId xmlns:a16="http://schemas.microsoft.com/office/drawing/2014/main" id="{4D487E71-C28E-C80B-4521-FC3FFAC7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743" y="2184412"/>
            <a:ext cx="2910791" cy="1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odel Jet Gas Turbine Bearing D608/602839 (8mm bore x 22mm OD x 7mm wide) -  Principle Engineering Web Store">
            <a:extLst>
              <a:ext uri="{FF2B5EF4-FFF2-40B4-BE49-F238E27FC236}">
                <a16:creationId xmlns:a16="http://schemas.microsoft.com/office/drawing/2014/main" id="{06E97F2E-22FC-A750-1518-A7B45C037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10185" r="26862" b="8145"/>
          <a:stretch/>
        </p:blipFill>
        <p:spPr bwMode="auto">
          <a:xfrm>
            <a:off x="3962501" y="4647691"/>
            <a:ext cx="2240384" cy="221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KF 608 Bearing | Autodesk Community Gallery">
            <a:extLst>
              <a:ext uri="{FF2B5EF4-FFF2-40B4-BE49-F238E27FC236}">
                <a16:creationId xmlns:a16="http://schemas.microsoft.com/office/drawing/2014/main" id="{2D2C80EB-5DCA-640C-D277-28AC5BE31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25453"/>
          <a:stretch/>
        </p:blipFill>
        <p:spPr bwMode="auto">
          <a:xfrm>
            <a:off x="6294325" y="4693441"/>
            <a:ext cx="1955595" cy="20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072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98">
            <a:extLst>
              <a:ext uri="{FF2B5EF4-FFF2-40B4-BE49-F238E27FC236}">
                <a16:creationId xmlns:a16="http://schemas.microsoft.com/office/drawing/2014/main" id="{74C25BAB-BA90-A662-74BD-507EE99FF956}"/>
              </a:ext>
            </a:extLst>
          </p:cNvPr>
          <p:cNvSpPr txBox="1"/>
          <p:nvPr/>
        </p:nvSpPr>
        <p:spPr>
          <a:xfrm>
            <a:off x="995680" y="1561734"/>
            <a:ext cx="2719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DIN 937 - Hexagon thin slotted and castle nuts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99">
            <a:extLst>
              <a:ext uri="{FF2B5EF4-FFF2-40B4-BE49-F238E27FC236}">
                <a16:creationId xmlns:a16="http://schemas.microsoft.com/office/drawing/2014/main" id="{D9304FE6-5751-506C-B804-CFC767D51004}"/>
              </a:ext>
            </a:extLst>
          </p:cNvPr>
          <p:cNvSpPr txBox="1"/>
          <p:nvPr/>
        </p:nvSpPr>
        <p:spPr>
          <a:xfrm>
            <a:off x="8629179" y="1583106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Profile tube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A3F87EC2-0FE0-7682-69E3-13B85AAF80FF}"/>
              </a:ext>
            </a:extLst>
          </p:cNvPr>
          <p:cNvSpPr txBox="1">
            <a:spLocks/>
          </p:cNvSpPr>
          <p:nvPr/>
        </p:nvSpPr>
        <p:spPr>
          <a:xfrm>
            <a:off x="838200" y="245587"/>
            <a:ext cx="11353800" cy="1143000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Механични части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8C708A-54FB-E994-B63E-132D59F1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488" y="2384950"/>
            <a:ext cx="3135194" cy="20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DEC5EA2-51F2-D09F-EDB2-14C4A4844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r="16566"/>
          <a:stretch/>
        </p:blipFill>
        <p:spPr bwMode="auto">
          <a:xfrm>
            <a:off x="9750471" y="2200841"/>
            <a:ext cx="2329416" cy="2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SO 7380 - Hexagon socket button head screws">
            <a:extLst>
              <a:ext uri="{FF2B5EF4-FFF2-40B4-BE49-F238E27FC236}">
                <a16:creationId xmlns:a16="http://schemas.microsoft.com/office/drawing/2014/main" id="{2EF3B3F8-2B52-FEE5-7B7F-35798EAF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01658"/>
            <a:ext cx="2301432" cy="16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33628D-EDF1-5B91-85D5-8F8B03E13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898" y="4984708"/>
            <a:ext cx="1842102" cy="1842102"/>
          </a:xfrm>
          <a:prstGeom prst="rect">
            <a:avLst/>
          </a:prstGeom>
        </p:spPr>
      </p:pic>
      <p:pic>
        <p:nvPicPr>
          <p:cNvPr id="3082" name="Picture 10" descr="意大利UNI 5595 - 1976 UNI5595 5595UNI Slotted And Castle Hexagon Nuts-ISO Metric Coarse Thread - Prouduct Grade C">
            <a:extLst>
              <a:ext uri="{FF2B5EF4-FFF2-40B4-BE49-F238E27FC236}">
                <a16:creationId xmlns:a16="http://schemas.microsoft.com/office/drawing/2014/main" id="{88EAFD20-35E8-6CDE-67BC-68521150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6" y="2515841"/>
            <a:ext cx="1842102" cy="18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IN 979 - Hex thin slotted and castle nuts-coarse and fine pitch thread">
            <a:extLst>
              <a:ext uri="{FF2B5EF4-FFF2-40B4-BE49-F238E27FC236}">
                <a16:creationId xmlns:a16="http://schemas.microsoft.com/office/drawing/2014/main" id="{63435B6F-F2F0-898C-F96E-D26562D7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74" y="2452332"/>
            <a:ext cx="2235308" cy="20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100">
            <a:extLst>
              <a:ext uri="{FF2B5EF4-FFF2-40B4-BE49-F238E27FC236}">
                <a16:creationId xmlns:a16="http://schemas.microsoft.com/office/drawing/2014/main" id="{C39C3CDE-C97E-FC3B-6D25-94209FE2B6AD}"/>
              </a:ext>
            </a:extLst>
          </p:cNvPr>
          <p:cNvSpPr txBox="1"/>
          <p:nvPr/>
        </p:nvSpPr>
        <p:spPr>
          <a:xfrm>
            <a:off x="5565284" y="4030601"/>
            <a:ext cx="1416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Calibri"/>
                <a:ea typeface="+mn-ea"/>
                <a:cs typeface="+mn-cs"/>
              </a:rPr>
              <a:t>ISO 7380-1</a:t>
            </a:r>
            <a:endParaRPr kumimoji="0" lang="bg-BG" sz="1800" b="0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9357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01">
            <a:extLst>
              <a:ext uri="{FF2B5EF4-FFF2-40B4-BE49-F238E27FC236}">
                <a16:creationId xmlns:a16="http://schemas.microsoft.com/office/drawing/2014/main" id="{041EF10B-148A-E4EF-FF97-92A881C30030}"/>
              </a:ext>
            </a:extLst>
          </p:cNvPr>
          <p:cNvSpPr txBox="1"/>
          <p:nvPr/>
        </p:nvSpPr>
        <p:spPr>
          <a:xfrm>
            <a:off x="2700464" y="1776672"/>
            <a:ext cx="24561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Calibri"/>
                <a:ea typeface="+mn-ea"/>
                <a:cs typeface="+mn-cs"/>
              </a:rPr>
              <a:t>4 Bolt Flanged Housing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102">
            <a:extLst>
              <a:ext uri="{FF2B5EF4-FFF2-40B4-BE49-F238E27FC236}">
                <a16:creationId xmlns:a16="http://schemas.microsoft.com/office/drawing/2014/main" id="{61A9787F-6890-C345-2A11-675629ABDC69}"/>
              </a:ext>
            </a:extLst>
          </p:cNvPr>
          <p:cNvSpPr txBox="1"/>
          <p:nvPr/>
        </p:nvSpPr>
        <p:spPr>
          <a:xfrm>
            <a:off x="8178421" y="1855692"/>
            <a:ext cx="19206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Група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Christensen Radial Muzzle Brake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A3F87EC2-0FE0-7682-69E3-13B85AAF80FF}"/>
              </a:ext>
            </a:extLst>
          </p:cNvPr>
          <p:cNvSpPr txBox="1">
            <a:spLocks/>
          </p:cNvSpPr>
          <p:nvPr/>
        </p:nvSpPr>
        <p:spPr>
          <a:xfrm>
            <a:off x="838200" y="245587"/>
            <a:ext cx="11353800" cy="1143000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Механични части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2050" name="Picture 2" descr="4 Bolt Flanged Housing - PTI Europa">
            <a:extLst>
              <a:ext uri="{FF2B5EF4-FFF2-40B4-BE49-F238E27FC236}">
                <a16:creationId xmlns:a16="http://schemas.microsoft.com/office/drawing/2014/main" id="{2F77D085-E6D4-22D1-0A9A-1FD9BB4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90" y="2758580"/>
            <a:ext cx="3576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C58399D-BA25-7AFF-F33A-7F96E124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241" y="3128335"/>
            <a:ext cx="3023952" cy="226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978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4E6F-AFB2-5751-3741-4636A51EA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C74CC6-3C71-4D2E-CB8D-15A58A20689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5400" b="1" dirty="0"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Допълнителни уточнения</a:t>
            </a:r>
            <a:endParaRPr lang="en-US" sz="5400" b="1" dirty="0"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BCC-B992-6DF9-0538-848FA9BB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63"/>
            <a:ext cx="10515600" cy="4263775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Задължително условие е да използвате разпределената по група </a:t>
            </a:r>
            <a:r>
              <a:rPr lang="bg-BG" sz="3200" b="1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механична част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, но може, освен нея, да включите и други форми, пак създадени посредством методите, 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разгледани по време на упражнения 05 и 06.</a:t>
            </a: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Допуска се да изградите логото и изцяло с варианти на механичната част, която е за вашата група.</a:t>
            </a:r>
            <a:endParaRPr lang="en-US" sz="32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Може да пресъздадете съкратена версия на логото, ако има такава. Например вместо </a:t>
            </a:r>
            <a:r>
              <a:rPr lang="en-US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NETFLIX 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само </a:t>
            </a:r>
            <a:r>
              <a:rPr lang="en-US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N.</a:t>
            </a: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Може да използвате цветове по ваше усмотрение, без задължително да съвпадат с тези на оригиналното лого.</a:t>
            </a: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Бъдете креативни и използвайте въображението си! </a:t>
            </a:r>
          </a:p>
        </p:txBody>
      </p:sp>
    </p:spTree>
    <p:extLst>
      <p:ext uri="{BB962C8B-B14F-4D97-AF65-F5344CB8AC3E}">
        <p14:creationId xmlns:p14="http://schemas.microsoft.com/office/powerpoint/2010/main" val="10189970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18CF1-8D6E-4C6E-BA48-37F996063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102E-A165-06EB-0DD8-F0273196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7" y="2393878"/>
            <a:ext cx="10346077" cy="4098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Относно решенията:</a:t>
            </a: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да са с версията на </a:t>
            </a:r>
            <a:r>
              <a:rPr lang="en-US" sz="32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Three.js</a:t>
            </a:r>
            <a:r>
              <a:rPr lang="en-US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от упражненията или по-нова версия</a:t>
            </a: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да включват библиотеките с </a:t>
            </a:r>
            <a:r>
              <a:rPr lang="en-US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import </a:t>
            </a:r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и </a:t>
            </a:r>
            <a:r>
              <a:rPr lang="en-US" sz="32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importmap</a:t>
            </a:r>
            <a:endParaRPr lang="bg-BG" sz="32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да се пускат директно, без нужда от допълнителен софтуер/файл</a:t>
            </a:r>
          </a:p>
          <a:p>
            <a:r>
              <a:rPr lang="bg-BG" sz="32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да съдържат само поискания файл.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90B4AA-C510-2CD3-E948-435D59604C0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5400" b="1" dirty="0">
                <a:solidFill>
                  <a:sysClr val="windowText" lastClr="000000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Допълнителни изисквания</a:t>
            </a:r>
            <a:endParaRPr lang="en-US" sz="5400" b="1" dirty="0">
              <a:solidFill>
                <a:sysClr val="windowText" lastClr="000000"/>
              </a:solidFill>
              <a:effectLst>
                <a:outerShdw blurRad="50800" dir="16200000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761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379</Words>
  <Application>Microsoft Macintosh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Допълнителни уточнения</vt:lpstr>
      <vt:lpstr>Допълнителни изисквания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Smile</dc:creator>
  <cp:lastModifiedBy>Олег Димитров Константинов</cp:lastModifiedBy>
  <cp:revision>38</cp:revision>
  <dcterms:created xsi:type="dcterms:W3CDTF">2023-10-12T07:54:06Z</dcterms:created>
  <dcterms:modified xsi:type="dcterms:W3CDTF">2024-11-10T04:59:47Z</dcterms:modified>
</cp:coreProperties>
</file>