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Amatic SC"/>
      <p:regular r:id="rId26"/>
      <p:bold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regular.fntdata"/><Relationship Id="rId25" Type="http://schemas.openxmlformats.org/officeDocument/2006/relationships/font" Target="fonts/Nunito-boldItalic.fntdata"/><Relationship Id="rId28" Type="http://schemas.openxmlformats.org/officeDocument/2006/relationships/font" Target="fonts/Lato-regular.fntdata"/><Relationship Id="rId27" Type="http://schemas.openxmlformats.org/officeDocument/2006/relationships/font" Target="fonts/AmaticSC-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474af37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474af37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4534f1f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4534f1f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should be 4 minutes - </a:t>
            </a:r>
            <a:r>
              <a:rPr lang="en" sz="1300">
                <a:solidFill>
                  <a:srgbClr val="233A44"/>
                </a:solidFill>
                <a:latin typeface="Calibri"/>
                <a:ea typeface="Calibri"/>
                <a:cs typeface="Calibri"/>
                <a:sym typeface="Calibri"/>
              </a:rPr>
              <a:t>T-test, Formative vs. Summative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52681284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d52681284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04a1c6e7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04a1c6e7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latin typeface="Lato"/>
                <a:ea typeface="Lato"/>
                <a:cs typeface="Lato"/>
                <a:sym typeface="Lato"/>
              </a:rPr>
              <a:t>This should be one minute</a:t>
            </a:r>
            <a:endParaRPr sz="1300">
              <a:latin typeface="Lato"/>
              <a:ea typeface="Lato"/>
              <a:cs typeface="Lato"/>
              <a:sym typeface="Lato"/>
            </a:endParaRPr>
          </a:p>
          <a:p>
            <a:pPr indent="-311150" lvl="0" marL="457200" rtl="0" algn="l">
              <a:lnSpc>
                <a:spcPct val="115000"/>
              </a:lnSpc>
              <a:spcBef>
                <a:spcPts val="120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Imagine you are with a group of friends and you all want to go out to eat. One friend doesn’t care, another is really excited about one place, and another friend doesn’t like that food, but won’t essay something to prevent any issues. How familiar is this problem?</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Lato"/>
                <a:ea typeface="Lato"/>
                <a:cs typeface="Lato"/>
                <a:sym typeface="Lato"/>
              </a:rPr>
              <a:t>QuikPik is an app that helps streamline that issue by having the users all vote on choices like restaurants, TV shows, movies, etc. and then picking the best solution for the group</a:t>
            </a:r>
            <a:endParaRPr sz="1300">
              <a:solidFill>
                <a:srgbClr val="233A44"/>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04a1c6e7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04a1c6e7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should be 3 minutes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4534f1f6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4534f1f6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4534f1f6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4534f1f6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4534f1f68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4534f1f68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04a1c6e7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04a1c6e7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should be 2 minutes</a:t>
            </a:r>
            <a:endParaRPr sz="1300">
              <a:solidFill>
                <a:srgbClr val="233A44"/>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300">
                <a:solidFill>
                  <a:srgbClr val="233A44"/>
                </a:solidFill>
                <a:latin typeface="Calibri"/>
                <a:ea typeface="Calibri"/>
                <a:cs typeface="Calibri"/>
                <a:sym typeface="Calibri"/>
              </a:rPr>
              <a:t>Images: Front page, category type, Predetermined cat, genres, choosing example, results example, custom example (1 slide/image, each taking ~10 seconds)</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300">
                <a:solidFill>
                  <a:srgbClr val="233A44"/>
                </a:solidFill>
                <a:latin typeface="Calibri"/>
                <a:ea typeface="Calibri"/>
                <a:cs typeface="Calibri"/>
                <a:sym typeface="Calibri"/>
              </a:rPr>
              <a:t>Or</a:t>
            </a:r>
            <a:endParaRPr sz="1300">
              <a:solidFill>
                <a:srgbClr val="233A44"/>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300">
                <a:solidFill>
                  <a:srgbClr val="233A44"/>
                </a:solidFill>
                <a:latin typeface="Calibri"/>
                <a:ea typeface="Calibri"/>
                <a:cs typeface="Calibri"/>
                <a:sym typeface="Calibri"/>
              </a:rPr>
              <a:t>Video: navigate through like above, mouse should be slow and consistent (60-90 sec)</a:t>
            </a:r>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04a1c6e7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04a1c6e7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should be 4 minutes - </a:t>
            </a:r>
            <a:r>
              <a:rPr lang="en" sz="1300">
                <a:solidFill>
                  <a:srgbClr val="233A44"/>
                </a:solidFill>
                <a:latin typeface="Calibri"/>
                <a:ea typeface="Calibri"/>
                <a:cs typeface="Calibri"/>
                <a:sym typeface="Calibri"/>
              </a:rPr>
              <a:t>T-test, Formative vs. Summative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5234fbd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5234fbd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4.png"/><Relationship Id="rId7"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QuikPik: The Humble B</a:t>
            </a:r>
            <a:r>
              <a:rPr lang="en"/>
              <a:t>eginning</a:t>
            </a:r>
            <a:endParaRPr/>
          </a:p>
        </p:txBody>
      </p:sp>
      <p:sp>
        <p:nvSpPr>
          <p:cNvPr id="129" name="Google Shape;129;p13"/>
          <p:cNvSpPr txBox="1"/>
          <p:nvPr>
            <p:ph idx="1" type="subTitle"/>
          </p:nvPr>
        </p:nvSpPr>
        <p:spPr>
          <a:xfrm>
            <a:off x="5091350" y="3762125"/>
            <a:ext cx="3470700" cy="11115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Created by:</a:t>
            </a:r>
            <a:endParaRPr/>
          </a:p>
          <a:p>
            <a:pPr indent="0" lvl="0" marL="0" rtl="0" algn="ctr">
              <a:spcBef>
                <a:spcPts val="0"/>
              </a:spcBef>
              <a:spcAft>
                <a:spcPts val="0"/>
              </a:spcAft>
              <a:buNone/>
            </a:pPr>
            <a:r>
              <a:rPr lang="en"/>
              <a:t>Brandon Chan</a:t>
            </a:r>
            <a:endParaRPr/>
          </a:p>
          <a:p>
            <a:pPr indent="0" lvl="0" marL="0" rtl="0" algn="ctr">
              <a:spcBef>
                <a:spcPts val="0"/>
              </a:spcBef>
              <a:spcAft>
                <a:spcPts val="0"/>
              </a:spcAft>
              <a:buNone/>
            </a:pPr>
            <a:r>
              <a:rPr lang="en"/>
              <a:t>Carson Mummert</a:t>
            </a:r>
            <a:endParaRPr/>
          </a:p>
          <a:p>
            <a:pPr indent="0" lvl="0" marL="0" rtl="0" algn="ctr">
              <a:spcBef>
                <a:spcPts val="0"/>
              </a:spcBef>
              <a:spcAft>
                <a:spcPts val="0"/>
              </a:spcAft>
              <a:buNone/>
            </a:pPr>
            <a:r>
              <a:rPr lang="en"/>
              <a:t>Eric Kohler</a:t>
            </a:r>
            <a:endParaRPr/>
          </a:p>
          <a:p>
            <a:pPr indent="0" lvl="0" marL="0" rtl="0" algn="ctr">
              <a:spcBef>
                <a:spcPts val="0"/>
              </a:spcBef>
              <a:spcAft>
                <a:spcPts val="0"/>
              </a:spcAft>
              <a:buNone/>
            </a:pPr>
            <a:r>
              <a:rPr lang="en"/>
              <a:t>Joel Alfveby</a:t>
            </a:r>
            <a:endParaRPr/>
          </a:p>
          <a:p>
            <a:pPr indent="0" lvl="0" marL="0" rtl="0" algn="ctr">
              <a:spcBef>
                <a:spcPts val="0"/>
              </a:spcBef>
              <a:spcAft>
                <a:spcPts val="0"/>
              </a:spcAft>
              <a:buNone/>
            </a:pPr>
            <a:r>
              <a:rPr lang="en"/>
              <a:t>Nathan Limmer</a:t>
            </a:r>
            <a:endParaRPr/>
          </a:p>
        </p:txBody>
      </p:sp>
      <p:pic>
        <p:nvPicPr>
          <p:cNvPr id="130" name="Google Shape;130;p13"/>
          <p:cNvPicPr preferRelativeResize="0"/>
          <p:nvPr/>
        </p:nvPicPr>
        <p:blipFill>
          <a:blip r:embed="rId3">
            <a:alphaModFix/>
          </a:blip>
          <a:stretch>
            <a:fillRect/>
          </a:stretch>
        </p:blipFill>
        <p:spPr>
          <a:xfrm>
            <a:off x="2532774" y="500425"/>
            <a:ext cx="4078450" cy="1170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819150" y="838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Statistical Analysis, cont</a:t>
            </a:r>
            <a:endParaRPr/>
          </a:p>
        </p:txBody>
      </p:sp>
      <p:sp>
        <p:nvSpPr>
          <p:cNvPr id="219" name="Google Shape;219;p22"/>
          <p:cNvSpPr txBox="1"/>
          <p:nvPr>
            <p:ph idx="1" type="body"/>
          </p:nvPr>
        </p:nvSpPr>
        <p:spPr>
          <a:xfrm>
            <a:off x="819150" y="1565700"/>
            <a:ext cx="7505700" cy="294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Hypothesis test of two means tests our claim that QuikPik speeds up activity selection.</a:t>
            </a:r>
            <a:endParaRPr sz="1200"/>
          </a:p>
          <a:p>
            <a:pPr indent="-304800" lvl="0" marL="457200" rtl="0" algn="l">
              <a:spcBef>
                <a:spcPts val="0"/>
              </a:spcBef>
              <a:spcAft>
                <a:spcPts val="0"/>
              </a:spcAft>
              <a:buSzPts val="1200"/>
              <a:buChar char="●"/>
            </a:pPr>
            <a:r>
              <a:rPr lang="en" sz="1200"/>
              <a:t>H</a:t>
            </a:r>
            <a:r>
              <a:rPr baseline="-25000" lang="en" sz="1200"/>
              <a:t>0</a:t>
            </a:r>
            <a:r>
              <a:rPr lang="en" sz="1200"/>
              <a:t>: u</a:t>
            </a:r>
            <a:r>
              <a:rPr baseline="-25000" lang="en" sz="1200"/>
              <a:t>QuikPik</a:t>
            </a:r>
            <a:r>
              <a:rPr lang="en" sz="1200"/>
              <a:t> - u</a:t>
            </a:r>
            <a:r>
              <a:rPr baseline="-25000" lang="en" sz="1200"/>
              <a:t>Netflix</a:t>
            </a:r>
            <a:r>
              <a:rPr lang="en" sz="1200"/>
              <a:t>= 0, H</a:t>
            </a:r>
            <a:r>
              <a:rPr baseline="-25000" lang="en" sz="1200"/>
              <a:t>A</a:t>
            </a:r>
            <a:r>
              <a:rPr lang="en" sz="1200"/>
              <a:t>: </a:t>
            </a:r>
            <a:r>
              <a:rPr lang="en" sz="1200"/>
              <a:t>u</a:t>
            </a:r>
            <a:r>
              <a:rPr baseline="-25000" lang="en" sz="1200"/>
              <a:t>QuikPik</a:t>
            </a:r>
            <a:r>
              <a:rPr lang="en" sz="1200"/>
              <a:t> - u</a:t>
            </a:r>
            <a:r>
              <a:rPr baseline="-25000" lang="en" sz="1200"/>
              <a:t>Netflix</a:t>
            </a:r>
            <a:r>
              <a:rPr lang="en" sz="1200"/>
              <a:t>&lt; 0, n = 8</a:t>
            </a:r>
            <a:endParaRPr sz="1200"/>
          </a:p>
          <a:p>
            <a:pPr indent="-304800" lvl="0" marL="457200" rtl="0" algn="l">
              <a:spcBef>
                <a:spcPts val="0"/>
              </a:spcBef>
              <a:spcAft>
                <a:spcPts val="0"/>
              </a:spcAft>
              <a:buSzPts val="1200"/>
              <a:buChar char="●"/>
            </a:pPr>
            <a:r>
              <a:rPr lang="en" sz="1200"/>
              <a:t>Test Statistic: ((120-90) - 0) / </a:t>
            </a:r>
            <a:r>
              <a:rPr lang="en" sz="1200">
                <a:solidFill>
                  <a:srgbClr val="202124"/>
                </a:solidFill>
                <a:highlight>
                  <a:srgbClr val="FFFFFF"/>
                </a:highlight>
              </a:rPr>
              <a:t>√[</a:t>
            </a:r>
            <a:r>
              <a:rPr b="1" lang="en" sz="1200">
                <a:solidFill>
                  <a:srgbClr val="202124"/>
                </a:solidFill>
                <a:highlight>
                  <a:srgbClr val="FFFFFF"/>
                </a:highlight>
              </a:rPr>
              <a:t> </a:t>
            </a:r>
            <a:r>
              <a:rPr lang="en" sz="1200"/>
              <a:t>(67.42</a:t>
            </a:r>
            <a:r>
              <a:rPr baseline="30000" lang="en" sz="1200"/>
              <a:t>2</a:t>
            </a:r>
            <a:r>
              <a:rPr lang="en" sz="1200"/>
              <a:t> / </a:t>
            </a:r>
            <a:r>
              <a:rPr lang="en" sz="1200">
                <a:solidFill>
                  <a:srgbClr val="202124"/>
                </a:solidFill>
                <a:highlight>
                  <a:srgbClr val="FFFFFF"/>
                </a:highlight>
              </a:rPr>
              <a:t>8) + (91.41</a:t>
            </a:r>
            <a:r>
              <a:rPr baseline="30000" lang="en" sz="1200">
                <a:solidFill>
                  <a:srgbClr val="202124"/>
                </a:solidFill>
                <a:highlight>
                  <a:srgbClr val="FFFFFF"/>
                </a:highlight>
              </a:rPr>
              <a:t>2</a:t>
            </a:r>
            <a:r>
              <a:rPr lang="en" sz="1200">
                <a:solidFill>
                  <a:srgbClr val="202124"/>
                </a:solidFill>
                <a:highlight>
                  <a:srgbClr val="FFFFFF"/>
                </a:highlight>
              </a:rPr>
              <a:t> / 8) ] = .747</a:t>
            </a:r>
            <a:endParaRPr sz="1200">
              <a:solidFill>
                <a:srgbClr val="202124"/>
              </a:solidFill>
              <a:highlight>
                <a:srgbClr val="FFFFFF"/>
              </a:highlight>
            </a:endParaRPr>
          </a:p>
          <a:p>
            <a:pPr indent="-304800" lvl="0" marL="457200" rtl="0" algn="l">
              <a:spcBef>
                <a:spcPts val="0"/>
              </a:spcBef>
              <a:spcAft>
                <a:spcPts val="0"/>
              </a:spcAft>
              <a:buSzPts val="1200"/>
              <a:buChar char="●"/>
            </a:pPr>
            <a:r>
              <a:rPr lang="en" sz="1200">
                <a:solidFill>
                  <a:srgbClr val="202124"/>
                </a:solidFill>
                <a:highlight>
                  <a:srgbClr val="FFFFFF"/>
                </a:highlight>
              </a:rPr>
              <a:t>p = .234</a:t>
            </a:r>
            <a:endParaRPr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b="1" lang="en" sz="1200">
                <a:solidFill>
                  <a:srgbClr val="202124"/>
                </a:solidFill>
                <a:highlight>
                  <a:srgbClr val="FFFFFF"/>
                </a:highlight>
              </a:rPr>
              <a:t>There isn’t strong evidence that QuikPik is faster than Netflix.</a:t>
            </a:r>
            <a:endParaRPr b="1"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lang="en" sz="1200">
                <a:solidFill>
                  <a:srgbClr val="202124"/>
                </a:solidFill>
                <a:highlight>
                  <a:srgbClr val="FFFFFF"/>
                </a:highlight>
              </a:rPr>
              <a:t>Errors with Test / Confounding Conditions:</a:t>
            </a:r>
            <a:endParaRPr sz="1200">
              <a:solidFill>
                <a:srgbClr val="202124"/>
              </a:solidFill>
              <a:highlight>
                <a:srgbClr val="FFFFFF"/>
              </a:highlight>
            </a:endParaRPr>
          </a:p>
          <a:p>
            <a:pPr indent="-304800" lvl="1" marL="914400" rtl="0" algn="l">
              <a:spcBef>
                <a:spcPts val="0"/>
              </a:spcBef>
              <a:spcAft>
                <a:spcPts val="0"/>
              </a:spcAft>
              <a:buClr>
                <a:srgbClr val="202124"/>
              </a:buClr>
              <a:buSzPts val="1200"/>
              <a:buChar char="○"/>
            </a:pPr>
            <a:r>
              <a:rPr lang="en" sz="1200">
                <a:solidFill>
                  <a:srgbClr val="202124"/>
                </a:solidFill>
                <a:highlight>
                  <a:srgbClr val="FFFFFF"/>
                </a:highlight>
              </a:rPr>
              <a:t>Familiarity with Netflix and/or unfamiliarity with QuikPik</a:t>
            </a:r>
            <a:endParaRPr sz="1200">
              <a:solidFill>
                <a:srgbClr val="202124"/>
              </a:solidFill>
              <a:highlight>
                <a:srgbClr val="FFFFFF"/>
              </a:highlight>
            </a:endParaRPr>
          </a:p>
          <a:p>
            <a:pPr indent="-304800" lvl="1" marL="914400" rtl="0" algn="l">
              <a:spcBef>
                <a:spcPts val="0"/>
              </a:spcBef>
              <a:spcAft>
                <a:spcPts val="0"/>
              </a:spcAft>
              <a:buClr>
                <a:srgbClr val="202124"/>
              </a:buClr>
              <a:buSzPts val="1200"/>
              <a:buChar char="○"/>
            </a:pPr>
            <a:r>
              <a:rPr lang="en" sz="1200">
                <a:solidFill>
                  <a:srgbClr val="202124"/>
                </a:solidFill>
                <a:highlight>
                  <a:srgbClr val="FFFFFF"/>
                </a:highlight>
              </a:rPr>
              <a:t>Small </a:t>
            </a:r>
            <a:r>
              <a:rPr lang="en" sz="1200">
                <a:solidFill>
                  <a:srgbClr val="202124"/>
                </a:solidFill>
                <a:highlight>
                  <a:srgbClr val="FFFFFF"/>
                </a:highlight>
              </a:rPr>
              <a:t>sample size, high sample variance (s = </a:t>
            </a:r>
            <a:r>
              <a:rPr lang="en" sz="1200">
                <a:solidFill>
                  <a:srgbClr val="202124"/>
                </a:solidFill>
                <a:highlight>
                  <a:schemeClr val="dk1"/>
                </a:highlight>
              </a:rPr>
              <a:t>√[</a:t>
            </a:r>
            <a:r>
              <a:rPr lang="en" sz="1200">
                <a:solidFill>
                  <a:srgbClr val="202122"/>
                </a:solidFill>
                <a:highlight>
                  <a:srgbClr val="FFFFFF"/>
                </a:highlight>
              </a:rPr>
              <a:t>σ</a:t>
            </a:r>
            <a:r>
              <a:rPr baseline="-25000" lang="en" sz="1200"/>
              <a:t>QuikPik</a:t>
            </a:r>
            <a:r>
              <a:rPr baseline="30000" lang="en" sz="1200"/>
              <a:t>2</a:t>
            </a:r>
            <a:r>
              <a:rPr lang="en" sz="1200"/>
              <a:t>/ n</a:t>
            </a:r>
            <a:r>
              <a:rPr baseline="-25000" lang="en" sz="1200"/>
              <a:t>QuikPik</a:t>
            </a:r>
            <a:r>
              <a:rPr lang="en" sz="1200"/>
              <a:t> + </a:t>
            </a:r>
            <a:r>
              <a:rPr lang="en" sz="1200">
                <a:solidFill>
                  <a:srgbClr val="202122"/>
                </a:solidFill>
                <a:highlight>
                  <a:srgbClr val="FFFFFF"/>
                </a:highlight>
              </a:rPr>
              <a:t>σ</a:t>
            </a:r>
            <a:r>
              <a:rPr baseline="-25000" lang="en" sz="1200"/>
              <a:t>Netflix</a:t>
            </a:r>
            <a:r>
              <a:rPr baseline="30000" lang="en" sz="1200"/>
              <a:t> 2</a:t>
            </a:r>
            <a:r>
              <a:rPr lang="en" sz="1200"/>
              <a:t>/ n</a:t>
            </a:r>
            <a:r>
              <a:rPr baseline="-25000" lang="en" sz="1200"/>
              <a:t>Netflix</a:t>
            </a:r>
            <a:r>
              <a:rPr lang="en" sz="1200"/>
              <a:t>])</a:t>
            </a:r>
            <a:endParaRPr sz="1200">
              <a:solidFill>
                <a:srgbClr val="202124"/>
              </a:solidFill>
              <a:highlight>
                <a:srgbClr val="FFFFFF"/>
              </a:highlight>
            </a:endParaRPr>
          </a:p>
          <a:p>
            <a:pPr indent="-304800" lvl="1" marL="914400" rtl="0" algn="l">
              <a:spcBef>
                <a:spcPts val="0"/>
              </a:spcBef>
              <a:spcAft>
                <a:spcPts val="0"/>
              </a:spcAft>
              <a:buClr>
                <a:srgbClr val="202124"/>
              </a:buClr>
              <a:buSzPts val="1200"/>
              <a:buChar char="○"/>
            </a:pPr>
            <a:r>
              <a:rPr lang="en" sz="1200">
                <a:solidFill>
                  <a:srgbClr val="202124"/>
                </a:solidFill>
                <a:highlight>
                  <a:srgbClr val="FFFFFF"/>
                </a:highlight>
              </a:rPr>
              <a:t>Selecting a show that they are familiar with on Netflix, rather than something new which is the primary purpose of QuikPik</a:t>
            </a:r>
            <a:endParaRPr sz="1200">
              <a:solidFill>
                <a:srgbClr val="202124"/>
              </a:solidFill>
              <a:highlight>
                <a:srgbClr val="FFFFFF"/>
              </a:highlight>
            </a:endParaRPr>
          </a:p>
          <a:p>
            <a:pPr indent="-304800" lvl="1" marL="914400" rtl="0" algn="l">
              <a:spcBef>
                <a:spcPts val="0"/>
              </a:spcBef>
              <a:spcAft>
                <a:spcPts val="0"/>
              </a:spcAft>
              <a:buClr>
                <a:srgbClr val="202124"/>
              </a:buClr>
              <a:buSzPts val="1200"/>
              <a:buChar char="○"/>
            </a:pPr>
            <a:r>
              <a:rPr lang="en">
                <a:solidFill>
                  <a:srgbClr val="000000"/>
                </a:solidFill>
                <a:latin typeface="Lato"/>
                <a:ea typeface="Lato"/>
                <a:cs typeface="Lato"/>
                <a:sym typeface="Lato"/>
              </a:rPr>
              <a:t>Users often times try multiple shows on Netflix before final selection</a:t>
            </a:r>
            <a:endParaRPr sz="1200">
              <a:solidFill>
                <a:srgbClr val="202124"/>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Testing: Findings</a:t>
            </a:r>
            <a:endParaRPr/>
          </a:p>
        </p:txBody>
      </p:sp>
      <p:sp>
        <p:nvSpPr>
          <p:cNvPr id="225" name="Google Shape;225;p23"/>
          <p:cNvSpPr txBox="1"/>
          <p:nvPr>
            <p:ph idx="1" type="body"/>
          </p:nvPr>
        </p:nvSpPr>
        <p:spPr>
          <a:xfrm>
            <a:off x="839925" y="1811450"/>
            <a:ext cx="36723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Lato"/>
                <a:ea typeface="Lato"/>
                <a:cs typeface="Lato"/>
                <a:sym typeface="Lato"/>
              </a:rPr>
              <a:t>App specific problems:</a:t>
            </a:r>
            <a:endParaRPr sz="1100">
              <a:solidFill>
                <a:srgbClr val="000000"/>
              </a:solidFill>
              <a:latin typeface="Lato"/>
              <a:ea typeface="Lato"/>
              <a:cs typeface="Lato"/>
              <a:sym typeface="Lato"/>
            </a:endParaRPr>
          </a:p>
          <a:p>
            <a:pPr indent="-311150" lvl="0" marL="457200" rtl="0" algn="l">
              <a:spcBef>
                <a:spcPts val="0"/>
              </a:spcBef>
              <a:spcAft>
                <a:spcPts val="0"/>
              </a:spcAft>
              <a:buSzPts val="1300"/>
              <a:buFont typeface="Lato"/>
              <a:buChar char="●"/>
            </a:pPr>
            <a:r>
              <a:rPr lang="en" sz="1100">
                <a:solidFill>
                  <a:srgbClr val="000000"/>
                </a:solidFill>
                <a:latin typeface="Lato"/>
                <a:ea typeface="Lato"/>
                <a:cs typeface="Lato"/>
                <a:sym typeface="Lato"/>
              </a:rPr>
              <a:t>App is unclear on what predetermined and custom categories are</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Char char="●"/>
            </a:pPr>
            <a:r>
              <a:rPr lang="en" sz="1100">
                <a:solidFill>
                  <a:srgbClr val="000000"/>
                </a:solidFill>
                <a:latin typeface="Lato"/>
                <a:ea typeface="Lato"/>
                <a:cs typeface="Lato"/>
                <a:sym typeface="Lato"/>
              </a:rPr>
              <a:t>The rating screens had no images</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Char char="●"/>
            </a:pPr>
            <a:r>
              <a:rPr lang="en" sz="1100">
                <a:solidFill>
                  <a:srgbClr val="000000"/>
                </a:solidFill>
                <a:latin typeface="Lato"/>
                <a:ea typeface="Lato"/>
                <a:cs typeface="Lato"/>
                <a:sym typeface="Lato"/>
              </a:rPr>
              <a:t>Users needed to have the results and ratings explained to them</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Char char="●"/>
            </a:pPr>
            <a:r>
              <a:rPr lang="en" sz="1100">
                <a:solidFill>
                  <a:srgbClr val="000000"/>
                </a:solidFill>
                <a:latin typeface="Lato"/>
                <a:ea typeface="Lato"/>
                <a:cs typeface="Lato"/>
                <a:sym typeface="Lato"/>
              </a:rPr>
              <a:t>Users would like some randomness with predetermined categories</a:t>
            </a:r>
            <a:endParaRPr sz="1100">
              <a:solidFill>
                <a:srgbClr val="000000"/>
              </a:solidFill>
              <a:latin typeface="Lato"/>
              <a:ea typeface="Lato"/>
              <a:cs typeface="Lato"/>
              <a:sym typeface="Lato"/>
            </a:endParaRPr>
          </a:p>
          <a:p>
            <a:pPr indent="-298450" lvl="0" marL="457200" rtl="0" algn="l">
              <a:spcBef>
                <a:spcPts val="0"/>
              </a:spcBef>
              <a:spcAft>
                <a:spcPts val="0"/>
              </a:spcAft>
              <a:buClr>
                <a:srgbClr val="000000"/>
              </a:buClr>
              <a:buSzPts val="1100"/>
              <a:buFont typeface="Lato"/>
              <a:buChar char="●"/>
            </a:pPr>
            <a:r>
              <a:rPr lang="en" sz="1100">
                <a:solidFill>
                  <a:srgbClr val="000000"/>
                </a:solidFill>
                <a:latin typeface="Lato"/>
                <a:ea typeface="Lato"/>
                <a:cs typeface="Lato"/>
                <a:sym typeface="Lato"/>
              </a:rPr>
              <a:t>Show what platforms the activity is available on</a:t>
            </a:r>
            <a:endParaRPr sz="1100">
              <a:solidFill>
                <a:srgbClr val="000000"/>
              </a:solidFill>
              <a:latin typeface="Lato"/>
              <a:ea typeface="Lato"/>
              <a:cs typeface="Lato"/>
              <a:sym typeface="Lato"/>
            </a:endParaRPr>
          </a:p>
          <a:p>
            <a:pPr indent="0" lvl="0" marL="0" rtl="0" algn="l">
              <a:spcBef>
                <a:spcPts val="0"/>
              </a:spcBef>
              <a:spcAft>
                <a:spcPts val="0"/>
              </a:spcAft>
              <a:buNone/>
            </a:pPr>
            <a:r>
              <a:t/>
            </a:r>
            <a:endParaRPr sz="1100">
              <a:solidFill>
                <a:srgbClr val="000000"/>
              </a:solidFill>
              <a:latin typeface="Lato"/>
              <a:ea typeface="Lato"/>
              <a:cs typeface="Lato"/>
              <a:sym typeface="Lato"/>
            </a:endParaRPr>
          </a:p>
          <a:p>
            <a:pPr indent="0" lvl="0" marL="0" rtl="0" algn="l">
              <a:spcBef>
                <a:spcPts val="0"/>
              </a:spcBef>
              <a:spcAft>
                <a:spcPts val="0"/>
              </a:spcAft>
              <a:buNone/>
            </a:pPr>
            <a:r>
              <a:t/>
            </a:r>
            <a:endParaRPr sz="1100">
              <a:solidFill>
                <a:srgbClr val="000000"/>
              </a:solidFill>
              <a:latin typeface="Lato"/>
              <a:ea typeface="Lato"/>
              <a:cs typeface="Lato"/>
              <a:sym typeface="Lato"/>
            </a:endParaRPr>
          </a:p>
        </p:txBody>
      </p:sp>
      <p:sp>
        <p:nvSpPr>
          <p:cNvPr id="226" name="Google Shape;226;p23"/>
          <p:cNvSpPr txBox="1"/>
          <p:nvPr/>
        </p:nvSpPr>
        <p:spPr>
          <a:xfrm>
            <a:off x="4592775" y="1800200"/>
            <a:ext cx="3711300" cy="130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Overall findings:</a:t>
            </a:r>
            <a:endParaRPr sz="1100">
              <a:latin typeface="Lato"/>
              <a:ea typeface="Lato"/>
              <a:cs typeface="Lato"/>
              <a:sym typeface="Lato"/>
            </a:endParaRPr>
          </a:p>
          <a:p>
            <a:pPr indent="-298450" lvl="0" marL="457200" rtl="0" algn="l">
              <a:lnSpc>
                <a:spcPct val="115000"/>
              </a:lnSpc>
              <a:spcBef>
                <a:spcPts val="0"/>
              </a:spcBef>
              <a:spcAft>
                <a:spcPts val="0"/>
              </a:spcAft>
              <a:buClr>
                <a:schemeClr val="dk2"/>
              </a:buClr>
              <a:buSzPts val="1100"/>
              <a:buFont typeface="Lato"/>
              <a:buChar char="●"/>
            </a:pPr>
            <a:r>
              <a:rPr b="1" lang="en" sz="1100">
                <a:latin typeface="Lato"/>
                <a:ea typeface="Lato"/>
                <a:cs typeface="Lato"/>
                <a:sym typeface="Lato"/>
              </a:rPr>
              <a:t>Users weren’t faster at selecting TV shows from QuikPik vs Netflix</a:t>
            </a:r>
            <a:endParaRPr sz="1100">
              <a:latin typeface="Lato"/>
              <a:ea typeface="Lato"/>
              <a:cs typeface="Lato"/>
              <a:sym typeface="Lato"/>
            </a:endParaRPr>
          </a:p>
          <a:p>
            <a:pPr indent="-298450" lvl="0" marL="457200" rtl="0" algn="l">
              <a:lnSpc>
                <a:spcPct val="115000"/>
              </a:lnSpc>
              <a:spcBef>
                <a:spcPts val="0"/>
              </a:spcBef>
              <a:spcAft>
                <a:spcPts val="0"/>
              </a:spcAft>
              <a:buClr>
                <a:srgbClr val="000000"/>
              </a:buClr>
              <a:buSzPts val="1100"/>
              <a:buFont typeface="Lato"/>
              <a:buChar char="●"/>
            </a:pPr>
            <a:r>
              <a:rPr lang="en" sz="1100">
                <a:latin typeface="Lato"/>
                <a:ea typeface="Lato"/>
                <a:cs typeface="Lato"/>
                <a:sym typeface="Lato"/>
              </a:rPr>
              <a:t>Focus should primarily be on having this app be for groups</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Developments and Testing</a:t>
            </a:r>
            <a:endParaRPr/>
          </a:p>
        </p:txBody>
      </p:sp>
      <p:sp>
        <p:nvSpPr>
          <p:cNvPr id="232" name="Google Shape;232;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Developments:</a:t>
            </a:r>
            <a:endParaRPr/>
          </a:p>
          <a:p>
            <a:pPr indent="-311150" lvl="0" marL="457200" rtl="0" algn="l">
              <a:spcBef>
                <a:spcPts val="1200"/>
              </a:spcBef>
              <a:spcAft>
                <a:spcPts val="0"/>
              </a:spcAft>
              <a:buSzPts val="1300"/>
              <a:buChar char="●"/>
            </a:pPr>
            <a:r>
              <a:rPr lang="en"/>
              <a:t>Create a system that selects from a database (Netflix, IMDB, etc) for predetermined categories.</a:t>
            </a:r>
            <a:endParaRPr/>
          </a:p>
          <a:p>
            <a:pPr indent="-311150" lvl="0" marL="457200" rtl="0" algn="l">
              <a:spcBef>
                <a:spcPts val="0"/>
              </a:spcBef>
              <a:spcAft>
                <a:spcPts val="0"/>
              </a:spcAft>
              <a:buSzPts val="1300"/>
              <a:buChar char="●"/>
            </a:pPr>
            <a:r>
              <a:rPr lang="en"/>
              <a:t>Finish and expand group selection.</a:t>
            </a:r>
            <a:endParaRPr/>
          </a:p>
          <a:p>
            <a:pPr indent="-311150" lvl="0" marL="457200" rtl="0" algn="l">
              <a:spcBef>
                <a:spcPts val="0"/>
              </a:spcBef>
              <a:spcAft>
                <a:spcPts val="0"/>
              </a:spcAft>
              <a:buSzPts val="1300"/>
              <a:buChar char="●"/>
            </a:pPr>
            <a:r>
              <a:rPr lang="en"/>
              <a:t>Add more detail to the rating system (more metrics, better explanations of ratings).</a:t>
            </a:r>
            <a:endParaRPr/>
          </a:p>
          <a:p>
            <a:pPr indent="-311150" lvl="0" marL="457200" rtl="0" algn="l">
              <a:spcBef>
                <a:spcPts val="0"/>
              </a:spcBef>
              <a:spcAft>
                <a:spcPts val="0"/>
              </a:spcAft>
              <a:buSzPts val="1300"/>
              <a:buChar char="●"/>
            </a:pPr>
            <a:r>
              <a:rPr lang="en"/>
              <a:t>Add functionality to select which platforms you want to use (Hulu, Amazon, etc).</a:t>
            </a:r>
            <a:endParaRPr/>
          </a:p>
          <a:p>
            <a:pPr indent="0" lvl="0" marL="0" rtl="0" algn="l">
              <a:spcBef>
                <a:spcPts val="1200"/>
              </a:spcBef>
              <a:spcAft>
                <a:spcPts val="0"/>
              </a:spcAft>
              <a:buNone/>
            </a:pPr>
            <a:r>
              <a:rPr lang="en"/>
              <a:t>Testing:</a:t>
            </a:r>
            <a:endParaRPr/>
          </a:p>
          <a:p>
            <a:pPr indent="-311150" lvl="0" marL="457200" rtl="0" algn="l">
              <a:spcBef>
                <a:spcPts val="1200"/>
              </a:spcBef>
              <a:spcAft>
                <a:spcPts val="0"/>
              </a:spcAft>
              <a:buSzPts val="1300"/>
              <a:buChar char="●"/>
            </a:pPr>
            <a:r>
              <a:rPr lang="en"/>
              <a:t>Increase sample size.</a:t>
            </a:r>
            <a:endParaRPr/>
          </a:p>
          <a:p>
            <a:pPr indent="-311150" lvl="0" marL="457200" rtl="0" algn="l">
              <a:spcBef>
                <a:spcPts val="0"/>
              </a:spcBef>
              <a:spcAft>
                <a:spcPts val="0"/>
              </a:spcAft>
              <a:buSzPts val="1300"/>
              <a:buChar char="●"/>
            </a:pPr>
            <a:r>
              <a:rPr lang="en"/>
              <a:t>Give a small QuikPik training session prior to timing</a:t>
            </a:r>
            <a:endParaRPr/>
          </a:p>
          <a:p>
            <a:pPr indent="-311150" lvl="0" marL="457200" rtl="0" algn="l">
              <a:spcBef>
                <a:spcPts val="0"/>
              </a:spcBef>
              <a:spcAft>
                <a:spcPts val="0"/>
              </a:spcAft>
              <a:buSzPts val="1300"/>
              <a:buChar char="●"/>
            </a:pPr>
            <a:r>
              <a:rPr lang="en"/>
              <a:t>Ask participants to find a NEW activity specifically.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434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Introduction</a:t>
            </a:r>
            <a:endParaRPr/>
          </a:p>
        </p:txBody>
      </p:sp>
      <p:sp>
        <p:nvSpPr>
          <p:cNvPr id="136" name="Google Shape;136;p14"/>
          <p:cNvSpPr txBox="1"/>
          <p:nvPr>
            <p:ph idx="1" type="body"/>
          </p:nvPr>
        </p:nvSpPr>
        <p:spPr>
          <a:xfrm>
            <a:off x="524350" y="1161925"/>
            <a:ext cx="7505700" cy="1184100"/>
          </a:xfrm>
          <a:prstGeom prst="rect">
            <a:avLst/>
          </a:prstGeom>
        </p:spPr>
        <p:txBody>
          <a:bodyPr anchorCtr="0" anchor="t" bIns="91425" lIns="91425" spcFirstLastPara="1" rIns="91425" wrap="square" tIns="91425">
            <a:normAutofit/>
          </a:bodyPr>
          <a:lstStyle/>
          <a:p>
            <a:pPr indent="-311150" lvl="0" marL="457200" rtl="0" algn="l">
              <a:lnSpc>
                <a:spcPct val="125000"/>
              </a:lnSpc>
              <a:spcBef>
                <a:spcPts val="0"/>
              </a:spcBef>
              <a:spcAft>
                <a:spcPts val="0"/>
              </a:spcAft>
              <a:buSzPts val="1300"/>
              <a:buFont typeface="Lato"/>
              <a:buChar char="●"/>
            </a:pPr>
            <a:r>
              <a:rPr lang="en">
                <a:latin typeface="Lato"/>
                <a:ea typeface="Lato"/>
                <a:cs typeface="Lato"/>
                <a:sym typeface="Lato"/>
              </a:rPr>
              <a:t>You and your </a:t>
            </a:r>
            <a:r>
              <a:rPr lang="en">
                <a:latin typeface="Lato"/>
                <a:ea typeface="Lato"/>
                <a:cs typeface="Lato"/>
                <a:sym typeface="Lato"/>
              </a:rPr>
              <a:t>friends</a:t>
            </a:r>
            <a:r>
              <a:rPr lang="en">
                <a:latin typeface="Lato"/>
                <a:ea typeface="Lato"/>
                <a:cs typeface="Lato"/>
                <a:sym typeface="Lato"/>
              </a:rPr>
              <a:t> are </a:t>
            </a:r>
            <a:r>
              <a:rPr lang="en">
                <a:latin typeface="Lato"/>
                <a:ea typeface="Lato"/>
                <a:cs typeface="Lato"/>
                <a:sym typeface="Lato"/>
              </a:rPr>
              <a:t>deciding</a:t>
            </a:r>
            <a:r>
              <a:rPr lang="en">
                <a:latin typeface="Lato"/>
                <a:ea typeface="Lato"/>
                <a:cs typeface="Lato"/>
                <a:sym typeface="Lato"/>
              </a:rPr>
              <a:t> to watch a TV series together because we are all stuck at home because quarantine and want something fun to do together. It takes forever to have everyone agree on </a:t>
            </a:r>
            <a:r>
              <a:rPr lang="en">
                <a:latin typeface="Lato"/>
                <a:ea typeface="Lato"/>
                <a:cs typeface="Lato"/>
                <a:sym typeface="Lato"/>
              </a:rPr>
              <a:t>what to watch because everytime a new idea is brought up it takes time to describe what it is and go through the whole process. But what if there was a quicker way.</a:t>
            </a:r>
            <a:endParaRPr>
              <a:latin typeface="Lato"/>
              <a:ea typeface="Lato"/>
              <a:cs typeface="Lato"/>
              <a:sym typeface="Lato"/>
            </a:endParaRPr>
          </a:p>
        </p:txBody>
      </p:sp>
      <p:pic>
        <p:nvPicPr>
          <p:cNvPr id="137" name="Google Shape;137;p14"/>
          <p:cNvPicPr preferRelativeResize="0"/>
          <p:nvPr/>
        </p:nvPicPr>
        <p:blipFill>
          <a:blip r:embed="rId3">
            <a:alphaModFix/>
          </a:blip>
          <a:stretch>
            <a:fillRect/>
          </a:stretch>
        </p:blipFill>
        <p:spPr>
          <a:xfrm>
            <a:off x="5173100" y="2419100"/>
            <a:ext cx="3784050" cy="2522700"/>
          </a:xfrm>
          <a:prstGeom prst="rect">
            <a:avLst/>
          </a:prstGeom>
          <a:noFill/>
          <a:ln>
            <a:noFill/>
          </a:ln>
        </p:spPr>
      </p:pic>
      <p:sp>
        <p:nvSpPr>
          <p:cNvPr id="138" name="Google Shape;138;p14"/>
          <p:cNvSpPr txBox="1"/>
          <p:nvPr/>
        </p:nvSpPr>
        <p:spPr>
          <a:xfrm>
            <a:off x="524350" y="2419100"/>
            <a:ext cx="4262700" cy="1135200"/>
          </a:xfrm>
          <a:prstGeom prst="rect">
            <a:avLst/>
          </a:prstGeom>
          <a:noFill/>
          <a:ln>
            <a:noFill/>
          </a:ln>
        </p:spPr>
        <p:txBody>
          <a:bodyPr anchorCtr="0" anchor="t" bIns="91425" lIns="91425" spcFirstLastPara="1" rIns="91425" wrap="square" tIns="91425">
            <a:spAutoFit/>
          </a:bodyPr>
          <a:lstStyle/>
          <a:p>
            <a:pPr indent="-311150" lvl="0" marL="457200" rtl="0" algn="l">
              <a:lnSpc>
                <a:spcPct val="125000"/>
              </a:lnSpc>
              <a:spcBef>
                <a:spcPts val="0"/>
              </a:spcBef>
              <a:spcAft>
                <a:spcPts val="0"/>
              </a:spcAft>
              <a:buClr>
                <a:schemeClr val="dk2"/>
              </a:buClr>
              <a:buSzPts val="1300"/>
              <a:buFont typeface="Calibri"/>
              <a:buChar char="●"/>
            </a:pPr>
            <a:r>
              <a:rPr lang="en" sz="1300">
                <a:solidFill>
                  <a:schemeClr val="dk2"/>
                </a:solidFill>
                <a:latin typeface="Lato"/>
                <a:ea typeface="Lato"/>
                <a:cs typeface="Lato"/>
                <a:sym typeface="Lato"/>
              </a:rPr>
              <a:t>QuikPik is an app that helps streamline that issue by having the users all vote on choices like restaurants, TV shows, movies, etc. and then picking the best solution for the group</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Formative Research: Problem Statement and Semi-Structured Interviews</a:t>
            </a:r>
            <a:endParaRPr/>
          </a:p>
        </p:txBody>
      </p:sp>
      <p:sp>
        <p:nvSpPr>
          <p:cNvPr id="144" name="Google Shape;144;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Lato"/>
              <a:buChar char="●"/>
            </a:pPr>
            <a:r>
              <a:rPr lang="en">
                <a:latin typeface="Lato"/>
                <a:ea typeface="Lato"/>
                <a:cs typeface="Lato"/>
                <a:sym typeface="Lato"/>
              </a:rPr>
              <a:t>We, first, formalized the problem statement, as shown on previous slide</a:t>
            </a:r>
            <a:endParaRPr>
              <a:latin typeface="Lato"/>
              <a:ea typeface="Lato"/>
              <a:cs typeface="Lato"/>
              <a:sym typeface="Lato"/>
            </a:endParaRPr>
          </a:p>
          <a:p>
            <a:pPr indent="-311150" lvl="0" marL="457200" rtl="0" algn="l">
              <a:spcBef>
                <a:spcPts val="0"/>
              </a:spcBef>
              <a:spcAft>
                <a:spcPts val="0"/>
              </a:spcAft>
              <a:buSzPts val="1300"/>
              <a:buFont typeface="Lato"/>
              <a:buChar char="●"/>
            </a:pPr>
            <a:r>
              <a:rPr lang="en">
                <a:latin typeface="Lato"/>
                <a:ea typeface="Lato"/>
                <a:cs typeface="Lato"/>
                <a:sym typeface="Lato"/>
              </a:rPr>
              <a:t>Developed a User Research Protocol to interview subjects in an ethical and productive manner</a:t>
            </a:r>
            <a:endParaRPr>
              <a:latin typeface="Lato"/>
              <a:ea typeface="Lato"/>
              <a:cs typeface="Lato"/>
              <a:sym typeface="Lato"/>
            </a:endParaRPr>
          </a:p>
          <a:p>
            <a:pPr indent="-311150" lvl="0" marL="457200" rtl="0" algn="l">
              <a:spcBef>
                <a:spcPts val="0"/>
              </a:spcBef>
              <a:spcAft>
                <a:spcPts val="0"/>
              </a:spcAft>
              <a:buSzPts val="1300"/>
              <a:buFont typeface="Lato"/>
              <a:buChar char="●"/>
            </a:pPr>
            <a:r>
              <a:rPr lang="en">
                <a:latin typeface="Lato"/>
                <a:ea typeface="Lato"/>
                <a:cs typeface="Lato"/>
                <a:sym typeface="Lato"/>
              </a:rPr>
              <a:t>S</a:t>
            </a:r>
            <a:r>
              <a:rPr lang="en">
                <a:latin typeface="Lato"/>
                <a:ea typeface="Lato"/>
                <a:cs typeface="Lato"/>
                <a:sym typeface="Lato"/>
              </a:rPr>
              <a:t>emi</a:t>
            </a:r>
            <a:r>
              <a:rPr lang="en">
                <a:solidFill>
                  <a:srgbClr val="000000"/>
                </a:solidFill>
                <a:latin typeface="Lato"/>
                <a:ea typeface="Lato"/>
                <a:cs typeface="Lato"/>
                <a:sym typeface="Lato"/>
              </a:rPr>
              <a:t>-structured interviews:</a:t>
            </a:r>
            <a:endParaRPr>
              <a:solidFill>
                <a:srgbClr val="000000"/>
              </a:solidFill>
              <a:latin typeface="Lato"/>
              <a:ea typeface="Lato"/>
              <a:cs typeface="Lato"/>
              <a:sym typeface="Lato"/>
            </a:endParaRPr>
          </a:p>
          <a:p>
            <a:pPr indent="-298450" lvl="1" marL="914400" rtl="0" algn="l">
              <a:spcBef>
                <a:spcPts val="0"/>
              </a:spcBef>
              <a:spcAft>
                <a:spcPts val="0"/>
              </a:spcAft>
              <a:buClr>
                <a:srgbClr val="000000"/>
              </a:buClr>
              <a:buSzPts val="1100"/>
              <a:buFont typeface="Lato"/>
              <a:buChar char="○"/>
            </a:pPr>
            <a:r>
              <a:rPr lang="en">
                <a:solidFill>
                  <a:srgbClr val="000000"/>
                </a:solidFill>
                <a:latin typeface="Lato"/>
                <a:ea typeface="Lato"/>
                <a:cs typeface="Lato"/>
                <a:sym typeface="Lato"/>
              </a:rPr>
              <a:t>Background information re: media consumption</a:t>
            </a:r>
            <a:endParaRPr>
              <a:solidFill>
                <a:srgbClr val="000000"/>
              </a:solidFill>
              <a:latin typeface="Lato"/>
              <a:ea typeface="Lato"/>
              <a:cs typeface="Lato"/>
              <a:sym typeface="Lato"/>
            </a:endParaRPr>
          </a:p>
          <a:p>
            <a:pPr indent="-298450" lvl="1" marL="914400" rtl="0" algn="l">
              <a:spcBef>
                <a:spcPts val="0"/>
              </a:spcBef>
              <a:spcAft>
                <a:spcPts val="0"/>
              </a:spcAft>
              <a:buClr>
                <a:srgbClr val="000000"/>
              </a:buClr>
              <a:buSzPts val="1100"/>
              <a:buFont typeface="Lato"/>
              <a:buChar char="○"/>
            </a:pPr>
            <a:r>
              <a:rPr lang="en">
                <a:solidFill>
                  <a:srgbClr val="000000"/>
                </a:solidFill>
                <a:latin typeface="Lato"/>
                <a:ea typeface="Lato"/>
                <a:cs typeface="Lato"/>
                <a:sym typeface="Lato"/>
              </a:rPr>
              <a:t>Current media consumption habits</a:t>
            </a:r>
            <a:endParaRPr>
              <a:solidFill>
                <a:srgbClr val="000000"/>
              </a:solidFill>
              <a:latin typeface="Lato"/>
              <a:ea typeface="Lato"/>
              <a:cs typeface="Lato"/>
              <a:sym typeface="Lato"/>
            </a:endParaRPr>
          </a:p>
          <a:p>
            <a:pPr indent="-298450" lvl="1" marL="914400" rtl="0" algn="l">
              <a:spcBef>
                <a:spcPts val="0"/>
              </a:spcBef>
              <a:spcAft>
                <a:spcPts val="0"/>
              </a:spcAft>
              <a:buClr>
                <a:srgbClr val="000000"/>
              </a:buClr>
              <a:buSzPts val="1100"/>
              <a:buFont typeface="Lato"/>
              <a:buChar char="○"/>
            </a:pPr>
            <a:r>
              <a:rPr lang="en">
                <a:solidFill>
                  <a:srgbClr val="000000"/>
                </a:solidFill>
                <a:latin typeface="Lato"/>
                <a:ea typeface="Lato"/>
                <a:cs typeface="Lato"/>
                <a:sym typeface="Lato"/>
              </a:rPr>
              <a:t>Decision making as a group</a:t>
            </a:r>
            <a:endParaRPr>
              <a:solidFill>
                <a:srgbClr val="000000"/>
              </a:solidFill>
              <a:latin typeface="Lato"/>
              <a:ea typeface="Lato"/>
              <a:cs typeface="Lato"/>
              <a:sym typeface="Lato"/>
            </a:endParaRPr>
          </a:p>
          <a:p>
            <a:pPr indent="-298450" lvl="1" marL="914400" rtl="0" algn="l">
              <a:spcBef>
                <a:spcPts val="0"/>
              </a:spcBef>
              <a:spcAft>
                <a:spcPts val="0"/>
              </a:spcAft>
              <a:buClr>
                <a:srgbClr val="000000"/>
              </a:buClr>
              <a:buSzPts val="1100"/>
              <a:buFont typeface="Lato"/>
              <a:buChar char="○"/>
            </a:pPr>
            <a:r>
              <a:rPr lang="en">
                <a:solidFill>
                  <a:srgbClr val="000000"/>
                </a:solidFill>
                <a:latin typeface="Lato"/>
                <a:ea typeface="Lato"/>
                <a:cs typeface="Lato"/>
                <a:sym typeface="Lato"/>
              </a:rPr>
              <a:t>Google questionnaire/survey</a:t>
            </a:r>
            <a:endParaRPr>
              <a:solidFill>
                <a:srgbClr val="000000"/>
              </a:solidFill>
              <a:latin typeface="Lato"/>
              <a:ea typeface="Lato"/>
              <a:cs typeface="Lato"/>
              <a:sym typeface="Lato"/>
            </a:endParaRPr>
          </a:p>
        </p:txBody>
      </p:sp>
      <p:pic>
        <p:nvPicPr>
          <p:cNvPr id="145" name="Google Shape;145;p15"/>
          <p:cNvPicPr preferRelativeResize="0"/>
          <p:nvPr/>
        </p:nvPicPr>
        <p:blipFill>
          <a:blip r:embed="rId3">
            <a:alphaModFix/>
          </a:blip>
          <a:stretch>
            <a:fillRect/>
          </a:stretch>
        </p:blipFill>
        <p:spPr>
          <a:xfrm>
            <a:off x="5806342" y="2571750"/>
            <a:ext cx="2879659" cy="223204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Qualitative Analysis</a:t>
            </a:r>
            <a:endParaRPr/>
          </a:p>
        </p:txBody>
      </p:sp>
      <p:sp>
        <p:nvSpPr>
          <p:cNvPr id="151" name="Google Shape;151;p16"/>
          <p:cNvSpPr txBox="1"/>
          <p:nvPr>
            <p:ph idx="1" type="body"/>
          </p:nvPr>
        </p:nvSpPr>
        <p:spPr>
          <a:xfrm>
            <a:off x="515050" y="2403400"/>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Lato"/>
              <a:buChar char="●"/>
            </a:pPr>
            <a:r>
              <a:rPr lang="en">
                <a:solidFill>
                  <a:srgbClr val="000000"/>
                </a:solidFill>
                <a:latin typeface="Lato"/>
                <a:ea typeface="Lato"/>
                <a:cs typeface="Lato"/>
                <a:sym typeface="Lato"/>
              </a:rPr>
              <a:t>Qualitative analysis carried out on interview transcripts</a:t>
            </a:r>
            <a:endParaRPr>
              <a:solidFill>
                <a:srgbClr val="000000"/>
              </a:solidFill>
              <a:latin typeface="Lato"/>
              <a:ea typeface="Lato"/>
              <a:cs typeface="Lato"/>
              <a:sym typeface="Lato"/>
            </a:endParaRPr>
          </a:p>
          <a:p>
            <a:pPr indent="-311150" lvl="0" marL="457200" rtl="0" algn="l">
              <a:spcBef>
                <a:spcPts val="0"/>
              </a:spcBef>
              <a:spcAft>
                <a:spcPts val="0"/>
              </a:spcAft>
              <a:buClr>
                <a:srgbClr val="000000"/>
              </a:buClr>
              <a:buSzPts val="1300"/>
              <a:buFont typeface="Lato"/>
              <a:buChar char="●"/>
            </a:pPr>
            <a:r>
              <a:rPr lang="en">
                <a:solidFill>
                  <a:srgbClr val="000000"/>
                </a:solidFill>
                <a:latin typeface="Lato"/>
                <a:ea typeface="Lato"/>
                <a:cs typeface="Lato"/>
                <a:sym typeface="Lato"/>
              </a:rPr>
              <a:t>Open-coding: selecting important information from transcripts, writing a short phrase explaining what is valuable about the quotation</a:t>
            </a:r>
            <a:endParaRPr>
              <a:solidFill>
                <a:srgbClr val="000000"/>
              </a:solidFill>
              <a:latin typeface="Lato"/>
              <a:ea typeface="Lato"/>
              <a:cs typeface="Lato"/>
              <a:sym typeface="Lato"/>
            </a:endParaRPr>
          </a:p>
          <a:p>
            <a:pPr indent="-311150" lvl="0" marL="457200" rtl="0" algn="l">
              <a:spcBef>
                <a:spcPts val="0"/>
              </a:spcBef>
              <a:spcAft>
                <a:spcPts val="0"/>
              </a:spcAft>
              <a:buClr>
                <a:srgbClr val="000000"/>
              </a:buClr>
              <a:buSzPts val="1300"/>
              <a:buFont typeface="Lato"/>
              <a:buChar char="●"/>
            </a:pPr>
            <a:r>
              <a:rPr lang="en">
                <a:solidFill>
                  <a:srgbClr val="000000"/>
                </a:solidFill>
                <a:latin typeface="Lato"/>
                <a:ea typeface="Lato"/>
                <a:cs typeface="Lato"/>
                <a:sym typeface="Lato"/>
              </a:rPr>
              <a:t>Clustering Open Codes into rough categories (see image)</a:t>
            </a:r>
            <a:endParaRPr>
              <a:solidFill>
                <a:srgbClr val="000000"/>
              </a:solidFill>
              <a:latin typeface="Lato"/>
              <a:ea typeface="Lato"/>
              <a:cs typeface="Lato"/>
              <a:sym typeface="Lato"/>
            </a:endParaRPr>
          </a:p>
          <a:p>
            <a:pPr indent="-311150" lvl="0" marL="457200" rtl="0" algn="l">
              <a:spcBef>
                <a:spcPts val="0"/>
              </a:spcBef>
              <a:spcAft>
                <a:spcPts val="0"/>
              </a:spcAft>
              <a:buClr>
                <a:srgbClr val="000000"/>
              </a:buClr>
              <a:buSzPts val="1300"/>
              <a:buFont typeface="Lato"/>
              <a:buChar char="●"/>
            </a:pPr>
            <a:r>
              <a:rPr lang="en">
                <a:solidFill>
                  <a:srgbClr val="000000"/>
                </a:solidFill>
                <a:latin typeface="Lato"/>
                <a:ea typeface="Lato"/>
                <a:cs typeface="Lato"/>
                <a:sym typeface="Lato"/>
              </a:rPr>
              <a:t>Clustering led to common behaviour patterns, which informed the most essential features to include</a:t>
            </a:r>
            <a:endParaRPr>
              <a:solidFill>
                <a:srgbClr val="000000"/>
              </a:solidFill>
              <a:latin typeface="Lato"/>
              <a:ea typeface="Lato"/>
              <a:cs typeface="Lato"/>
              <a:sym typeface="Lato"/>
            </a:endParaRPr>
          </a:p>
        </p:txBody>
      </p:sp>
      <p:pic>
        <p:nvPicPr>
          <p:cNvPr id="152" name="Google Shape;152;p16"/>
          <p:cNvPicPr preferRelativeResize="0"/>
          <p:nvPr/>
        </p:nvPicPr>
        <p:blipFill>
          <a:blip r:embed="rId3">
            <a:alphaModFix/>
          </a:blip>
          <a:stretch>
            <a:fillRect/>
          </a:stretch>
        </p:blipFill>
        <p:spPr>
          <a:xfrm>
            <a:off x="5213132" y="376900"/>
            <a:ext cx="3582002" cy="2094449"/>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Ideation and Final Idea</a:t>
            </a:r>
            <a:endParaRPr/>
          </a:p>
        </p:txBody>
      </p:sp>
      <p:sp>
        <p:nvSpPr>
          <p:cNvPr id="158" name="Google Shape;158;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Lato"/>
              <a:buChar char="●"/>
            </a:pPr>
            <a:r>
              <a:rPr lang="en">
                <a:latin typeface="Lato"/>
                <a:ea typeface="Lato"/>
                <a:cs typeface="Lato"/>
                <a:sym typeface="Lato"/>
              </a:rPr>
              <a:t>Ideation: generate a large list (75 items) of different ways to solve our problem statement</a:t>
            </a:r>
            <a:endParaRPr>
              <a:latin typeface="Lato"/>
              <a:ea typeface="Lato"/>
              <a:cs typeface="Lato"/>
              <a:sym typeface="Lato"/>
            </a:endParaRPr>
          </a:p>
          <a:p>
            <a:pPr indent="-311150" lvl="0" marL="457200" rtl="0" algn="l">
              <a:spcBef>
                <a:spcPts val="0"/>
              </a:spcBef>
              <a:spcAft>
                <a:spcPts val="0"/>
              </a:spcAft>
              <a:buSzPts val="1300"/>
              <a:buFont typeface="Lato"/>
              <a:buChar char="●"/>
            </a:pPr>
            <a:r>
              <a:rPr lang="en">
                <a:latin typeface="Lato"/>
                <a:ea typeface="Lato"/>
                <a:cs typeface="Lato"/>
                <a:sym typeface="Lato"/>
              </a:rPr>
              <a:t>Clustering of Ideas: 5 Categories organically arose:</a:t>
            </a:r>
            <a:endParaRPr>
              <a:latin typeface="Lato"/>
              <a:ea typeface="Lato"/>
              <a:cs typeface="Lato"/>
              <a:sym typeface="Lato"/>
            </a:endParaRPr>
          </a:p>
          <a:p>
            <a:pPr indent="-298450" lvl="1" marL="914400" rtl="0" algn="l">
              <a:spcBef>
                <a:spcPts val="0"/>
              </a:spcBef>
              <a:spcAft>
                <a:spcPts val="0"/>
              </a:spcAft>
              <a:buSzPts val="1100"/>
              <a:buFont typeface="Lato"/>
              <a:buChar char="○"/>
            </a:pPr>
            <a:r>
              <a:rPr lang="en">
                <a:latin typeface="Lato"/>
                <a:ea typeface="Lato"/>
                <a:cs typeface="Lato"/>
                <a:sym typeface="Lato"/>
              </a:rPr>
              <a:t>Voting, Minigames, AI, Random Selection, and Core app functions</a:t>
            </a:r>
            <a:endParaRPr>
              <a:latin typeface="Lato"/>
              <a:ea typeface="Lato"/>
              <a:cs typeface="Lato"/>
              <a:sym typeface="Lato"/>
            </a:endParaRPr>
          </a:p>
          <a:p>
            <a:pPr indent="-311150" lvl="0" marL="457200" rtl="0" algn="l">
              <a:spcBef>
                <a:spcPts val="0"/>
              </a:spcBef>
              <a:spcAft>
                <a:spcPts val="0"/>
              </a:spcAft>
              <a:buClr>
                <a:srgbClr val="000000"/>
              </a:buClr>
              <a:buSzPts val="1300"/>
              <a:buFont typeface="Lato"/>
              <a:buChar char="●"/>
            </a:pPr>
            <a:r>
              <a:rPr lang="en" sz="1300">
                <a:solidFill>
                  <a:srgbClr val="000000"/>
                </a:solidFill>
                <a:latin typeface="Lato"/>
                <a:ea typeface="Lato"/>
                <a:cs typeface="Lato"/>
                <a:sym typeface="Lato"/>
              </a:rPr>
              <a:t>Several rounds of selection and rating of the ideas pared down the list of possible ideas</a:t>
            </a:r>
            <a:endParaRPr>
              <a:latin typeface="Lato"/>
              <a:ea typeface="Lato"/>
              <a:cs typeface="Lato"/>
              <a:sym typeface="Lato"/>
            </a:endParaRPr>
          </a:p>
          <a:p>
            <a:pPr indent="-311150" lvl="0" marL="457200" rtl="0" algn="l">
              <a:spcBef>
                <a:spcPts val="0"/>
              </a:spcBef>
              <a:spcAft>
                <a:spcPts val="0"/>
              </a:spcAft>
              <a:buClr>
                <a:srgbClr val="000000"/>
              </a:buClr>
              <a:buSzPts val="1300"/>
              <a:buFont typeface="Lato"/>
              <a:buChar char="●"/>
            </a:pPr>
            <a:r>
              <a:rPr lang="en">
                <a:solidFill>
                  <a:srgbClr val="000000"/>
                </a:solidFill>
                <a:latin typeface="Lato"/>
                <a:ea typeface="Lato"/>
                <a:cs typeface="Lato"/>
                <a:sym typeface="Lato"/>
              </a:rPr>
              <a:t>Aspects most essential to a well-designed and usable application remained, giving final app idea</a:t>
            </a:r>
            <a:endParaRPr/>
          </a:p>
        </p:txBody>
      </p:sp>
      <p:grpSp>
        <p:nvGrpSpPr>
          <p:cNvPr id="159" name="Google Shape;159;p17"/>
          <p:cNvGrpSpPr/>
          <p:nvPr/>
        </p:nvGrpSpPr>
        <p:grpSpPr>
          <a:xfrm>
            <a:off x="6373168" y="321501"/>
            <a:ext cx="2045786" cy="1669233"/>
            <a:chOff x="1478925" y="82650"/>
            <a:chExt cx="2377439" cy="1822705"/>
          </a:xfrm>
        </p:grpSpPr>
        <p:pic>
          <p:nvPicPr>
            <p:cNvPr id="160" name="Google Shape;160;p17"/>
            <p:cNvPicPr preferRelativeResize="0"/>
            <p:nvPr/>
          </p:nvPicPr>
          <p:blipFill>
            <a:blip r:embed="rId3">
              <a:alphaModFix/>
            </a:blip>
            <a:stretch>
              <a:fillRect/>
            </a:stretch>
          </p:blipFill>
          <p:spPr>
            <a:xfrm>
              <a:off x="1478925" y="82650"/>
              <a:ext cx="2377439" cy="1822705"/>
            </a:xfrm>
            <a:prstGeom prst="rect">
              <a:avLst/>
            </a:prstGeom>
            <a:noFill/>
            <a:ln cap="flat" cmpd="sng" w="9525">
              <a:solidFill>
                <a:schemeClr val="lt1"/>
              </a:solidFill>
              <a:prstDash val="solid"/>
              <a:round/>
              <a:headEnd len="sm" w="sm" type="none"/>
              <a:tailEnd len="sm" w="sm" type="none"/>
            </a:ln>
          </p:spPr>
        </p:pic>
        <p:sp>
          <p:nvSpPr>
            <p:cNvPr id="161" name="Google Shape;161;p17"/>
            <p:cNvSpPr txBox="1"/>
            <p:nvPr/>
          </p:nvSpPr>
          <p:spPr>
            <a:xfrm>
              <a:off x="1831088" y="567344"/>
              <a:ext cx="630600" cy="171300"/>
            </a:xfrm>
            <a:prstGeom prst="rect">
              <a:avLst/>
            </a:prstGeom>
            <a:no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0" lIns="0" spcFirstLastPara="1" rIns="0" wrap="square" tIns="0">
              <a:noAutofit/>
            </a:bodyPr>
            <a:lstStyle/>
            <a:p>
              <a:pPr indent="0" lvl="0" marL="0" rtl="0" algn="ctr">
                <a:spcBef>
                  <a:spcPts val="0"/>
                </a:spcBef>
                <a:spcAft>
                  <a:spcPts val="0"/>
                </a:spcAft>
                <a:buNone/>
              </a:pPr>
              <a:r>
                <a:rPr b="1" lang="en" sz="800">
                  <a:latin typeface="Amatic SC"/>
                  <a:ea typeface="Amatic SC"/>
                  <a:cs typeface="Amatic SC"/>
                  <a:sym typeface="Amatic SC"/>
                </a:rPr>
                <a:t>Jurassic Park</a:t>
              </a:r>
              <a:endParaRPr b="1" sz="800">
                <a:latin typeface="Amatic SC"/>
                <a:ea typeface="Amatic SC"/>
                <a:cs typeface="Amatic SC"/>
                <a:sym typeface="Amatic SC"/>
              </a:endParaRPr>
            </a:p>
          </p:txBody>
        </p:sp>
        <p:sp>
          <p:nvSpPr>
            <p:cNvPr id="162" name="Google Shape;162;p17"/>
            <p:cNvSpPr/>
            <p:nvPr/>
          </p:nvSpPr>
          <p:spPr>
            <a:xfrm>
              <a:off x="3017038" y="657330"/>
              <a:ext cx="345082" cy="281815"/>
            </a:xfrm>
            <a:custGeom>
              <a:rect b="b" l="l" r="r" t="t"/>
              <a:pathLst>
                <a:path extrusionOk="0" h="28786" w="35007">
                  <a:moveTo>
                    <a:pt x="261" y="20030"/>
                  </a:moveTo>
                  <a:cubicBezTo>
                    <a:pt x="1578" y="22324"/>
                    <a:pt x="7349" y="30667"/>
                    <a:pt x="13028" y="28389"/>
                  </a:cubicBezTo>
                  <a:cubicBezTo>
                    <a:pt x="18707" y="26111"/>
                    <a:pt x="31827" y="10952"/>
                    <a:pt x="34337" y="6362"/>
                  </a:cubicBezTo>
                  <a:cubicBezTo>
                    <a:pt x="36848" y="1772"/>
                    <a:pt x="31734" y="-1629"/>
                    <a:pt x="28091" y="851"/>
                  </a:cubicBezTo>
                  <a:cubicBezTo>
                    <a:pt x="24448" y="3331"/>
                    <a:pt x="16304" y="18945"/>
                    <a:pt x="12477" y="21241"/>
                  </a:cubicBezTo>
                  <a:cubicBezTo>
                    <a:pt x="8650" y="23537"/>
                    <a:pt x="7165" y="14830"/>
                    <a:pt x="5129" y="14628"/>
                  </a:cubicBezTo>
                  <a:cubicBezTo>
                    <a:pt x="3093" y="14426"/>
                    <a:pt x="-1055" y="17737"/>
                    <a:pt x="261" y="20030"/>
                  </a:cubicBezTo>
                  <a:close/>
                </a:path>
              </a:pathLst>
            </a:custGeom>
            <a:solidFill>
              <a:srgbClr val="0000FF"/>
            </a:solidFill>
            <a:ln cap="flat" cmpd="sng" w="9525">
              <a:solidFill>
                <a:schemeClr val="lt1"/>
              </a:solidFill>
              <a:prstDash val="solid"/>
              <a:round/>
              <a:headEnd len="med" w="med" type="none"/>
              <a:tailEnd len="med" w="med" type="none"/>
            </a:ln>
          </p:spPr>
        </p:sp>
        <p:sp>
          <p:nvSpPr>
            <p:cNvPr id="163" name="Google Shape;163;p17"/>
            <p:cNvSpPr txBox="1"/>
            <p:nvPr/>
          </p:nvSpPr>
          <p:spPr>
            <a:xfrm>
              <a:off x="1898911" y="753510"/>
              <a:ext cx="510900" cy="192600"/>
            </a:xfrm>
            <a:prstGeom prst="rect">
              <a:avLst/>
            </a:prstGeom>
            <a:no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0" lIns="0" spcFirstLastPara="1" rIns="0" wrap="square" tIns="0">
              <a:noAutofit/>
            </a:bodyPr>
            <a:lstStyle/>
            <a:p>
              <a:pPr indent="0" lvl="0" marL="0" rtl="0" algn="ctr">
                <a:spcBef>
                  <a:spcPts val="0"/>
                </a:spcBef>
                <a:spcAft>
                  <a:spcPts val="0"/>
                </a:spcAft>
                <a:buNone/>
              </a:pPr>
              <a:r>
                <a:rPr lang="en" sz="300">
                  <a:latin typeface="Roboto"/>
                  <a:ea typeface="Roboto"/>
                  <a:cs typeface="Roboto"/>
                  <a:sym typeface="Roboto"/>
                </a:rPr>
                <a:t>Directed by</a:t>
              </a:r>
              <a:endParaRPr sz="300">
                <a:latin typeface="Roboto"/>
                <a:ea typeface="Roboto"/>
                <a:cs typeface="Roboto"/>
                <a:sym typeface="Roboto"/>
              </a:endParaRPr>
            </a:p>
            <a:p>
              <a:pPr indent="0" lvl="0" marL="0" rtl="0" algn="ctr">
                <a:spcBef>
                  <a:spcPts val="0"/>
                </a:spcBef>
                <a:spcAft>
                  <a:spcPts val="0"/>
                </a:spcAft>
                <a:buNone/>
              </a:pPr>
              <a:r>
                <a:rPr lang="en" sz="300">
                  <a:latin typeface="Roboto"/>
                  <a:ea typeface="Roboto"/>
                  <a:cs typeface="Roboto"/>
                  <a:sym typeface="Roboto"/>
                </a:rPr>
                <a:t>Steven Spielberg</a:t>
              </a:r>
              <a:endParaRPr sz="300">
                <a:latin typeface="Roboto"/>
                <a:ea typeface="Roboto"/>
                <a:cs typeface="Roboto"/>
                <a:sym typeface="Roboto"/>
              </a:endParaRPr>
            </a:p>
          </p:txBody>
        </p:sp>
        <p:sp>
          <p:nvSpPr>
            <p:cNvPr id="164" name="Google Shape;164;p17"/>
            <p:cNvSpPr/>
            <p:nvPr/>
          </p:nvSpPr>
          <p:spPr>
            <a:xfrm>
              <a:off x="1945919" y="1028266"/>
              <a:ext cx="391126" cy="35283"/>
            </a:xfrm>
            <a:custGeom>
              <a:rect b="b" l="l" r="r" t="t"/>
              <a:pathLst>
                <a:path extrusionOk="0" h="3604" w="39678">
                  <a:moveTo>
                    <a:pt x="0" y="2992"/>
                  </a:moveTo>
                  <a:cubicBezTo>
                    <a:pt x="432" y="830"/>
                    <a:pt x="4409" y="2992"/>
                    <a:pt x="6613" y="2992"/>
                  </a:cubicBezTo>
                  <a:cubicBezTo>
                    <a:pt x="11609" y="2992"/>
                    <a:pt x="16381" y="873"/>
                    <a:pt x="21309" y="53"/>
                  </a:cubicBezTo>
                  <a:cubicBezTo>
                    <a:pt x="22593" y="-161"/>
                    <a:pt x="22956" y="2463"/>
                    <a:pt x="24248" y="2625"/>
                  </a:cubicBezTo>
                  <a:cubicBezTo>
                    <a:pt x="29353" y="3264"/>
                    <a:pt x="35079" y="4563"/>
                    <a:pt x="39678" y="2257"/>
                  </a:cubicBezTo>
                </a:path>
              </a:pathLst>
            </a:custGeom>
            <a:noFill/>
            <a:ln cap="flat" cmpd="sng" w="9525">
              <a:solidFill>
                <a:schemeClr val="lt1"/>
              </a:solidFill>
              <a:prstDash val="solid"/>
              <a:round/>
              <a:headEnd len="med" w="med" type="none"/>
              <a:tailEnd len="med" w="med" type="none"/>
            </a:ln>
          </p:spPr>
        </p:sp>
        <p:sp>
          <p:nvSpPr>
            <p:cNvPr id="165" name="Google Shape;165;p17"/>
            <p:cNvSpPr/>
            <p:nvPr/>
          </p:nvSpPr>
          <p:spPr>
            <a:xfrm>
              <a:off x="1951349" y="1153856"/>
              <a:ext cx="103218" cy="14284"/>
            </a:xfrm>
            <a:custGeom>
              <a:rect b="b" l="l" r="r" t="t"/>
              <a:pathLst>
                <a:path extrusionOk="0" h="1459" w="10471">
                  <a:moveTo>
                    <a:pt x="0" y="177"/>
                  </a:moveTo>
                  <a:cubicBezTo>
                    <a:pt x="3350" y="-825"/>
                    <a:pt x="7627" y="2855"/>
                    <a:pt x="10471" y="820"/>
                  </a:cubicBezTo>
                </a:path>
              </a:pathLst>
            </a:custGeom>
            <a:noFill/>
            <a:ln cap="flat" cmpd="sng" w="9525">
              <a:solidFill>
                <a:schemeClr val="lt1"/>
              </a:solidFill>
              <a:prstDash val="solid"/>
              <a:round/>
              <a:headEnd len="med" w="med" type="none"/>
              <a:tailEnd len="med" w="med" type="none"/>
            </a:ln>
          </p:spPr>
        </p:sp>
        <p:sp>
          <p:nvSpPr>
            <p:cNvPr id="166" name="Google Shape;166;p17"/>
            <p:cNvSpPr/>
            <p:nvPr/>
          </p:nvSpPr>
          <p:spPr>
            <a:xfrm>
              <a:off x="2078979" y="1158296"/>
              <a:ext cx="31682" cy="9888"/>
            </a:xfrm>
            <a:custGeom>
              <a:rect b="b" l="l" r="r" t="t"/>
              <a:pathLst>
                <a:path extrusionOk="0" h="1010" w="3214">
                  <a:moveTo>
                    <a:pt x="0" y="0"/>
                  </a:moveTo>
                  <a:cubicBezTo>
                    <a:pt x="1123" y="0"/>
                    <a:pt x="2420" y="216"/>
                    <a:pt x="3214" y="1010"/>
                  </a:cubicBezTo>
                </a:path>
              </a:pathLst>
            </a:custGeom>
            <a:noFill/>
            <a:ln cap="flat" cmpd="sng" w="9525">
              <a:solidFill>
                <a:schemeClr val="lt1"/>
              </a:solidFill>
              <a:prstDash val="solid"/>
              <a:round/>
              <a:headEnd len="med" w="med" type="none"/>
              <a:tailEnd len="med" w="med" type="none"/>
            </a:ln>
          </p:spPr>
        </p:sp>
        <p:sp>
          <p:nvSpPr>
            <p:cNvPr id="167" name="Google Shape;167;p17"/>
            <p:cNvSpPr/>
            <p:nvPr/>
          </p:nvSpPr>
          <p:spPr>
            <a:xfrm>
              <a:off x="2157720" y="1145704"/>
              <a:ext cx="36216" cy="16183"/>
            </a:xfrm>
            <a:custGeom>
              <a:rect b="b" l="l" r="r" t="t"/>
              <a:pathLst>
                <a:path extrusionOk="0" h="1653" w="3674">
                  <a:moveTo>
                    <a:pt x="0" y="1653"/>
                  </a:moveTo>
                  <a:cubicBezTo>
                    <a:pt x="1343" y="1653"/>
                    <a:pt x="2581" y="780"/>
                    <a:pt x="3674" y="0"/>
                  </a:cubicBezTo>
                </a:path>
              </a:pathLst>
            </a:custGeom>
            <a:noFill/>
            <a:ln cap="flat" cmpd="sng" w="9525">
              <a:solidFill>
                <a:schemeClr val="lt1"/>
              </a:solidFill>
              <a:prstDash val="solid"/>
              <a:round/>
              <a:headEnd len="med" w="med" type="none"/>
              <a:tailEnd len="med" w="med" type="none"/>
            </a:ln>
          </p:spPr>
        </p:sp>
        <p:sp>
          <p:nvSpPr>
            <p:cNvPr id="168" name="Google Shape;168;p17"/>
            <p:cNvSpPr/>
            <p:nvPr/>
          </p:nvSpPr>
          <p:spPr>
            <a:xfrm>
              <a:off x="2222890" y="1148406"/>
              <a:ext cx="113184" cy="15967"/>
            </a:xfrm>
            <a:custGeom>
              <a:rect b="b" l="l" r="r" t="t"/>
              <a:pathLst>
                <a:path extrusionOk="0" h="1631" w="11482">
                  <a:moveTo>
                    <a:pt x="0" y="0"/>
                  </a:moveTo>
                  <a:cubicBezTo>
                    <a:pt x="3564" y="1423"/>
                    <a:pt x="7976" y="2386"/>
                    <a:pt x="11482" y="826"/>
                  </a:cubicBezTo>
                </a:path>
              </a:pathLst>
            </a:custGeom>
            <a:noFill/>
            <a:ln cap="flat" cmpd="sng" w="9525">
              <a:solidFill>
                <a:schemeClr val="lt1"/>
              </a:solidFill>
              <a:prstDash val="solid"/>
              <a:round/>
              <a:headEnd len="med" w="med" type="none"/>
              <a:tailEnd len="med" w="med" type="none"/>
            </a:ln>
          </p:spPr>
        </p:sp>
        <p:sp>
          <p:nvSpPr>
            <p:cNvPr id="169" name="Google Shape;169;p17"/>
            <p:cNvSpPr/>
            <p:nvPr/>
          </p:nvSpPr>
          <p:spPr>
            <a:xfrm>
              <a:off x="1951349" y="1250574"/>
              <a:ext cx="177455" cy="17602"/>
            </a:xfrm>
            <a:custGeom>
              <a:rect b="b" l="l" r="r" t="t"/>
              <a:pathLst>
                <a:path extrusionOk="0" h="1798" w="18002">
                  <a:moveTo>
                    <a:pt x="0" y="128"/>
                  </a:moveTo>
                  <a:cubicBezTo>
                    <a:pt x="5977" y="-616"/>
                    <a:pt x="12015" y="2350"/>
                    <a:pt x="18002" y="1690"/>
                  </a:cubicBezTo>
                </a:path>
              </a:pathLst>
            </a:custGeom>
            <a:noFill/>
            <a:ln cap="flat" cmpd="sng" w="9525">
              <a:solidFill>
                <a:schemeClr val="lt1"/>
              </a:solidFill>
              <a:prstDash val="solid"/>
              <a:round/>
              <a:headEnd len="med" w="med" type="none"/>
              <a:tailEnd len="med" w="med" type="none"/>
            </a:ln>
          </p:spPr>
        </p:sp>
        <p:sp>
          <p:nvSpPr>
            <p:cNvPr id="170" name="Google Shape;170;p17"/>
            <p:cNvSpPr/>
            <p:nvPr/>
          </p:nvSpPr>
          <p:spPr>
            <a:xfrm>
              <a:off x="2183067" y="1253178"/>
              <a:ext cx="141238" cy="8547"/>
            </a:xfrm>
            <a:custGeom>
              <a:rect b="b" l="l" r="r" t="t"/>
              <a:pathLst>
                <a:path extrusionOk="0" h="873" w="14328">
                  <a:moveTo>
                    <a:pt x="0" y="873"/>
                  </a:moveTo>
                  <a:cubicBezTo>
                    <a:pt x="4776" y="873"/>
                    <a:pt x="9965" y="-1071"/>
                    <a:pt x="14328" y="873"/>
                  </a:cubicBezTo>
                </a:path>
              </a:pathLst>
            </a:custGeom>
            <a:noFill/>
            <a:ln cap="flat" cmpd="sng" w="9525">
              <a:solidFill>
                <a:schemeClr val="lt1"/>
              </a:solidFill>
              <a:prstDash val="solid"/>
              <a:round/>
              <a:headEnd len="med" w="med" type="none"/>
              <a:tailEnd len="med" w="med" type="none"/>
            </a:ln>
          </p:spPr>
        </p:sp>
        <p:sp>
          <p:nvSpPr>
            <p:cNvPr id="171" name="Google Shape;171;p17"/>
            <p:cNvSpPr/>
            <p:nvPr/>
          </p:nvSpPr>
          <p:spPr>
            <a:xfrm>
              <a:off x="1962209" y="1346261"/>
              <a:ext cx="119512" cy="9898"/>
            </a:xfrm>
            <a:custGeom>
              <a:rect b="b" l="l" r="r" t="t"/>
              <a:pathLst>
                <a:path extrusionOk="0" h="1011" w="12124">
                  <a:moveTo>
                    <a:pt x="0" y="0"/>
                  </a:moveTo>
                  <a:cubicBezTo>
                    <a:pt x="4030" y="448"/>
                    <a:pt x="8327" y="-415"/>
                    <a:pt x="12124" y="1011"/>
                  </a:cubicBezTo>
                </a:path>
              </a:pathLst>
            </a:custGeom>
            <a:noFill/>
            <a:ln cap="flat" cmpd="sng" w="9525">
              <a:solidFill>
                <a:schemeClr val="lt1"/>
              </a:solidFill>
              <a:prstDash val="solid"/>
              <a:round/>
              <a:headEnd len="med" w="med" type="none"/>
              <a:tailEnd len="med" w="med" type="none"/>
            </a:ln>
          </p:spPr>
        </p:sp>
        <p:sp>
          <p:nvSpPr>
            <p:cNvPr id="172" name="Google Shape;172;p17"/>
            <p:cNvSpPr/>
            <p:nvPr/>
          </p:nvSpPr>
          <p:spPr>
            <a:xfrm>
              <a:off x="2126046" y="1358853"/>
              <a:ext cx="16294" cy="3603"/>
            </a:xfrm>
            <a:custGeom>
              <a:rect b="b" l="l" r="r" t="t"/>
              <a:pathLst>
                <a:path extrusionOk="0" h="368" w="1653">
                  <a:moveTo>
                    <a:pt x="0" y="368"/>
                  </a:moveTo>
                  <a:cubicBezTo>
                    <a:pt x="551" y="245"/>
                    <a:pt x="1102" y="123"/>
                    <a:pt x="1653" y="0"/>
                  </a:cubicBezTo>
                </a:path>
              </a:pathLst>
            </a:custGeom>
            <a:noFill/>
            <a:ln cap="flat" cmpd="sng" w="9525">
              <a:solidFill>
                <a:schemeClr val="lt1"/>
              </a:solidFill>
              <a:prstDash val="solid"/>
              <a:round/>
              <a:headEnd len="med" w="med" type="none"/>
              <a:tailEnd len="med" w="med" type="none"/>
            </a:ln>
          </p:spPr>
        </p:sp>
      </p:grpSp>
      <p:pic>
        <p:nvPicPr>
          <p:cNvPr id="173" name="Google Shape;173;p17"/>
          <p:cNvPicPr preferRelativeResize="0"/>
          <p:nvPr/>
        </p:nvPicPr>
        <p:blipFill rotWithShape="1">
          <a:blip r:embed="rId4">
            <a:alphaModFix/>
          </a:blip>
          <a:srcRect b="44324" l="46027" r="0" t="2711"/>
          <a:stretch/>
        </p:blipFill>
        <p:spPr>
          <a:xfrm>
            <a:off x="6373163" y="3437863"/>
            <a:ext cx="2311701" cy="1193350"/>
          </a:xfrm>
          <a:prstGeom prst="rect">
            <a:avLst/>
          </a:prstGeom>
          <a:noFill/>
          <a:ln cap="flat" cmpd="sng" w="9525">
            <a:solidFill>
              <a:srgbClr val="AF7B51"/>
            </a:solidFill>
            <a:prstDash val="solid"/>
            <a:round/>
            <a:headEnd len="sm" w="sm" type="none"/>
            <a:tailEnd len="sm" w="sm" type="none"/>
          </a:ln>
        </p:spPr>
      </p:pic>
      <p:pic>
        <p:nvPicPr>
          <p:cNvPr id="174" name="Google Shape;174;p17"/>
          <p:cNvPicPr preferRelativeResize="0"/>
          <p:nvPr/>
        </p:nvPicPr>
        <p:blipFill rotWithShape="1">
          <a:blip r:embed="rId4">
            <a:alphaModFix/>
          </a:blip>
          <a:srcRect b="53994" l="23225" r="55321" t="3466"/>
          <a:stretch/>
        </p:blipFill>
        <p:spPr>
          <a:xfrm>
            <a:off x="1736700" y="3407197"/>
            <a:ext cx="1202795" cy="1254668"/>
          </a:xfrm>
          <a:prstGeom prst="rect">
            <a:avLst/>
          </a:prstGeom>
          <a:noFill/>
          <a:ln cap="flat" cmpd="sng" w="9525">
            <a:solidFill>
              <a:srgbClr val="AF7B51"/>
            </a:solidFill>
            <a:prstDash val="solid"/>
            <a:round/>
            <a:headEnd len="sm" w="sm" type="none"/>
            <a:tailEnd len="sm" w="sm" type="none"/>
          </a:ln>
        </p:spPr>
      </p:pic>
      <p:pic>
        <p:nvPicPr>
          <p:cNvPr id="175" name="Google Shape;175;p17"/>
          <p:cNvPicPr preferRelativeResize="0"/>
          <p:nvPr/>
        </p:nvPicPr>
        <p:blipFill rotWithShape="1">
          <a:blip r:embed="rId4">
            <a:alphaModFix/>
          </a:blip>
          <a:srcRect b="54653" l="1254" r="78245" t="2807"/>
          <a:stretch/>
        </p:blipFill>
        <p:spPr>
          <a:xfrm>
            <a:off x="499869" y="3407203"/>
            <a:ext cx="1149358" cy="1254668"/>
          </a:xfrm>
          <a:prstGeom prst="rect">
            <a:avLst/>
          </a:prstGeom>
          <a:noFill/>
          <a:ln cap="flat" cmpd="sng" w="9525">
            <a:solidFill>
              <a:srgbClr val="AF7B51"/>
            </a:solidFill>
            <a:prstDash val="solid"/>
            <a:round/>
            <a:headEnd len="sm" w="sm" type="none"/>
            <a:tailEnd len="sm" w="sm" type="none"/>
          </a:ln>
        </p:spPr>
      </p:pic>
      <p:pic>
        <p:nvPicPr>
          <p:cNvPr id="176" name="Google Shape;176;p17"/>
          <p:cNvPicPr preferRelativeResize="0"/>
          <p:nvPr/>
        </p:nvPicPr>
        <p:blipFill rotWithShape="1">
          <a:blip r:embed="rId4">
            <a:alphaModFix/>
          </a:blip>
          <a:srcRect b="0" l="1094" r="78405" t="55490"/>
          <a:stretch/>
        </p:blipFill>
        <p:spPr>
          <a:xfrm>
            <a:off x="4131600" y="3295097"/>
            <a:ext cx="1149358" cy="1312805"/>
          </a:xfrm>
          <a:prstGeom prst="rect">
            <a:avLst/>
          </a:prstGeom>
          <a:noFill/>
          <a:ln cap="flat" cmpd="sng" w="9525">
            <a:solidFill>
              <a:srgbClr val="AF7B51"/>
            </a:solidFill>
            <a:prstDash val="solid"/>
            <a:round/>
            <a:headEnd len="sm" w="sm" type="none"/>
            <a:tailEnd len="sm" w="sm" type="none"/>
          </a:ln>
        </p:spPr>
      </p:pic>
      <p:pic>
        <p:nvPicPr>
          <p:cNvPr id="177" name="Google Shape;177;p17"/>
          <p:cNvPicPr preferRelativeResize="0"/>
          <p:nvPr/>
        </p:nvPicPr>
        <p:blipFill rotWithShape="1">
          <a:blip r:embed="rId5">
            <a:alphaModFix/>
          </a:blip>
          <a:srcRect b="0" l="68554" r="17142" t="63001"/>
          <a:stretch/>
        </p:blipFill>
        <p:spPr>
          <a:xfrm>
            <a:off x="3026975" y="3464263"/>
            <a:ext cx="1017148" cy="974450"/>
          </a:xfrm>
          <a:prstGeom prst="rect">
            <a:avLst/>
          </a:prstGeom>
          <a:noFill/>
          <a:ln cap="flat" cmpd="sng" w="9525">
            <a:solidFill>
              <a:srgbClr val="AF7B5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1" name="Shape 181"/>
        <p:cNvGrpSpPr/>
        <p:nvPr/>
      </p:nvGrpSpPr>
      <p:grpSpPr>
        <a:xfrm>
          <a:off x="0" y="0"/>
          <a:ext cx="0" cy="0"/>
          <a:chOff x="0" y="0"/>
          <a:chExt cx="0" cy="0"/>
        </a:xfrm>
      </p:grpSpPr>
      <p:sp>
        <p:nvSpPr>
          <p:cNvPr id="182" name="Google Shape;182;p18"/>
          <p:cNvSpPr txBox="1"/>
          <p:nvPr>
            <p:ph type="title"/>
          </p:nvPr>
        </p:nvSpPr>
        <p:spPr>
          <a:xfrm>
            <a:off x="5905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Low-Fidelity</a:t>
            </a:r>
            <a:endParaRPr/>
          </a:p>
          <a:p>
            <a:pPr indent="0" lvl="0" marL="0" rtl="0" algn="l">
              <a:spcBef>
                <a:spcPts val="0"/>
              </a:spcBef>
              <a:spcAft>
                <a:spcPts val="0"/>
              </a:spcAft>
              <a:buNone/>
            </a:pPr>
            <a:r>
              <a:rPr lang="en"/>
              <a:t>Prototype</a:t>
            </a:r>
            <a:endParaRPr/>
          </a:p>
        </p:txBody>
      </p:sp>
      <p:sp>
        <p:nvSpPr>
          <p:cNvPr id="183" name="Google Shape;183;p18"/>
          <p:cNvSpPr txBox="1"/>
          <p:nvPr/>
        </p:nvSpPr>
        <p:spPr>
          <a:xfrm>
            <a:off x="411025" y="2081925"/>
            <a:ext cx="26655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Cognitive Walkthroughs and Heuristic Evaluations helped us refine our solution and led to our final low fidelity prototype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3 main tracks, depending on group size/app availability</a:t>
            </a:r>
            <a:endParaRPr>
              <a:latin typeface="Lato"/>
              <a:ea typeface="Lato"/>
              <a:cs typeface="Lato"/>
              <a:sym typeface="Lato"/>
            </a:endParaRPr>
          </a:p>
        </p:txBody>
      </p:sp>
      <p:pic>
        <p:nvPicPr>
          <p:cNvPr id="184" name="Google Shape;184;p18"/>
          <p:cNvPicPr preferRelativeResize="0"/>
          <p:nvPr/>
        </p:nvPicPr>
        <p:blipFill rotWithShape="1">
          <a:blip r:embed="rId3">
            <a:alphaModFix/>
          </a:blip>
          <a:srcRect b="0" l="0" r="16791" t="0"/>
          <a:stretch/>
        </p:blipFill>
        <p:spPr>
          <a:xfrm>
            <a:off x="3246500" y="726125"/>
            <a:ext cx="5577027" cy="3907526"/>
          </a:xfrm>
          <a:prstGeom prst="rect">
            <a:avLst/>
          </a:prstGeom>
          <a:noFill/>
          <a:ln cap="flat" cmpd="sng" w="28575">
            <a:solidFill>
              <a:srgbClr val="AF7B51"/>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739550" y="482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App</a:t>
            </a:r>
            <a:endParaRPr/>
          </a:p>
        </p:txBody>
      </p:sp>
      <p:pic>
        <p:nvPicPr>
          <p:cNvPr id="190" name="Google Shape;190;p19"/>
          <p:cNvPicPr preferRelativeResize="0"/>
          <p:nvPr/>
        </p:nvPicPr>
        <p:blipFill>
          <a:blip r:embed="rId3">
            <a:alphaModFix/>
          </a:blip>
          <a:stretch>
            <a:fillRect/>
          </a:stretch>
        </p:blipFill>
        <p:spPr>
          <a:xfrm>
            <a:off x="2101100" y="1583323"/>
            <a:ext cx="1484946" cy="3122753"/>
          </a:xfrm>
          <a:prstGeom prst="rect">
            <a:avLst/>
          </a:prstGeom>
          <a:noFill/>
          <a:ln>
            <a:noFill/>
          </a:ln>
        </p:spPr>
      </p:pic>
      <p:pic>
        <p:nvPicPr>
          <p:cNvPr id="191" name="Google Shape;191;p19"/>
          <p:cNvPicPr preferRelativeResize="0"/>
          <p:nvPr/>
        </p:nvPicPr>
        <p:blipFill>
          <a:blip r:embed="rId4">
            <a:alphaModFix/>
          </a:blip>
          <a:stretch>
            <a:fillRect/>
          </a:stretch>
        </p:blipFill>
        <p:spPr>
          <a:xfrm>
            <a:off x="417925" y="1554150"/>
            <a:ext cx="1460272" cy="3134330"/>
          </a:xfrm>
          <a:prstGeom prst="rect">
            <a:avLst/>
          </a:prstGeom>
          <a:noFill/>
          <a:ln>
            <a:noFill/>
          </a:ln>
        </p:spPr>
      </p:pic>
      <p:pic>
        <p:nvPicPr>
          <p:cNvPr id="192" name="Google Shape;192;p19"/>
          <p:cNvPicPr preferRelativeResize="0"/>
          <p:nvPr/>
        </p:nvPicPr>
        <p:blipFill>
          <a:blip r:embed="rId5">
            <a:alphaModFix/>
          </a:blip>
          <a:stretch>
            <a:fillRect/>
          </a:stretch>
        </p:blipFill>
        <p:spPr>
          <a:xfrm>
            <a:off x="5494175" y="1558138"/>
            <a:ext cx="1484953" cy="3178899"/>
          </a:xfrm>
          <a:prstGeom prst="rect">
            <a:avLst/>
          </a:prstGeom>
          <a:noFill/>
          <a:ln>
            <a:noFill/>
          </a:ln>
        </p:spPr>
      </p:pic>
      <p:pic>
        <p:nvPicPr>
          <p:cNvPr id="193" name="Google Shape;193;p19"/>
          <p:cNvPicPr preferRelativeResize="0"/>
          <p:nvPr/>
        </p:nvPicPr>
        <p:blipFill>
          <a:blip r:embed="rId6">
            <a:alphaModFix/>
          </a:blip>
          <a:stretch>
            <a:fillRect/>
          </a:stretch>
        </p:blipFill>
        <p:spPr>
          <a:xfrm>
            <a:off x="7231875" y="1563900"/>
            <a:ext cx="1484940" cy="3167384"/>
          </a:xfrm>
          <a:prstGeom prst="rect">
            <a:avLst/>
          </a:prstGeom>
          <a:noFill/>
          <a:ln>
            <a:noFill/>
          </a:ln>
        </p:spPr>
      </p:pic>
      <p:cxnSp>
        <p:nvCxnSpPr>
          <p:cNvPr id="194" name="Google Shape;194;p19"/>
          <p:cNvCxnSpPr/>
          <p:nvPr/>
        </p:nvCxnSpPr>
        <p:spPr>
          <a:xfrm>
            <a:off x="1317325" y="2519848"/>
            <a:ext cx="802200" cy="7500"/>
          </a:xfrm>
          <a:prstGeom prst="straightConnector1">
            <a:avLst/>
          </a:prstGeom>
          <a:noFill/>
          <a:ln cap="flat" cmpd="sng" w="9525">
            <a:solidFill>
              <a:schemeClr val="dk2"/>
            </a:solidFill>
            <a:prstDash val="solid"/>
            <a:round/>
            <a:headEnd len="med" w="med" type="none"/>
            <a:tailEnd len="med" w="med" type="triangle"/>
          </a:ln>
        </p:spPr>
      </p:cxnSp>
      <p:pic>
        <p:nvPicPr>
          <p:cNvPr id="195" name="Google Shape;195;p19"/>
          <p:cNvPicPr preferRelativeResize="0"/>
          <p:nvPr/>
        </p:nvPicPr>
        <p:blipFill>
          <a:blip r:embed="rId7">
            <a:alphaModFix/>
          </a:blip>
          <a:stretch>
            <a:fillRect/>
          </a:stretch>
        </p:blipFill>
        <p:spPr>
          <a:xfrm>
            <a:off x="3808950" y="1583800"/>
            <a:ext cx="1462326" cy="3122750"/>
          </a:xfrm>
          <a:prstGeom prst="rect">
            <a:avLst/>
          </a:prstGeom>
          <a:noFill/>
          <a:ln>
            <a:noFill/>
          </a:ln>
        </p:spPr>
      </p:pic>
      <p:cxnSp>
        <p:nvCxnSpPr>
          <p:cNvPr id="196" name="Google Shape;196;p19"/>
          <p:cNvCxnSpPr/>
          <p:nvPr/>
        </p:nvCxnSpPr>
        <p:spPr>
          <a:xfrm flipH="1" rot="10800000">
            <a:off x="3160100" y="2434725"/>
            <a:ext cx="651300" cy="75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19"/>
          <p:cNvCxnSpPr>
            <a:endCxn id="192" idx="1"/>
          </p:cNvCxnSpPr>
          <p:nvPr/>
        </p:nvCxnSpPr>
        <p:spPr>
          <a:xfrm flipH="1" rot="10800000">
            <a:off x="4676675" y="3147587"/>
            <a:ext cx="817500" cy="10176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19"/>
          <p:cNvCxnSpPr>
            <a:endCxn id="193" idx="1"/>
          </p:cNvCxnSpPr>
          <p:nvPr/>
        </p:nvCxnSpPr>
        <p:spPr>
          <a:xfrm flipH="1" rot="10800000">
            <a:off x="6470175" y="3147592"/>
            <a:ext cx="761700" cy="735900"/>
          </a:xfrm>
          <a:prstGeom prst="straightConnector1">
            <a:avLst/>
          </a:prstGeom>
          <a:noFill/>
          <a:ln cap="flat" cmpd="sng" w="9525">
            <a:solidFill>
              <a:schemeClr val="dk2"/>
            </a:solidFill>
            <a:prstDash val="solid"/>
            <a:round/>
            <a:headEnd len="med" w="med" type="none"/>
            <a:tailEnd len="med" w="med" type="triangle"/>
          </a:ln>
        </p:spPr>
      </p:cxnSp>
      <p:sp>
        <p:nvSpPr>
          <p:cNvPr id="199" name="Google Shape;199;p19"/>
          <p:cNvSpPr txBox="1"/>
          <p:nvPr/>
        </p:nvSpPr>
        <p:spPr>
          <a:xfrm>
            <a:off x="409200" y="1079000"/>
            <a:ext cx="193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Solo-Selection Track:</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Testing: Methods</a:t>
            </a:r>
            <a:endParaRPr/>
          </a:p>
        </p:txBody>
      </p:sp>
      <p:sp>
        <p:nvSpPr>
          <p:cNvPr id="205" name="Google Shape;205;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ato"/>
                <a:ea typeface="Lato"/>
                <a:cs typeface="Lato"/>
                <a:sym typeface="Lato"/>
              </a:rPr>
              <a:t>Method 1: User uses QuikPik to find a TV show to watch</a:t>
            </a:r>
            <a:endParaRPr>
              <a:latin typeface="Lato"/>
              <a:ea typeface="Lato"/>
              <a:cs typeface="Lato"/>
              <a:sym typeface="Lato"/>
            </a:endParaRPr>
          </a:p>
          <a:p>
            <a:pPr indent="-311150" lvl="0" marL="457200" rtl="0" algn="l">
              <a:spcBef>
                <a:spcPts val="1200"/>
              </a:spcBef>
              <a:spcAft>
                <a:spcPts val="0"/>
              </a:spcAft>
              <a:buSzPts val="1300"/>
              <a:buFont typeface="Lato"/>
              <a:buChar char="●"/>
            </a:pPr>
            <a:r>
              <a:rPr lang="en">
                <a:latin typeface="Lato"/>
                <a:ea typeface="Lato"/>
                <a:cs typeface="Lato"/>
                <a:sym typeface="Lato"/>
              </a:rPr>
              <a:t>Formative - reveal usability errors, get user’s impressions of the errors</a:t>
            </a:r>
            <a:endParaRPr>
              <a:latin typeface="Lato"/>
              <a:ea typeface="Lato"/>
              <a:cs typeface="Lato"/>
              <a:sym typeface="Lato"/>
            </a:endParaRPr>
          </a:p>
          <a:p>
            <a:pPr indent="-311150" lvl="0" marL="457200" rtl="0" algn="l">
              <a:spcBef>
                <a:spcPts val="0"/>
              </a:spcBef>
              <a:spcAft>
                <a:spcPts val="0"/>
              </a:spcAft>
              <a:buSzPts val="1300"/>
              <a:buFont typeface="Lato"/>
              <a:buChar char="●"/>
            </a:pPr>
            <a:r>
              <a:rPr lang="en">
                <a:latin typeface="Lato"/>
                <a:ea typeface="Lato"/>
                <a:cs typeface="Lato"/>
                <a:sym typeface="Lato"/>
              </a:rPr>
              <a:t>Summative - time to find a show to watch, times user presses back button</a:t>
            </a:r>
            <a:endParaRPr>
              <a:latin typeface="Lato"/>
              <a:ea typeface="Lato"/>
              <a:cs typeface="Lato"/>
              <a:sym typeface="Lato"/>
            </a:endParaRPr>
          </a:p>
          <a:p>
            <a:pPr indent="0" lvl="0" marL="0" rtl="0" algn="l">
              <a:spcBef>
                <a:spcPts val="1200"/>
              </a:spcBef>
              <a:spcAft>
                <a:spcPts val="0"/>
              </a:spcAft>
              <a:buNone/>
            </a:pPr>
            <a:r>
              <a:rPr lang="en">
                <a:latin typeface="Lato"/>
                <a:ea typeface="Lato"/>
                <a:cs typeface="Lato"/>
                <a:sym typeface="Lato"/>
              </a:rPr>
              <a:t>Method 2: User uses Netflix to find a TV show to watch and compares it to QuikPik</a:t>
            </a:r>
            <a:endParaRPr>
              <a:latin typeface="Lato"/>
              <a:ea typeface="Lato"/>
              <a:cs typeface="Lato"/>
              <a:sym typeface="Lato"/>
            </a:endParaRPr>
          </a:p>
          <a:p>
            <a:pPr indent="-311150" lvl="0" marL="457200" rtl="0" algn="l">
              <a:spcBef>
                <a:spcPts val="1200"/>
              </a:spcBef>
              <a:spcAft>
                <a:spcPts val="0"/>
              </a:spcAft>
              <a:buSzPts val="1300"/>
              <a:buFont typeface="Lato"/>
              <a:buChar char="●"/>
            </a:pPr>
            <a:r>
              <a:rPr lang="en">
                <a:latin typeface="Lato"/>
                <a:ea typeface="Lato"/>
                <a:cs typeface="Lato"/>
                <a:sym typeface="Lato"/>
              </a:rPr>
              <a:t>Summative - </a:t>
            </a:r>
            <a:r>
              <a:rPr lang="en">
                <a:latin typeface="Lato"/>
                <a:ea typeface="Lato"/>
                <a:cs typeface="Lato"/>
                <a:sym typeface="Lato"/>
              </a:rPr>
              <a:t>number of users that prefer QuikPik or Netflix</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Statistical Analysis</a:t>
            </a:r>
            <a:endParaRPr/>
          </a:p>
        </p:txBody>
      </p:sp>
      <p:sp>
        <p:nvSpPr>
          <p:cNvPr id="211" name="Google Shape;211;p21"/>
          <p:cNvSpPr txBox="1"/>
          <p:nvPr>
            <p:ph idx="1" type="body"/>
          </p:nvPr>
        </p:nvSpPr>
        <p:spPr>
          <a:xfrm>
            <a:off x="602750" y="13914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Does QuikPik speed up activity selection time vs. Netflix?</a:t>
            </a:r>
            <a:endParaRPr/>
          </a:p>
          <a:p>
            <a:pPr indent="-292100" lvl="0" marL="457200" rtl="0" algn="l">
              <a:spcBef>
                <a:spcPts val="1200"/>
              </a:spcBef>
              <a:spcAft>
                <a:spcPts val="0"/>
              </a:spcAft>
              <a:buSzPts val="1000"/>
              <a:buChar char="●"/>
            </a:pPr>
            <a:r>
              <a:rPr lang="en" sz="1000"/>
              <a:t>Average time for Netflix was 30 seconds faster than QuikPik (120 seconds vs 90 seconds).</a:t>
            </a:r>
            <a:endParaRPr sz="1000"/>
          </a:p>
          <a:p>
            <a:pPr indent="-292100" lvl="0" marL="457200" rtl="0" algn="l">
              <a:spcBef>
                <a:spcPts val="0"/>
              </a:spcBef>
              <a:spcAft>
                <a:spcPts val="0"/>
              </a:spcAft>
              <a:buSzPts val="1000"/>
              <a:buChar char="●"/>
            </a:pPr>
            <a:r>
              <a:rPr lang="en" sz="1000"/>
              <a:t>Sample Standard Deviation: s</a:t>
            </a:r>
            <a:r>
              <a:rPr baseline="-25000" lang="en" sz="1000"/>
              <a:t>QuikPik</a:t>
            </a:r>
            <a:r>
              <a:rPr lang="en" sz="1000"/>
              <a:t>= 91.41 seconds, s</a:t>
            </a:r>
            <a:r>
              <a:rPr baseline="-25000" lang="en" sz="1000"/>
              <a:t>Netflix</a:t>
            </a:r>
            <a:r>
              <a:rPr lang="en" sz="1000"/>
              <a:t>= 67.42 second</a:t>
            </a:r>
            <a:endParaRPr sz="1000"/>
          </a:p>
          <a:p>
            <a:pPr indent="-292100" lvl="0" marL="457200" rtl="0" algn="l">
              <a:spcBef>
                <a:spcPts val="0"/>
              </a:spcBef>
              <a:spcAft>
                <a:spcPts val="0"/>
              </a:spcAft>
              <a:buSzPts val="1000"/>
              <a:buChar char="●"/>
            </a:pPr>
            <a:r>
              <a:rPr lang="en" sz="1000"/>
              <a:t>Can use a hypothesis test of two means</a:t>
            </a:r>
            <a:endParaRPr sz="1000"/>
          </a:p>
        </p:txBody>
      </p:sp>
      <p:pic>
        <p:nvPicPr>
          <p:cNvPr id="212" name="Google Shape;212;p21" title="Chart"/>
          <p:cNvPicPr preferRelativeResize="0"/>
          <p:nvPr/>
        </p:nvPicPr>
        <p:blipFill>
          <a:blip r:embed="rId3">
            <a:alphaModFix/>
          </a:blip>
          <a:stretch>
            <a:fillRect/>
          </a:stretch>
        </p:blipFill>
        <p:spPr>
          <a:xfrm>
            <a:off x="531875" y="2418150"/>
            <a:ext cx="3931950" cy="2431250"/>
          </a:xfrm>
          <a:prstGeom prst="rect">
            <a:avLst/>
          </a:prstGeom>
          <a:noFill/>
          <a:ln cap="flat" cmpd="sng" w="9525">
            <a:solidFill>
              <a:srgbClr val="AF7B51"/>
            </a:solidFill>
            <a:prstDash val="solid"/>
            <a:round/>
            <a:headEnd len="sm" w="sm" type="none"/>
            <a:tailEnd len="sm" w="sm" type="none"/>
          </a:ln>
        </p:spPr>
      </p:pic>
      <p:pic>
        <p:nvPicPr>
          <p:cNvPr id="213" name="Google Shape;213;p21" title="Chart"/>
          <p:cNvPicPr preferRelativeResize="0"/>
          <p:nvPr/>
        </p:nvPicPr>
        <p:blipFill>
          <a:blip r:embed="rId4">
            <a:alphaModFix/>
          </a:blip>
          <a:stretch>
            <a:fillRect/>
          </a:stretch>
        </p:blipFill>
        <p:spPr>
          <a:xfrm>
            <a:off x="4572000" y="2418150"/>
            <a:ext cx="3931953" cy="243125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