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bold.fntdata"/><Relationship Id="rId6" Type="http://schemas.openxmlformats.org/officeDocument/2006/relationships/slide" Target="slides/slide1.xml"/><Relationship Id="rId18"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6c018ab24d_0_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6c018ab24d_0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6c018ab24d_0_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6c018ab24d_0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6c018ab24d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6c018ab24d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6c018ab24d_0_8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6c018ab24d_0_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6c018ab24d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6c018ab24d_0_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6c018ab24d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6c018ab24d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6c018ab24d_0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6c018ab24d_0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6c018ab24d_0_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6c018ab24d_0_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6c018ab24d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6c018ab24d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6c018ab24d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6c018ab24d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6c018ab24d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6c018ab24d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idx="1" type="subTitle"/>
          </p:nvPr>
        </p:nvSpPr>
        <p:spPr>
          <a:xfrm>
            <a:off x="5124150" y="3105325"/>
            <a:ext cx="3821400" cy="176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Team Members:-</a:t>
            </a:r>
            <a:endParaRPr sz="1500"/>
          </a:p>
          <a:p>
            <a:pPr indent="-323850" lvl="0" marL="457200" rtl="0" algn="l">
              <a:spcBef>
                <a:spcPts val="0"/>
              </a:spcBef>
              <a:spcAft>
                <a:spcPts val="0"/>
              </a:spcAft>
              <a:buSzPts val="1500"/>
              <a:buChar char="●"/>
            </a:pPr>
            <a:r>
              <a:rPr lang="en" sz="1500"/>
              <a:t>Ekom Singh Bagga (2019249)</a:t>
            </a:r>
            <a:endParaRPr sz="1500"/>
          </a:p>
          <a:p>
            <a:pPr indent="-323850" lvl="0" marL="457200" rtl="0" algn="l">
              <a:spcBef>
                <a:spcPts val="0"/>
              </a:spcBef>
              <a:spcAft>
                <a:spcPts val="0"/>
              </a:spcAft>
              <a:buSzPts val="1500"/>
              <a:buChar char="●"/>
            </a:pPr>
            <a:r>
              <a:rPr lang="en" sz="1500"/>
              <a:t>Tanay Chaturvedi (2019350)</a:t>
            </a:r>
            <a:endParaRPr sz="1500"/>
          </a:p>
          <a:p>
            <a:pPr indent="-323850" lvl="0" marL="457200" rtl="0" algn="l">
              <a:spcBef>
                <a:spcPts val="0"/>
              </a:spcBef>
              <a:spcAft>
                <a:spcPts val="0"/>
              </a:spcAft>
              <a:buSzPts val="1500"/>
              <a:buChar char="●"/>
            </a:pPr>
            <a:r>
              <a:rPr lang="en" sz="1500"/>
              <a:t>Aman Pandey (2019201)</a:t>
            </a:r>
            <a:endParaRPr sz="1500"/>
          </a:p>
          <a:p>
            <a:pPr indent="-323850" lvl="0" marL="457200" rtl="0" algn="l">
              <a:spcBef>
                <a:spcPts val="0"/>
              </a:spcBef>
              <a:spcAft>
                <a:spcPts val="0"/>
              </a:spcAft>
              <a:buSzPts val="1500"/>
              <a:buChar char="●"/>
            </a:pPr>
            <a:r>
              <a:rPr lang="en" sz="1500"/>
              <a:t>Himanshu Singh (2019266)</a:t>
            </a:r>
            <a:endParaRPr sz="1500"/>
          </a:p>
          <a:p>
            <a:pPr indent="-323850" lvl="0" marL="457200" rtl="0" algn="l">
              <a:spcBef>
                <a:spcPts val="0"/>
              </a:spcBef>
              <a:spcAft>
                <a:spcPts val="0"/>
              </a:spcAft>
              <a:buSzPts val="1500"/>
              <a:buChar char="●"/>
            </a:pPr>
            <a:r>
              <a:rPr lang="en" sz="1500"/>
              <a:t>Rishav Kumar (2019130)</a:t>
            </a:r>
            <a:endParaRPr sz="1500"/>
          </a:p>
        </p:txBody>
      </p:sp>
      <p:sp>
        <p:nvSpPr>
          <p:cNvPr id="60" name="Google Shape;60;p13"/>
          <p:cNvSpPr txBox="1"/>
          <p:nvPr/>
        </p:nvSpPr>
        <p:spPr>
          <a:xfrm>
            <a:off x="616350" y="3327100"/>
            <a:ext cx="3310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latin typeface="Proxima Nova"/>
                <a:ea typeface="Proxima Nova"/>
                <a:cs typeface="Proxima Nova"/>
                <a:sym typeface="Proxima Nova"/>
              </a:rPr>
              <a:t>Dr. Abhishek Verma</a:t>
            </a:r>
            <a:endParaRPr sz="2500">
              <a:solidFill>
                <a:schemeClr val="lt1"/>
              </a:solidFill>
              <a:latin typeface="Proxima Nova"/>
              <a:ea typeface="Proxima Nova"/>
              <a:cs typeface="Proxima Nova"/>
              <a:sym typeface="Proxima Nova"/>
            </a:endParaRPr>
          </a:p>
        </p:txBody>
      </p:sp>
      <p:sp>
        <p:nvSpPr>
          <p:cNvPr id="61" name="Google Shape;61;p13"/>
          <p:cNvSpPr txBox="1"/>
          <p:nvPr/>
        </p:nvSpPr>
        <p:spPr>
          <a:xfrm>
            <a:off x="414200" y="1432925"/>
            <a:ext cx="81924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900">
                <a:solidFill>
                  <a:schemeClr val="lt1"/>
                </a:solidFill>
                <a:latin typeface="Proxima Nova"/>
                <a:ea typeface="Proxima Nova"/>
                <a:cs typeface="Proxima Nova"/>
                <a:sym typeface="Proxima Nova"/>
              </a:rPr>
              <a:t>Network Intrusion Detection System</a:t>
            </a:r>
            <a:endParaRPr sz="3900">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183225"/>
            <a:ext cx="8520600" cy="572700"/>
          </a:xfrm>
          <a:prstGeom prst="rect">
            <a:avLst/>
          </a:prstGeom>
        </p:spPr>
        <p:txBody>
          <a:bodyPr anchorCtr="0" anchor="t" bIns="91425" lIns="91425" spcFirstLastPara="1" rIns="91425" wrap="square" tIns="91425">
            <a:noAutofit/>
          </a:bodyPr>
          <a:lstStyle/>
          <a:p>
            <a:pPr indent="0" lvl="0" marL="0" rtl="0" algn="ctr">
              <a:lnSpc>
                <a:spcPct val="125000"/>
              </a:lnSpc>
              <a:spcBef>
                <a:spcPts val="1800"/>
              </a:spcBef>
              <a:spcAft>
                <a:spcPts val="1200"/>
              </a:spcAft>
              <a:buNone/>
            </a:pPr>
            <a:r>
              <a:rPr b="1" lang="en" sz="3500" u="sng">
                <a:solidFill>
                  <a:srgbClr val="24292F"/>
                </a:solidFill>
                <a:highlight>
                  <a:srgbClr val="FFFFFF"/>
                </a:highlight>
                <a:latin typeface="Arial"/>
                <a:ea typeface="Arial"/>
                <a:cs typeface="Arial"/>
                <a:sym typeface="Arial"/>
              </a:rPr>
              <a:t>Logging Detection</a:t>
            </a:r>
            <a:endParaRPr sz="3500" u="sng"/>
          </a:p>
        </p:txBody>
      </p:sp>
      <p:sp>
        <p:nvSpPr>
          <p:cNvPr id="118" name="Google Shape;118;p22"/>
          <p:cNvSpPr txBox="1"/>
          <p:nvPr>
            <p:ph idx="1" type="body"/>
          </p:nvPr>
        </p:nvSpPr>
        <p:spPr>
          <a:xfrm>
            <a:off x="311700" y="952300"/>
            <a:ext cx="8520600" cy="400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24292F"/>
                </a:solidFill>
                <a:highlight>
                  <a:srgbClr val="FFFFFF"/>
                </a:highlight>
                <a:latin typeface="Arial"/>
                <a:ea typeface="Arial"/>
                <a:cs typeface="Arial"/>
                <a:sym typeface="Arial"/>
              </a:rPr>
              <a:t>Detections are printed to stdout as individual JSON objects, one per line.</a:t>
            </a:r>
            <a:endParaRPr sz="2000">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rPr lang="en" sz="2000">
                <a:solidFill>
                  <a:srgbClr val="24292F"/>
                </a:solidFill>
                <a:highlight>
                  <a:srgbClr val="FFFFFF"/>
                </a:highlight>
                <a:latin typeface="Arial"/>
                <a:ea typeface="Arial"/>
                <a:cs typeface="Arial"/>
                <a:sym typeface="Arial"/>
              </a:rPr>
              <a:t>The format of a single detection is as follows.</a:t>
            </a:r>
            <a:endParaRPr sz="2000">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rPr lang="en" sz="1500"/>
              <a:t>{</a:t>
            </a:r>
            <a:endParaRPr sz="1500"/>
          </a:p>
          <a:p>
            <a:pPr indent="0" lvl="0" marL="0" rtl="0" algn="l">
              <a:spcBef>
                <a:spcPts val="1200"/>
              </a:spcBef>
              <a:spcAft>
                <a:spcPts val="0"/>
              </a:spcAft>
              <a:buNone/>
            </a:pPr>
            <a:r>
              <a:rPr lang="en" sz="1500"/>
              <a:t>    "tv_sec": 1600890293,           	# Packet timestamp seconds (since UNIX epoch)</a:t>
            </a:r>
            <a:endParaRPr sz="1500"/>
          </a:p>
          <a:p>
            <a:pPr indent="0" lvl="0" marL="0" rtl="0" algn="l">
              <a:spcBef>
                <a:spcPts val="1200"/>
              </a:spcBef>
              <a:spcAft>
                <a:spcPts val="0"/>
              </a:spcAft>
              <a:buNone/>
            </a:pPr>
            <a:r>
              <a:rPr lang="en" sz="1500"/>
              <a:t>    "tv_usec": 0,                   		# Packet timestamp microseconds field</a:t>
            </a:r>
            <a:endParaRPr sz="1500"/>
          </a:p>
          <a:p>
            <a:pPr indent="0" lvl="0" marL="0" rtl="0" algn="l">
              <a:spcBef>
                <a:spcPts val="1200"/>
              </a:spcBef>
              <a:spcAft>
                <a:spcPts val="0"/>
              </a:spcAft>
              <a:buNone/>
            </a:pPr>
            <a:r>
              <a:rPr lang="en" sz="1500"/>
              <a:t>    "source": {</a:t>
            </a:r>
            <a:endParaRPr sz="1500"/>
          </a:p>
          <a:p>
            <a:pPr indent="0" lvl="0" marL="0" rtl="0" algn="l">
              <a:spcBef>
                <a:spcPts val="1200"/>
              </a:spcBef>
              <a:spcAft>
                <a:spcPts val="0"/>
              </a:spcAft>
              <a:buNone/>
            </a:pPr>
            <a:r>
              <a:rPr lang="en" sz="1500"/>
              <a:t>        "ipv4_address": "10.0.0.1", 	# Source IPv4 address</a:t>
            </a:r>
            <a:endParaRPr sz="1500"/>
          </a:p>
          <a:p>
            <a:pPr indent="0" lvl="0" marL="0" rtl="0" algn="l">
              <a:spcBef>
                <a:spcPts val="1200"/>
              </a:spcBef>
              <a:spcAft>
                <a:spcPts val="0"/>
              </a:spcAft>
              <a:buNone/>
            </a:pPr>
            <a:r>
              <a:rPr lang="en" sz="1500"/>
              <a:t>        "tcp_port": 34567          	 # Source TCP port, or null if N/A</a:t>
            </a:r>
            <a:endParaRPr sz="1500"/>
          </a:p>
          <a:p>
            <a:pPr indent="0" lvl="0" marL="0" rtl="0" algn="l">
              <a:spcBef>
                <a:spcPts val="1200"/>
              </a:spcBef>
              <a:spcAft>
                <a:spcPts val="0"/>
              </a:spcAft>
              <a:buNone/>
            </a:pPr>
            <a:r>
              <a:rPr lang="en" sz="1500"/>
              <a:t>    },</a:t>
            </a:r>
            <a:endParaRPr sz="1500"/>
          </a:p>
          <a:p>
            <a:pPr indent="0" lvl="0" marL="0" rtl="0" algn="l">
              <a:spcBef>
                <a:spcPts val="1200"/>
              </a:spcBef>
              <a:spcAft>
                <a:spcPts val="1200"/>
              </a:spcAft>
              <a:buNone/>
            </a:pPr>
            <a:r>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idx="1" type="body"/>
          </p:nvPr>
        </p:nvSpPr>
        <p:spPr>
          <a:xfrm>
            <a:off x="481100" y="1167875"/>
            <a:ext cx="8520600" cy="305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 "target": {</a:t>
            </a:r>
            <a:endParaRPr sz="1500"/>
          </a:p>
          <a:p>
            <a:pPr indent="0" lvl="0" marL="0" rtl="0" algn="l">
              <a:spcBef>
                <a:spcPts val="1200"/>
              </a:spcBef>
              <a:spcAft>
                <a:spcPts val="0"/>
              </a:spcAft>
              <a:buNone/>
            </a:pPr>
            <a:r>
              <a:rPr lang="en" sz="1500"/>
              <a:t>        "ipv4_address": "10.0.0.2", 		# Target IPv4 address</a:t>
            </a:r>
            <a:endParaRPr sz="1500"/>
          </a:p>
          <a:p>
            <a:pPr indent="0" lvl="0" marL="0" rtl="0" algn="l">
              <a:spcBef>
                <a:spcPts val="1200"/>
              </a:spcBef>
              <a:spcAft>
                <a:spcPts val="0"/>
              </a:spcAft>
              <a:buNone/>
            </a:pPr>
            <a:r>
              <a:rPr lang="en" sz="1500"/>
              <a:t>        "tcp_port": 1234            		# Target TCP port, or null if N/A</a:t>
            </a:r>
            <a:endParaRPr sz="1500"/>
          </a:p>
          <a:p>
            <a:pPr indent="0" lvl="0" marL="0" rtl="0" algn="l">
              <a:spcBef>
                <a:spcPts val="1200"/>
              </a:spcBef>
              <a:spcAft>
                <a:spcPts val="0"/>
              </a:spcAft>
              <a:buNone/>
            </a:pPr>
            <a:r>
              <a:rPr lang="en" sz="1500"/>
              <a:t>    },</a:t>
            </a:r>
            <a:endParaRPr sz="1500"/>
          </a:p>
          <a:p>
            <a:pPr indent="0" lvl="0" marL="0" rtl="0" algn="l">
              <a:spcBef>
                <a:spcPts val="1200"/>
              </a:spcBef>
              <a:spcAft>
                <a:spcPts val="0"/>
              </a:spcAft>
              <a:buNone/>
            </a:pPr>
            <a:r>
              <a:rPr lang="en" sz="1500"/>
              <a:t>    "attack": 0                    			 # Signature index in database (0-indexed)</a:t>
            </a:r>
            <a:endParaRPr sz="1500"/>
          </a:p>
          <a:p>
            <a:pPr indent="0" lvl="0" marL="0" rtl="0" algn="l">
              <a:spcBef>
                <a:spcPts val="1200"/>
              </a:spcBef>
              <a:spcAft>
                <a:spcPts val="1200"/>
              </a:spcAft>
              <a:buNone/>
            </a:pPr>
            <a:r>
              <a:rPr lang="en" sz="1500"/>
              <a:t>}</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510450" y="570550"/>
            <a:ext cx="8123100" cy="2234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7500"/>
              <a:t>Thank </a:t>
            </a:r>
            <a:endParaRPr sz="7500"/>
          </a:p>
          <a:p>
            <a:pPr indent="0" lvl="0" marL="0" rtl="0" algn="ctr">
              <a:spcBef>
                <a:spcPts val="0"/>
              </a:spcBef>
              <a:spcAft>
                <a:spcPts val="0"/>
              </a:spcAft>
              <a:buNone/>
            </a:pPr>
            <a:r>
              <a:rPr lang="en" sz="7500"/>
              <a:t>You</a:t>
            </a:r>
            <a:endParaRPr sz="7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265500" y="262550"/>
            <a:ext cx="4123800" cy="110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891"/>
              <a:buNone/>
            </a:pPr>
            <a:r>
              <a:rPr b="1" lang="en" sz="2622" u="sng"/>
              <a:t>What is Intrusion Detection System?</a:t>
            </a:r>
            <a:endParaRPr b="1" sz="2622" u="sng"/>
          </a:p>
        </p:txBody>
      </p:sp>
      <p:sp>
        <p:nvSpPr>
          <p:cNvPr id="67" name="Google Shape;67;p14"/>
          <p:cNvSpPr txBox="1"/>
          <p:nvPr>
            <p:ph idx="1" type="subTitle"/>
          </p:nvPr>
        </p:nvSpPr>
        <p:spPr>
          <a:xfrm>
            <a:off x="265500" y="1648525"/>
            <a:ext cx="4045200" cy="3218400"/>
          </a:xfrm>
          <a:prstGeom prst="rect">
            <a:avLst/>
          </a:prstGeom>
        </p:spPr>
        <p:txBody>
          <a:bodyPr anchorCtr="0" anchor="t" bIns="91425" lIns="91425" spcFirstLastPara="1" rIns="91425" wrap="square" tIns="91425">
            <a:noAutofit/>
          </a:bodyPr>
          <a:lstStyle/>
          <a:p>
            <a:pPr indent="0" lvl="0" marL="0" rtl="0" algn="just">
              <a:lnSpc>
                <a:spcPct val="90000"/>
              </a:lnSpc>
              <a:spcBef>
                <a:spcPts val="0"/>
              </a:spcBef>
              <a:spcAft>
                <a:spcPts val="0"/>
              </a:spcAft>
              <a:buSzPts val="1018"/>
              <a:buNone/>
            </a:pPr>
            <a:r>
              <a:rPr lang="en" sz="2042">
                <a:solidFill>
                  <a:schemeClr val="dk1"/>
                </a:solidFill>
              </a:rPr>
              <a:t>A monitoring system called an intrusion detection system (IDS) looks for abnormal activity and sends out alarms/alerts when it does. </a:t>
            </a:r>
            <a:endParaRPr sz="2042">
              <a:solidFill>
                <a:schemeClr val="dk1"/>
              </a:solidFill>
            </a:endParaRPr>
          </a:p>
          <a:p>
            <a:pPr indent="0" lvl="0" marL="0" rtl="0" algn="just">
              <a:lnSpc>
                <a:spcPct val="90000"/>
              </a:lnSpc>
              <a:spcBef>
                <a:spcPts val="0"/>
              </a:spcBef>
              <a:spcAft>
                <a:spcPts val="0"/>
              </a:spcAft>
              <a:buSzPts val="1018"/>
              <a:buNone/>
            </a:pPr>
            <a:r>
              <a:rPr lang="en" sz="2042">
                <a:solidFill>
                  <a:schemeClr val="dk1"/>
                </a:solidFill>
              </a:rPr>
              <a:t>A security operations centre (SOC) analyst or incident responder can analyse the problem and take the necessary steps to eliminate the threat based on these alerts.</a:t>
            </a:r>
            <a:endParaRPr sz="2042">
              <a:solidFill>
                <a:schemeClr val="dk1"/>
              </a:solidFill>
            </a:endParaRPr>
          </a:p>
        </p:txBody>
      </p:sp>
      <p:pic>
        <p:nvPicPr>
          <p:cNvPr id="68" name="Google Shape;68;p14"/>
          <p:cNvPicPr preferRelativeResize="0"/>
          <p:nvPr/>
        </p:nvPicPr>
        <p:blipFill>
          <a:blip r:embed="rId3">
            <a:alphaModFix/>
          </a:blip>
          <a:stretch>
            <a:fillRect/>
          </a:stretch>
        </p:blipFill>
        <p:spPr>
          <a:xfrm>
            <a:off x="4944800" y="538462"/>
            <a:ext cx="3899302" cy="4066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ctrTitle"/>
          </p:nvPr>
        </p:nvSpPr>
        <p:spPr>
          <a:xfrm>
            <a:off x="385350" y="610525"/>
            <a:ext cx="8516100" cy="1053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4120"/>
              <a:t>Types of Intrusion Detection System</a:t>
            </a:r>
            <a:endParaRPr sz="4120"/>
          </a:p>
        </p:txBody>
      </p:sp>
      <p:pic>
        <p:nvPicPr>
          <p:cNvPr id="74" name="Google Shape;74;p15"/>
          <p:cNvPicPr preferRelativeResize="0"/>
          <p:nvPr/>
        </p:nvPicPr>
        <p:blipFill>
          <a:blip r:embed="rId3">
            <a:alphaModFix/>
          </a:blip>
          <a:stretch>
            <a:fillRect/>
          </a:stretch>
        </p:blipFill>
        <p:spPr>
          <a:xfrm>
            <a:off x="383213" y="1908625"/>
            <a:ext cx="8377575" cy="2848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132150" y="231750"/>
            <a:ext cx="4311900" cy="109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2600" u="sng"/>
              <a:t>Network Based Intrusion Detection System</a:t>
            </a:r>
            <a:endParaRPr b="1" sz="2600" u="sng"/>
          </a:p>
        </p:txBody>
      </p:sp>
      <p:sp>
        <p:nvSpPr>
          <p:cNvPr id="80" name="Google Shape;80;p16"/>
          <p:cNvSpPr txBox="1"/>
          <p:nvPr>
            <p:ph idx="1" type="subTitle"/>
          </p:nvPr>
        </p:nvSpPr>
        <p:spPr>
          <a:xfrm>
            <a:off x="265500" y="1509925"/>
            <a:ext cx="4045200" cy="33111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
              <a:t>Network-based intrusion detection systems (NIDS) are devices intelligently distributed within networks that passively inspect traffic traversing the devices on which they sit. </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NIDS can be hardware or software-based systems and, depending on the manufacturer of the system, can attach to various network mediums such as Ethernet, FDDI, and others.</a:t>
            </a:r>
            <a:endParaRPr/>
          </a:p>
        </p:txBody>
      </p:sp>
      <p:pic>
        <p:nvPicPr>
          <p:cNvPr id="81" name="Google Shape;81;p16"/>
          <p:cNvPicPr preferRelativeResize="0"/>
          <p:nvPr/>
        </p:nvPicPr>
        <p:blipFill rotWithShape="1">
          <a:blip r:embed="rId3">
            <a:alphaModFix/>
          </a:blip>
          <a:srcRect b="0" l="0" r="0" t="-3562"/>
          <a:stretch/>
        </p:blipFill>
        <p:spPr>
          <a:xfrm>
            <a:off x="4835875" y="293350"/>
            <a:ext cx="4127100" cy="4450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26900" y="524350"/>
            <a:ext cx="4045200" cy="882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2600" u="sng"/>
              <a:t>Statistical based Anomaly Detection System</a:t>
            </a:r>
            <a:endParaRPr b="1" sz="2600"/>
          </a:p>
        </p:txBody>
      </p:sp>
      <p:sp>
        <p:nvSpPr>
          <p:cNvPr id="87" name="Google Shape;87;p17"/>
          <p:cNvSpPr txBox="1"/>
          <p:nvPr>
            <p:ph idx="1" type="subTitle"/>
          </p:nvPr>
        </p:nvSpPr>
        <p:spPr>
          <a:xfrm>
            <a:off x="203900" y="1560350"/>
            <a:ext cx="4045200" cy="289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900">
                <a:solidFill>
                  <a:srgbClr val="202124"/>
                </a:solidFill>
                <a:highlight>
                  <a:srgbClr val="FFFFFF"/>
                </a:highlight>
                <a:latin typeface="Arial"/>
                <a:ea typeface="Arial"/>
                <a:cs typeface="Arial"/>
                <a:sym typeface="Arial"/>
              </a:rPr>
              <a:t>Anomaly-based IDSs typically work by taking a baseline of the normal traffic and activity taking place on the network. They can measure the present state of traffic on the network against this baseline in order to detect patterns that are not present in the traffic normally.</a:t>
            </a:r>
            <a:endParaRPr sz="1900"/>
          </a:p>
        </p:txBody>
      </p:sp>
      <p:pic>
        <p:nvPicPr>
          <p:cNvPr id="88" name="Google Shape;88;p17"/>
          <p:cNvPicPr preferRelativeResize="0"/>
          <p:nvPr/>
        </p:nvPicPr>
        <p:blipFill>
          <a:blip r:embed="rId3">
            <a:alphaModFix/>
          </a:blip>
          <a:stretch>
            <a:fillRect/>
          </a:stretch>
        </p:blipFill>
        <p:spPr>
          <a:xfrm>
            <a:off x="5362850" y="272525"/>
            <a:ext cx="3210125" cy="4178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83425"/>
            <a:ext cx="8520600" cy="61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500" u="sng"/>
              <a:t>Introduction</a:t>
            </a:r>
            <a:endParaRPr b="1" sz="3500" u="sng"/>
          </a:p>
        </p:txBody>
      </p:sp>
      <p:sp>
        <p:nvSpPr>
          <p:cNvPr id="94" name="Google Shape;94;p18"/>
          <p:cNvSpPr txBox="1"/>
          <p:nvPr>
            <p:ph idx="1" type="body"/>
          </p:nvPr>
        </p:nvSpPr>
        <p:spPr>
          <a:xfrm>
            <a:off x="311700" y="1340425"/>
            <a:ext cx="8520600" cy="335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2500">
                <a:solidFill>
                  <a:srgbClr val="24292F"/>
                </a:solidFill>
                <a:highlight>
                  <a:srgbClr val="FFFFFF"/>
                </a:highlight>
                <a:latin typeface="Arial"/>
                <a:ea typeface="Arial"/>
                <a:cs typeface="Arial"/>
                <a:sym typeface="Arial"/>
              </a:rPr>
              <a:t>Network Intrusion Detection System is a python program that reads captured network packets, assemble the tcp streams and detect attacks based on given signature database. It is developed with keeping memory constrained to 256mb to prevent Denial of Service Attack. It also performs IPv4 and TCP checksum to validate the packet's integrity.</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37225"/>
            <a:ext cx="8520600" cy="707400"/>
          </a:xfrm>
          <a:prstGeom prst="rect">
            <a:avLst/>
          </a:prstGeom>
        </p:spPr>
        <p:txBody>
          <a:bodyPr anchorCtr="0" anchor="t" bIns="91425" lIns="91425" spcFirstLastPara="1" rIns="91425" wrap="square" tIns="91425">
            <a:noAutofit/>
          </a:bodyPr>
          <a:lstStyle/>
          <a:p>
            <a:pPr indent="0" lvl="0" marL="0" rtl="0" algn="ctr">
              <a:lnSpc>
                <a:spcPct val="125000"/>
              </a:lnSpc>
              <a:spcBef>
                <a:spcPts val="1800"/>
              </a:spcBef>
              <a:spcAft>
                <a:spcPts val="1200"/>
              </a:spcAft>
              <a:buNone/>
            </a:pPr>
            <a:r>
              <a:rPr b="1" lang="en" sz="3500" u="sng">
                <a:solidFill>
                  <a:srgbClr val="24292F"/>
                </a:solidFill>
                <a:highlight>
                  <a:srgbClr val="FFFFFF"/>
                </a:highlight>
                <a:latin typeface="Arial"/>
                <a:ea typeface="Arial"/>
                <a:cs typeface="Arial"/>
                <a:sym typeface="Arial"/>
              </a:rPr>
              <a:t>Specification</a:t>
            </a:r>
            <a:endParaRPr sz="3500" u="sng"/>
          </a:p>
        </p:txBody>
      </p:sp>
      <p:sp>
        <p:nvSpPr>
          <p:cNvPr id="100" name="Google Shape;100;p19"/>
          <p:cNvSpPr txBox="1"/>
          <p:nvPr>
            <p:ph idx="1" type="body"/>
          </p:nvPr>
        </p:nvSpPr>
        <p:spPr>
          <a:xfrm>
            <a:off x="619700" y="1522075"/>
            <a:ext cx="8097000" cy="274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500">
                <a:solidFill>
                  <a:srgbClr val="24292F"/>
                </a:solidFill>
                <a:highlight>
                  <a:srgbClr val="FFFFFF"/>
                </a:highlight>
                <a:latin typeface="Arial"/>
                <a:ea typeface="Arial"/>
                <a:cs typeface="Arial"/>
                <a:sym typeface="Arial"/>
              </a:rPr>
              <a:t>This Network Intrusion Detection System processes PCAP Files to detect attack using a signature database provided in TOML format. Each signatures in the file are regular expression over byte strings and are matched against IP datagram payloads and TCP streams.</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24292F"/>
                </a:solidFill>
                <a:highlight>
                  <a:srgbClr val="FFFFFF"/>
                </a:highlight>
                <a:latin typeface="Arial"/>
                <a:ea typeface="Arial"/>
                <a:cs typeface="Arial"/>
                <a:sym typeface="Arial"/>
              </a:rPr>
              <a:t>Following is the structure of the TOML Signature Database file:</a:t>
            </a:r>
            <a:endParaRPr sz="2300"/>
          </a:p>
        </p:txBody>
      </p:sp>
      <p:sp>
        <p:nvSpPr>
          <p:cNvPr id="106" name="Google Shape;106;p20"/>
          <p:cNvSpPr txBox="1"/>
          <p:nvPr>
            <p:ph idx="1" type="body"/>
          </p:nvPr>
        </p:nvSpPr>
        <p:spPr>
          <a:xfrm>
            <a:off x="1281875" y="1583675"/>
            <a:ext cx="6033300" cy="246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signatures = [</a:t>
            </a:r>
            <a:endParaRPr/>
          </a:p>
          <a:p>
            <a:pPr indent="0" lvl="0" marL="0" rtl="0" algn="l">
              <a:spcBef>
                <a:spcPts val="1200"/>
              </a:spcBef>
              <a:spcAft>
                <a:spcPts val="0"/>
              </a:spcAft>
              <a:buNone/>
            </a:pPr>
            <a:r>
              <a:rPr lang="en"/>
              <a:t>  "foo",</a:t>
            </a:r>
            <a:endParaRPr/>
          </a:p>
          <a:p>
            <a:pPr indent="0" lvl="0" marL="0" rtl="0" algn="l">
              <a:spcBef>
                <a:spcPts val="1200"/>
              </a:spcBef>
              <a:spcAft>
                <a:spcPts val="0"/>
              </a:spcAft>
              <a:buNone/>
            </a:pPr>
            <a:r>
              <a:rPr lang="en"/>
              <a:t>  "bar[0-9]+",</a:t>
            </a:r>
            <a:endParaRPr/>
          </a:p>
          <a:p>
            <a:pPr indent="0" lvl="0" marL="0" rtl="0" algn="l">
              <a:spcBef>
                <a:spcPts val="1200"/>
              </a:spcBef>
              <a:spcAft>
                <a:spcPts val="0"/>
              </a:spcAft>
              <a:buNone/>
            </a:pPr>
            <a:r>
              <a:rPr lang="en"/>
              <a:t>  "pwned_[a-zA-Z_]+_grade"</a:t>
            </a:r>
            <a:endParaRPr/>
          </a:p>
          <a:p>
            <a:pPr indent="0" lvl="0" marL="0" rtl="0" algn="l">
              <a:spcBef>
                <a:spcPts val="1200"/>
              </a:spcBef>
              <a:spcAft>
                <a:spcPts val="1200"/>
              </a:spcAft>
              <a:buNone/>
            </a:pP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30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500" u="sng">
                <a:solidFill>
                  <a:srgbClr val="24292F"/>
                </a:solidFill>
                <a:highlight>
                  <a:srgbClr val="FFFFFF"/>
                </a:highlight>
                <a:latin typeface="Arial"/>
                <a:ea typeface="Arial"/>
                <a:cs typeface="Arial"/>
                <a:sym typeface="Arial"/>
              </a:rPr>
              <a:t>Features</a:t>
            </a:r>
            <a:endParaRPr b="1" sz="3500" u="sng"/>
          </a:p>
        </p:txBody>
      </p:sp>
      <p:sp>
        <p:nvSpPr>
          <p:cNvPr id="112" name="Google Shape;112;p21"/>
          <p:cNvSpPr txBox="1"/>
          <p:nvPr>
            <p:ph idx="1" type="body"/>
          </p:nvPr>
        </p:nvSpPr>
        <p:spPr>
          <a:xfrm>
            <a:off x="311700" y="1152475"/>
            <a:ext cx="8520600" cy="35607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Clr>
                <a:srgbClr val="24292F"/>
              </a:buClr>
              <a:buSzPts val="2500"/>
              <a:buFont typeface="Arial"/>
              <a:buChar char="●"/>
            </a:pPr>
            <a:r>
              <a:rPr lang="en" sz="2500">
                <a:solidFill>
                  <a:srgbClr val="24292F"/>
                </a:solidFill>
                <a:highlight>
                  <a:srgbClr val="FFFFFF"/>
                </a:highlight>
                <a:latin typeface="Arial"/>
                <a:ea typeface="Arial"/>
                <a:cs typeface="Arial"/>
                <a:sym typeface="Arial"/>
              </a:rPr>
              <a:t>IPv4 and TCP checksum verification failing to which packets are dropped silently</a:t>
            </a:r>
            <a:endParaRPr sz="2500">
              <a:solidFill>
                <a:srgbClr val="24292F"/>
              </a:solidFill>
              <a:highlight>
                <a:srgbClr val="FFFFFF"/>
              </a:highlight>
              <a:latin typeface="Arial"/>
              <a:ea typeface="Arial"/>
              <a:cs typeface="Arial"/>
              <a:sym typeface="Arial"/>
            </a:endParaRPr>
          </a:p>
          <a:p>
            <a:pPr indent="-387350" lvl="0" marL="457200" rtl="0" algn="l">
              <a:spcBef>
                <a:spcPts val="0"/>
              </a:spcBef>
              <a:spcAft>
                <a:spcPts val="0"/>
              </a:spcAft>
              <a:buClr>
                <a:srgbClr val="24292F"/>
              </a:buClr>
              <a:buSzPts val="2500"/>
              <a:buFont typeface="Arial"/>
              <a:buChar char="●"/>
            </a:pPr>
            <a:r>
              <a:rPr lang="en" sz="2500">
                <a:solidFill>
                  <a:srgbClr val="24292F"/>
                </a:solidFill>
                <a:highlight>
                  <a:srgbClr val="FFFFFF"/>
                </a:highlight>
                <a:latin typeface="Arial"/>
                <a:ea typeface="Arial"/>
                <a:cs typeface="Arial"/>
                <a:sym typeface="Arial"/>
              </a:rPr>
              <a:t>Custom TCP stream reassembly implementing a </a:t>
            </a:r>
            <a:r>
              <a:rPr i="1" lang="en" sz="2500">
                <a:solidFill>
                  <a:srgbClr val="24292F"/>
                </a:solidFill>
                <a:highlight>
                  <a:srgbClr val="FFFFFF"/>
                </a:highlight>
                <a:latin typeface="Arial"/>
                <a:ea typeface="Arial"/>
                <a:cs typeface="Arial"/>
                <a:sym typeface="Arial"/>
              </a:rPr>
              <a:t>first-received</a:t>
            </a:r>
            <a:r>
              <a:rPr lang="en" sz="2500">
                <a:solidFill>
                  <a:srgbClr val="24292F"/>
                </a:solidFill>
                <a:highlight>
                  <a:srgbClr val="FFFFFF"/>
                </a:highlight>
                <a:latin typeface="Arial"/>
                <a:ea typeface="Arial"/>
                <a:cs typeface="Arial"/>
                <a:sym typeface="Arial"/>
              </a:rPr>
              <a:t> policy for overlapping segments</a:t>
            </a:r>
            <a:endParaRPr sz="2500">
              <a:solidFill>
                <a:srgbClr val="24292F"/>
              </a:solidFill>
              <a:highlight>
                <a:srgbClr val="FFFFFF"/>
              </a:highlight>
              <a:latin typeface="Arial"/>
              <a:ea typeface="Arial"/>
              <a:cs typeface="Arial"/>
              <a:sym typeface="Arial"/>
            </a:endParaRPr>
          </a:p>
          <a:p>
            <a:pPr indent="-387350" lvl="0" marL="457200" rtl="0" algn="l">
              <a:spcBef>
                <a:spcPts val="0"/>
              </a:spcBef>
              <a:spcAft>
                <a:spcPts val="0"/>
              </a:spcAft>
              <a:buClr>
                <a:srgbClr val="24292F"/>
              </a:buClr>
              <a:buSzPts val="2500"/>
              <a:buFont typeface="Arial"/>
              <a:buChar char="●"/>
            </a:pPr>
            <a:r>
              <a:rPr lang="en" sz="2500">
                <a:solidFill>
                  <a:srgbClr val="24292F"/>
                </a:solidFill>
                <a:highlight>
                  <a:srgbClr val="FFFFFF"/>
                </a:highlight>
                <a:latin typeface="Arial"/>
                <a:ea typeface="Arial"/>
                <a:cs typeface="Arial"/>
                <a:sym typeface="Arial"/>
              </a:rPr>
              <a:t>Do not track TCP sessions where initial TCP handshake was not observed</a:t>
            </a:r>
            <a:endParaRPr sz="2500">
              <a:solidFill>
                <a:srgbClr val="24292F"/>
              </a:solidFill>
              <a:highlight>
                <a:srgbClr val="FFFFFF"/>
              </a:highlight>
              <a:latin typeface="Arial"/>
              <a:ea typeface="Arial"/>
              <a:cs typeface="Arial"/>
              <a:sym typeface="Arial"/>
            </a:endParaRPr>
          </a:p>
          <a:p>
            <a:pPr indent="-387350" lvl="0" marL="457200" rtl="0" algn="l">
              <a:spcBef>
                <a:spcPts val="0"/>
              </a:spcBef>
              <a:spcAft>
                <a:spcPts val="0"/>
              </a:spcAft>
              <a:buClr>
                <a:srgbClr val="24292F"/>
              </a:buClr>
              <a:buSzPts val="2500"/>
              <a:buFont typeface="Arial"/>
              <a:buChar char="●"/>
            </a:pPr>
            <a:r>
              <a:rPr lang="en" sz="2500">
                <a:solidFill>
                  <a:srgbClr val="24292F"/>
                </a:solidFill>
                <a:highlight>
                  <a:srgbClr val="FFFFFF"/>
                </a:highlight>
                <a:latin typeface="Arial"/>
                <a:ea typeface="Arial"/>
                <a:cs typeface="Arial"/>
                <a:sym typeface="Arial"/>
              </a:rPr>
              <a:t>Bounded memory use during execution to prevent DoS attacks using Buffer Trimming</a:t>
            </a:r>
            <a:endParaRPr sz="250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