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282" r:id="rId7"/>
    <p:sldId id="324" r:id="rId8"/>
    <p:sldId id="326" r:id="rId9"/>
    <p:sldId id="325" r:id="rId10"/>
    <p:sldId id="314" r:id="rId11"/>
    <p:sldId id="315" r:id="rId12"/>
    <p:sldId id="317" r:id="rId13"/>
    <p:sldId id="323" r:id="rId14"/>
    <p:sldId id="319" r:id="rId15"/>
    <p:sldId id="327" r:id="rId16"/>
    <p:sldId id="328" r:id="rId17"/>
    <p:sldId id="329"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388" autoAdjust="0"/>
  </p:normalViewPr>
  <p:slideViewPr>
    <p:cSldViewPr snapToGrid="0" snapToObjects="1">
      <p:cViewPr varScale="1">
        <p:scale>
          <a:sx n="85" d="100"/>
          <a:sy n="85" d="100"/>
        </p:scale>
        <p:origin x="590"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62610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460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88682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1001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ata.worldbank.org/"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s://data.europa.eu/euodp/en/hom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un.org/"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s://statsbank.statsghana.gov.gh/"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898634" cy="4066573"/>
          </a:xfrm>
        </p:spPr>
        <p:txBody>
          <a:bodyPr anchor="ctr"/>
          <a:lstStyle/>
          <a:p>
            <a:r>
              <a:rPr lang="en-US" dirty="0"/>
              <a:t>Open data sources  </a:t>
            </a:r>
            <a:br>
              <a:rPr lang="en-US" dirty="0"/>
            </a:br>
            <a:br>
              <a:rPr lang="en-US" dirty="0"/>
            </a:br>
            <a:r>
              <a:rPr lang="en-US" dirty="0"/>
              <a:t>By</a:t>
            </a:r>
          </a:p>
        </p:txBody>
      </p:sp>
      <p:sp>
        <p:nvSpPr>
          <p:cNvPr id="3" name="Title 1">
            <a:extLst>
              <a:ext uri="{FF2B5EF4-FFF2-40B4-BE49-F238E27FC236}">
                <a16:creationId xmlns:a16="http://schemas.microsoft.com/office/drawing/2014/main" id="{2D0E9EEB-0B86-4ACF-B29E-24B104297149}"/>
              </a:ext>
            </a:extLst>
          </p:cNvPr>
          <p:cNvSpPr txBox="1">
            <a:spLocks/>
          </p:cNvSpPr>
          <p:nvPr/>
        </p:nvSpPr>
        <p:spPr>
          <a:xfrm>
            <a:off x="4531366" y="4096871"/>
            <a:ext cx="3590658" cy="762000"/>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Group 4</a:t>
            </a: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537012"/>
            <a:ext cx="7449672" cy="3236259"/>
          </a:xfrm>
        </p:spPr>
        <p:txBody>
          <a:bodyPr>
            <a:normAutofit/>
          </a:bodyPr>
          <a:lstStyle/>
          <a:p>
            <a:pPr marL="0" indent="0">
              <a:buNone/>
            </a:pPr>
            <a:r>
              <a:rPr lang="en-US" b="1" dirty="0">
                <a:solidFill>
                  <a:srgbClr val="202C8F"/>
                </a:solidFill>
                <a:latin typeface="Calibri" panose="020F0502020204030204" pitchFamily="34" charset="0"/>
                <a:ea typeface="Calibri" panose="020F0502020204030204" pitchFamily="34" charset="0"/>
                <a:cs typeface="Times New Roman" panose="02020603050405020304" pitchFamily="18" charset="0"/>
              </a:rPr>
              <a:t>FiveThirtyEight:</a:t>
            </a:r>
          </a:p>
          <a:p>
            <a:pPr marL="0" indent="0">
              <a:buNone/>
            </a:pPr>
            <a:r>
              <a:rPr lang="en-GB" sz="1800" kern="0" dirty="0">
                <a:solidFill>
                  <a:srgbClr val="202C8F"/>
                </a:solidFill>
                <a:effectLst/>
                <a:latin typeface="Times New Roman" panose="02020603050405020304" pitchFamily="18" charset="0"/>
                <a:ea typeface="Times New Roman" panose="02020603050405020304" pitchFamily="18" charset="0"/>
                <a:cs typeface="Times New Roman" panose="02020603050405020304" pitchFamily="18" charset="0"/>
              </a:rPr>
              <a:t>It is a great site for data-driven journalism and story-telling.</a:t>
            </a:r>
            <a:endParaRPr lang="en-US" sz="1800"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fontAlgn="base">
              <a:lnSpc>
                <a:spcPct val="107000"/>
              </a:lnSpc>
              <a:spcBef>
                <a:spcPts val="0"/>
              </a:spcBef>
              <a:spcAft>
                <a:spcPts val="1800"/>
              </a:spcAft>
              <a:buNone/>
            </a:pPr>
            <a:r>
              <a:rPr lang="en-GB" sz="1800" kern="0" dirty="0">
                <a:solidFill>
                  <a:srgbClr val="202C8F"/>
                </a:solidFill>
                <a:effectLst/>
                <a:latin typeface="Times New Roman" panose="02020603050405020304" pitchFamily="18" charset="0"/>
                <a:ea typeface="Times New Roman" panose="02020603050405020304" pitchFamily="18" charset="0"/>
                <a:cs typeface="Times New Roman" panose="02020603050405020304" pitchFamily="18" charset="0"/>
              </a:rPr>
              <a:t>It provides its various sources of data for a variety of sectors such as politics, sports, science, economics etc. You can download the data as well.</a:t>
            </a:r>
          </a:p>
          <a:p>
            <a:pPr marL="0" marR="0" indent="0" algn="just" fontAlgn="base">
              <a:lnSpc>
                <a:spcPct val="107000"/>
              </a:lnSpc>
              <a:spcBef>
                <a:spcPts val="0"/>
              </a:spcBef>
              <a:spcAft>
                <a:spcPts val="1800"/>
              </a:spcAft>
              <a:buNone/>
            </a:pPr>
            <a:r>
              <a:rPr lang="en-GB" sz="1800" kern="0" dirty="0">
                <a:solidFill>
                  <a:srgbClr val="202C8F"/>
                </a:solidFill>
                <a:effectLst/>
                <a:latin typeface="Times New Roman" panose="02020603050405020304" pitchFamily="18" charset="0"/>
                <a:ea typeface="Times New Roman" panose="02020603050405020304" pitchFamily="18" charset="0"/>
                <a:cs typeface="Times New Roman" panose="02020603050405020304" pitchFamily="18" charset="0"/>
              </a:rPr>
              <a:t>When you access the data, you will come across a brief explanation regarding each dataset with respect to its source. You will also get to know what it stands for and how to use it.</a:t>
            </a:r>
            <a:endParaRPr lang="en-US" sz="1800" kern="100" dirty="0">
              <a:solidFill>
                <a:srgbClr val="202C8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solidFill>
                <a:srgbClr val="202C8F"/>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rgbClr val="202C8F"/>
              </a:solidFill>
            </a:endParaRP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Tree>
    <p:extLst>
      <p:ext uri="{BB962C8B-B14F-4D97-AF65-F5344CB8AC3E}">
        <p14:creationId xmlns:p14="http://schemas.microsoft.com/office/powerpoint/2010/main" val="1525141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arn(inVertic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arn(inVertic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arn(inVertic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arn(inVertical)">
                                      <p:cBhvr>
                                        <p:cTn id="22"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0"/>
            <a:ext cx="8050637" cy="1819835"/>
          </a:xfrm>
        </p:spPr>
        <p:txBody>
          <a:bodyPr/>
          <a:lstStyle/>
          <a:p>
            <a:r>
              <a:rPr lang="en-US" dirty="0"/>
              <a:t>How to access data from some of these sources</a:t>
            </a:r>
            <a:br>
              <a:rPr lang="en-US" dirty="0"/>
            </a:br>
            <a:endParaRPr lang="en-US" dirty="0"/>
          </a:p>
        </p:txBody>
      </p:sp>
      <p:sp>
        <p:nvSpPr>
          <p:cNvPr id="7" name="Content Placeholder 6">
            <a:extLst>
              <a:ext uri="{FF2B5EF4-FFF2-40B4-BE49-F238E27FC236}">
                <a16:creationId xmlns:a16="http://schemas.microsoft.com/office/drawing/2014/main" id="{43854CC0-4551-4F63-8625-2FBAFA434ECC}"/>
              </a:ext>
            </a:extLst>
          </p:cNvPr>
          <p:cNvSpPr>
            <a:spLocks noGrp="1"/>
          </p:cNvSpPr>
          <p:nvPr>
            <p:ph sz="half" idx="1"/>
          </p:nvPr>
        </p:nvSpPr>
        <p:spPr>
          <a:xfrm>
            <a:off x="5087154" y="1533930"/>
            <a:ext cx="6127693" cy="2607762"/>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Visit the World Bank Open Data website: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https://data.worldbank.org/).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In the Search bar, you search indicator or by country.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Search for a dataset. For example, search for "GDP per capita.</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desired dataset from the search results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Click on "Download" to obtain the dataset in your preferred format (e.g., CSV, Excel)</a:t>
            </a:r>
            <a:endParaRPr lang="en-US" dirty="0"/>
          </a:p>
          <a:p>
            <a:pPr marL="0" indent="0">
              <a:buNone/>
            </a:pPr>
            <a:endParaRPr lang="en-US" dirty="0"/>
          </a:p>
        </p:txBody>
      </p:sp>
      <p:sp>
        <p:nvSpPr>
          <p:cNvPr id="9" name="Text Placeholder 8">
            <a:extLst>
              <a:ext uri="{FF2B5EF4-FFF2-40B4-BE49-F238E27FC236}">
                <a16:creationId xmlns:a16="http://schemas.microsoft.com/office/drawing/2014/main" id="{932DDDE0-25CD-475F-86F1-FD7C01B8CE48}"/>
              </a:ext>
            </a:extLst>
          </p:cNvPr>
          <p:cNvSpPr>
            <a:spLocks noGrp="1"/>
          </p:cNvSpPr>
          <p:nvPr>
            <p:ph type="body" sz="quarter" idx="13"/>
          </p:nvPr>
        </p:nvSpPr>
        <p:spPr>
          <a:xfrm>
            <a:off x="1550564" y="2331956"/>
            <a:ext cx="2725601" cy="527783"/>
          </a:xfrm>
        </p:spPr>
        <p:txBody>
          <a:bodyPr/>
          <a:lstStyle/>
          <a:p>
            <a:r>
              <a:rPr lang="en-US" sz="1800" b="1" dirty="0">
                <a:effectLst/>
                <a:ea typeface="Calibri" panose="020F0502020204030204" pitchFamily="34" charset="0"/>
                <a:cs typeface="Times New Roman" panose="02020603050405020304" pitchFamily="18" charset="0"/>
              </a:rPr>
              <a:t>World Bank Open Data</a:t>
            </a:r>
            <a:endParaRPr lang="en-US" b="1" dirty="0"/>
          </a:p>
          <a:p>
            <a:endParaRPr lang="en-US" dirty="0"/>
          </a:p>
        </p:txBody>
      </p:sp>
      <p:sp>
        <p:nvSpPr>
          <p:cNvPr id="6" name="Text Placeholder 8">
            <a:extLst>
              <a:ext uri="{FF2B5EF4-FFF2-40B4-BE49-F238E27FC236}">
                <a16:creationId xmlns:a16="http://schemas.microsoft.com/office/drawing/2014/main" id="{05C17B38-D719-4016-93D4-F048BEA253D5}"/>
              </a:ext>
            </a:extLst>
          </p:cNvPr>
          <p:cNvSpPr txBox="1">
            <a:spLocks/>
          </p:cNvSpPr>
          <p:nvPr/>
        </p:nvSpPr>
        <p:spPr>
          <a:xfrm>
            <a:off x="914400" y="4734505"/>
            <a:ext cx="3514165" cy="527783"/>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European Union Open Data Portal</a:t>
            </a:r>
            <a:endParaRPr lang="en-US" b="1" dirty="0"/>
          </a:p>
        </p:txBody>
      </p:sp>
      <p:sp>
        <p:nvSpPr>
          <p:cNvPr id="8" name="Content Placeholder 6">
            <a:extLst>
              <a:ext uri="{FF2B5EF4-FFF2-40B4-BE49-F238E27FC236}">
                <a16:creationId xmlns:a16="http://schemas.microsoft.com/office/drawing/2014/main" id="{F681EF57-6719-4162-91AE-20FD0167BBF6}"/>
              </a:ext>
            </a:extLst>
          </p:cNvPr>
          <p:cNvSpPr txBox="1">
            <a:spLocks/>
          </p:cNvSpPr>
          <p:nvPr/>
        </p:nvSpPr>
        <p:spPr>
          <a:xfrm>
            <a:off x="5154707" y="4473392"/>
            <a:ext cx="5898776" cy="2079812"/>
          </a:xfrm>
          <a:prstGeom prst="rect">
            <a:avLst/>
          </a:prstGeom>
        </p:spPr>
        <p:txBody>
          <a:bodyPr vert="horz" lIns="91440" tIns="45720" rIns="91440" bIns="45720" rtlCol="0">
            <a:normAutofit lnSpcReduction="10000"/>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 to the EU Open Data Portal: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4"/>
              </a:rPr>
              <a:t>https://data.europa.eu/euodp/en/home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Use the search bar to look for data on "renewable energy“</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dataset that meets your needs.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Download the dataset in the available formats (e.g., CSV, JSON)</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9699961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268941"/>
            <a:ext cx="9323625" cy="1533929"/>
          </a:xfrm>
        </p:spPr>
        <p:txBody>
          <a:bodyPr/>
          <a:lstStyle/>
          <a:p>
            <a:br>
              <a:rPr lang="en-US" dirty="0"/>
            </a:br>
            <a:r>
              <a:rPr lang="en-US" dirty="0"/>
              <a:t>How to access data from some of these </a:t>
            </a:r>
            <a:r>
              <a:rPr lang="en-US"/>
              <a:t>open data sources</a:t>
            </a:r>
            <a:br>
              <a:rPr lang="en-US" dirty="0"/>
            </a:br>
            <a:endParaRPr lang="en-US" dirty="0"/>
          </a:p>
        </p:txBody>
      </p:sp>
      <p:sp>
        <p:nvSpPr>
          <p:cNvPr id="7" name="Content Placeholder 6">
            <a:extLst>
              <a:ext uri="{FF2B5EF4-FFF2-40B4-BE49-F238E27FC236}">
                <a16:creationId xmlns:a16="http://schemas.microsoft.com/office/drawing/2014/main" id="{43854CC0-4551-4F63-8625-2FBAFA434ECC}"/>
              </a:ext>
            </a:extLst>
          </p:cNvPr>
          <p:cNvSpPr>
            <a:spLocks noGrp="1"/>
          </p:cNvSpPr>
          <p:nvPr>
            <p:ph sz="half" idx="1"/>
          </p:nvPr>
        </p:nvSpPr>
        <p:spPr>
          <a:xfrm>
            <a:off x="4527176" y="2196353"/>
            <a:ext cx="6777317" cy="3917577"/>
          </a:xfrm>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Visit the [UN Data website](</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3"/>
              </a:rPr>
              <a:t>https://data.un.org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the search bar to find "population"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Browse through the available datasets, such as "World Population Prospects".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Click on the dataset title to access more detailed information.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variables, countries, and time periods you're interested in.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Download the data in your preferred format, such as Excel or CSV.</a:t>
            </a:r>
          </a:p>
          <a:p>
            <a:pPr marL="0" indent="0">
              <a:buNone/>
            </a:pPr>
            <a:endParaRPr lang="en-US" dirty="0"/>
          </a:p>
        </p:txBody>
      </p:sp>
      <p:sp>
        <p:nvSpPr>
          <p:cNvPr id="9" name="Text Placeholder 8">
            <a:extLst>
              <a:ext uri="{FF2B5EF4-FFF2-40B4-BE49-F238E27FC236}">
                <a16:creationId xmlns:a16="http://schemas.microsoft.com/office/drawing/2014/main" id="{932DDDE0-25CD-475F-86F1-FD7C01B8CE48}"/>
              </a:ext>
            </a:extLst>
          </p:cNvPr>
          <p:cNvSpPr>
            <a:spLocks noGrp="1"/>
          </p:cNvSpPr>
          <p:nvPr>
            <p:ph type="body" sz="quarter" idx="13"/>
          </p:nvPr>
        </p:nvSpPr>
        <p:spPr>
          <a:xfrm>
            <a:off x="1344377" y="3030069"/>
            <a:ext cx="1479506" cy="398931"/>
          </a:xfrm>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UN Data</a:t>
            </a:r>
            <a:endParaRPr lang="en-US" b="1" dirty="0"/>
          </a:p>
          <a:p>
            <a:endParaRPr lang="en-US" dirty="0"/>
          </a:p>
        </p:txBody>
      </p:sp>
      <p:sp>
        <p:nvSpPr>
          <p:cNvPr id="6" name="Text Placeholder 8">
            <a:extLst>
              <a:ext uri="{FF2B5EF4-FFF2-40B4-BE49-F238E27FC236}">
                <a16:creationId xmlns:a16="http://schemas.microsoft.com/office/drawing/2014/main" id="{786064FB-1329-468A-B751-DBFA4CBA7929}"/>
              </a:ext>
            </a:extLst>
          </p:cNvPr>
          <p:cNvSpPr txBox="1">
            <a:spLocks/>
          </p:cNvSpPr>
          <p:nvPr/>
        </p:nvSpPr>
        <p:spPr>
          <a:xfrm>
            <a:off x="1702964" y="5586147"/>
            <a:ext cx="1766377" cy="527783"/>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a:p>
            <a:endParaRPr lang="en-US" dirty="0"/>
          </a:p>
        </p:txBody>
      </p:sp>
      <p:sp>
        <p:nvSpPr>
          <p:cNvPr id="8" name="Text Placeholder 8">
            <a:extLst>
              <a:ext uri="{FF2B5EF4-FFF2-40B4-BE49-F238E27FC236}">
                <a16:creationId xmlns:a16="http://schemas.microsoft.com/office/drawing/2014/main" id="{B68367DB-2ACD-4AD0-B569-1D5E9F1700F9}"/>
              </a:ext>
            </a:extLst>
          </p:cNvPr>
          <p:cNvSpPr txBox="1">
            <a:spLocks/>
          </p:cNvSpPr>
          <p:nvPr/>
        </p:nvSpPr>
        <p:spPr>
          <a:xfrm>
            <a:off x="1702964" y="3318075"/>
            <a:ext cx="2725601" cy="527783"/>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0" name="Text Placeholder 8">
            <a:extLst>
              <a:ext uri="{FF2B5EF4-FFF2-40B4-BE49-F238E27FC236}">
                <a16:creationId xmlns:a16="http://schemas.microsoft.com/office/drawing/2014/main" id="{A24F5FC1-77AC-4158-88D3-368A3C42E964}"/>
              </a:ext>
            </a:extLst>
          </p:cNvPr>
          <p:cNvSpPr txBox="1">
            <a:spLocks/>
          </p:cNvSpPr>
          <p:nvPr/>
        </p:nvSpPr>
        <p:spPr>
          <a:xfrm>
            <a:off x="4724401" y="6161702"/>
            <a:ext cx="3675530" cy="527783"/>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02C8F"/>
                </a:solidFill>
                <a:hlinkClick r:id="rId4">
                  <a:extLst>
                    <a:ext uri="{A12FA001-AC4F-418D-AE19-62706E023703}">
                      <ahyp:hlinkClr xmlns:ahyp="http://schemas.microsoft.com/office/drawing/2018/hyperlinkcolor" val="tx"/>
                    </a:ext>
                  </a:extLst>
                </a:hlinkClick>
              </a:rPr>
              <a:t>https://statsbank.statsghana.gov.gh/</a:t>
            </a:r>
            <a:r>
              <a:rPr lang="en-US" dirty="0">
                <a:solidFill>
                  <a:srgbClr val="202C8F"/>
                </a:solidFill>
              </a:rPr>
              <a:t>    </a:t>
            </a:r>
          </a:p>
        </p:txBody>
      </p:sp>
      <p:sp>
        <p:nvSpPr>
          <p:cNvPr id="11" name="Text Placeholder 8">
            <a:extLst>
              <a:ext uri="{FF2B5EF4-FFF2-40B4-BE49-F238E27FC236}">
                <a16:creationId xmlns:a16="http://schemas.microsoft.com/office/drawing/2014/main" id="{40FBA5F8-2F8A-44BB-A2C8-23BEB8C6FA50}"/>
              </a:ext>
            </a:extLst>
          </p:cNvPr>
          <p:cNvSpPr txBox="1">
            <a:spLocks/>
          </p:cNvSpPr>
          <p:nvPr/>
        </p:nvSpPr>
        <p:spPr>
          <a:xfrm>
            <a:off x="1443325" y="5827059"/>
            <a:ext cx="1658464" cy="862426"/>
          </a:xfrm>
          <a:prstGeom prst="rect">
            <a:avLst/>
          </a:prstGeom>
        </p:spPr>
        <p:txBody>
          <a:bodyPr vert="horz" lIns="91440" tIns="0" rIns="91440" bIns="0" rtlCol="0" anchor="t" anchorCtr="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b="1" dirty="0" err="1"/>
              <a:t>Statsbank</a:t>
            </a:r>
            <a:endParaRPr lang="en-US" b="1" dirty="0"/>
          </a:p>
        </p:txBody>
      </p:sp>
    </p:spTree>
    <p:extLst>
      <p:ext uri="{BB962C8B-B14F-4D97-AF65-F5344CB8AC3E}">
        <p14:creationId xmlns:p14="http://schemas.microsoft.com/office/powerpoint/2010/main" val="904318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4" y="788894"/>
            <a:ext cx="6894190" cy="1434353"/>
          </a:xfrm>
        </p:spPr>
        <p:txBody>
          <a:bodyPr/>
          <a:lstStyle/>
          <a:p>
            <a:r>
              <a:rPr lang="en-US" dirty="0"/>
              <a:t>   Group members</a:t>
            </a:r>
            <a:br>
              <a:rPr lang="en-US" dirty="0"/>
            </a:br>
            <a:r>
              <a:rPr lang="en-US" dirty="0"/>
              <a:t>  </a:t>
            </a:r>
          </a:p>
        </p:txBody>
      </p:sp>
      <p:sp>
        <p:nvSpPr>
          <p:cNvPr id="9" name="Text Placeholder 8">
            <a:extLst>
              <a:ext uri="{FF2B5EF4-FFF2-40B4-BE49-F238E27FC236}">
                <a16:creationId xmlns:a16="http://schemas.microsoft.com/office/drawing/2014/main" id="{932DDDE0-25CD-475F-86F1-FD7C01B8CE48}"/>
              </a:ext>
            </a:extLst>
          </p:cNvPr>
          <p:cNvSpPr>
            <a:spLocks noGrp="1"/>
          </p:cNvSpPr>
          <p:nvPr>
            <p:ph type="body" sz="quarter" idx="13"/>
          </p:nvPr>
        </p:nvSpPr>
        <p:spPr>
          <a:xfrm>
            <a:off x="1550565" y="2331955"/>
            <a:ext cx="7396212" cy="1980069"/>
          </a:xfrm>
        </p:spPr>
        <p:txBody>
          <a:bodyPr/>
          <a:lstStyle/>
          <a:p>
            <a:r>
              <a:rPr lang="en-US" b="1" dirty="0"/>
              <a:t>Gabriel Kwesi Aboagye </a:t>
            </a:r>
            <a:r>
              <a:rPr lang="en-US" b="1" dirty="0">
                <a:latin typeface="Calibri" panose="020F0502020204030204" pitchFamily="34" charset="0"/>
                <a:ea typeface="Calibri" panose="020F0502020204030204" pitchFamily="34" charset="0"/>
                <a:cs typeface="Times New Roman" panose="02020603050405020304" pitchFamily="18" charset="0"/>
              </a:rPr>
              <a:t>                       -  </a:t>
            </a:r>
            <a:r>
              <a:rPr lang="en-US" b="1" dirty="0"/>
              <a:t>SE/DMD/23/0003</a:t>
            </a:r>
          </a:p>
          <a:p>
            <a:r>
              <a:rPr lang="en-US" b="1" dirty="0"/>
              <a:t>Gideon Ekow Quayson                      - SE/DMD/23/0009 </a:t>
            </a:r>
          </a:p>
          <a:p>
            <a:r>
              <a:rPr lang="en-US" b="1" dirty="0"/>
              <a:t>Yvonne </a:t>
            </a:r>
            <a:r>
              <a:rPr lang="en-US" b="1" dirty="0" err="1"/>
              <a:t>Acquaahba</a:t>
            </a:r>
            <a:r>
              <a:rPr lang="en-US" b="1" dirty="0"/>
              <a:t> Maclean-Ofori  -  SE/DMD/23/0012</a:t>
            </a:r>
          </a:p>
          <a:p>
            <a:r>
              <a:rPr lang="en-US" b="1" dirty="0"/>
              <a:t>Nathaniel Addo-</a:t>
            </a:r>
            <a:r>
              <a:rPr lang="en-US" b="1" dirty="0" err="1"/>
              <a:t>Tetey</a:t>
            </a:r>
            <a:r>
              <a:rPr lang="en-US" b="1" dirty="0"/>
              <a:t>                         -  SE/DMD/23/0015</a:t>
            </a:r>
          </a:p>
          <a:p>
            <a:endParaRPr lang="en-US" b="1" dirty="0"/>
          </a:p>
          <a:p>
            <a:endParaRPr lang="en-US" b="1" dirty="0"/>
          </a:p>
          <a:p>
            <a:endParaRPr lang="en-US" dirty="0"/>
          </a:p>
        </p:txBody>
      </p:sp>
    </p:spTree>
    <p:extLst>
      <p:ext uri="{BB962C8B-B14F-4D97-AF65-F5344CB8AC3E}">
        <p14:creationId xmlns:p14="http://schemas.microsoft.com/office/powerpoint/2010/main" val="41539985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2993879" y="2196353"/>
            <a:ext cx="6876260" cy="1613647"/>
          </a:xfrm>
        </p:spPr>
        <p:txBody>
          <a:bodyPr/>
          <a:lstStyle/>
          <a:p>
            <a:pPr algn="ctr"/>
            <a:r>
              <a:rPr lang="en-US" dirty="0"/>
              <a:t>  </a:t>
            </a:r>
            <a:r>
              <a:rPr lang="en-US" sz="7200" dirty="0"/>
              <a:t>thank you</a:t>
            </a:r>
            <a:br>
              <a:rPr lang="en-US" dirty="0"/>
            </a:br>
            <a:r>
              <a:rPr lang="en-US" dirty="0"/>
              <a:t>  </a:t>
            </a:r>
          </a:p>
        </p:txBody>
      </p:sp>
    </p:spTree>
    <p:extLst>
      <p:ext uri="{BB962C8B-B14F-4D97-AF65-F5344CB8AC3E}">
        <p14:creationId xmlns:p14="http://schemas.microsoft.com/office/powerpoint/2010/main" val="6320995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outline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2454536"/>
          </a:xfrm>
        </p:spPr>
        <p:txBody>
          <a:bodyPr>
            <a:normAutofit fontScale="85000" lnSpcReduction="20000"/>
          </a:bodyPr>
          <a:lstStyle/>
          <a:p>
            <a:r>
              <a:rPr lang="en-US" dirty="0"/>
              <a:t>Introduction</a:t>
            </a:r>
          </a:p>
          <a:p>
            <a:r>
              <a:rPr lang="en-US" dirty="0"/>
              <a:t>Objectives</a:t>
            </a:r>
          </a:p>
          <a:p>
            <a:r>
              <a:rPr lang="en-US" dirty="0"/>
              <a:t>Evolution of Open Data</a:t>
            </a:r>
          </a:p>
          <a:p>
            <a:r>
              <a:rPr lang="en-US" dirty="0"/>
              <a:t>Importance of Open Data</a:t>
            </a:r>
          </a:p>
          <a:p>
            <a:r>
              <a:rPr lang="en-US" dirty="0"/>
              <a:t>Examples of some of the global Open data sources</a:t>
            </a:r>
          </a:p>
          <a:p>
            <a:r>
              <a:rPr lang="en-US" dirty="0"/>
              <a:t>How to access data from some of these sources</a:t>
            </a:r>
          </a:p>
          <a:p>
            <a:endParaRPr lang="en-US" dirty="0"/>
          </a:p>
        </p:txBody>
      </p:sp>
    </p:spTree>
    <p:extLst>
      <p:ext uri="{BB962C8B-B14F-4D97-AF65-F5344CB8AC3E}">
        <p14:creationId xmlns:p14="http://schemas.microsoft.com/office/powerpoint/2010/main" val="39132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361953" y="560192"/>
            <a:ext cx="7965461" cy="994164"/>
          </a:xfrm>
        </p:spPr>
        <p:txBody>
          <a:bodyPr/>
          <a:lstStyle/>
          <a:p>
            <a:r>
              <a:rPr lang="en-US" dirty="0"/>
              <a:t>  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33482" y="1766047"/>
            <a:ext cx="8175812" cy="4401671"/>
          </a:xfrm>
        </p:spPr>
        <p:txBody>
          <a:bodyPr>
            <a:normAutofit/>
          </a:bodyPr>
          <a:lstStyle/>
          <a:p>
            <a:r>
              <a:rPr lang="en-US" b="1" dirty="0">
                <a:solidFill>
                  <a:srgbClr val="202C8F"/>
                </a:solidFill>
                <a:effectLst/>
              </a:rPr>
              <a:t>Open data </a:t>
            </a:r>
            <a:r>
              <a:rPr lang="en-US" b="0" dirty="0">
                <a:solidFill>
                  <a:srgbClr val="202C8F"/>
                </a:solidFill>
                <a:effectLst/>
              </a:rPr>
              <a:t>is data that can be freely used, re-used and redistributed by anyone.</a:t>
            </a:r>
          </a:p>
          <a:p>
            <a:r>
              <a:rPr lang="en-US" b="0" i="0" dirty="0">
                <a:solidFill>
                  <a:srgbClr val="202C8F"/>
                </a:solidFill>
                <a:effectLst/>
              </a:rPr>
              <a:t>(Open data is data that is openly accessible, exploitable, editable and shareable by anyone for any purpose, Wikipedia)</a:t>
            </a:r>
            <a:endParaRPr lang="en-US" dirty="0">
              <a:solidFill>
                <a:srgbClr val="202C8F"/>
              </a:solidFill>
            </a:endParaRPr>
          </a:p>
          <a:p>
            <a:r>
              <a:rPr lang="en-US" b="1" i="0" dirty="0">
                <a:solidFill>
                  <a:srgbClr val="202C8F"/>
                </a:solidFill>
                <a:effectLst/>
              </a:rPr>
              <a:t>Availability and Access: </a:t>
            </a:r>
            <a:r>
              <a:rPr lang="en-US" b="0" i="0" dirty="0">
                <a:solidFill>
                  <a:srgbClr val="202C8F"/>
                </a:solidFill>
                <a:effectLst/>
              </a:rPr>
              <a:t>the data must be available as a whole and at no more than a reasonable reproduction cost, preferably by downloading over the internet. The data must also be available in a convenient and modifiable form.</a:t>
            </a:r>
            <a:endParaRPr lang="en-US" b="1" i="0" dirty="0">
              <a:solidFill>
                <a:srgbClr val="202C8F"/>
              </a:solidFill>
              <a:effectLst/>
            </a:endParaRPr>
          </a:p>
          <a:p>
            <a:r>
              <a:rPr lang="en-US" b="1" i="0" dirty="0">
                <a:solidFill>
                  <a:srgbClr val="202C8F"/>
                </a:solidFill>
                <a:effectLst/>
              </a:rPr>
              <a:t>Re-use and Redistribution:</a:t>
            </a:r>
            <a:r>
              <a:rPr lang="en-US" b="0" i="0" dirty="0">
                <a:solidFill>
                  <a:srgbClr val="202C8F"/>
                </a:solidFill>
                <a:effectLst/>
              </a:rPr>
              <a:t> the data must be provided under terms that permit re-use and redistribution including the intermixing with other datasets.</a:t>
            </a:r>
          </a:p>
          <a:p>
            <a:r>
              <a:rPr lang="en-US" b="1" i="0" dirty="0">
                <a:solidFill>
                  <a:srgbClr val="202C8F"/>
                </a:solidFill>
                <a:effectLst/>
              </a:rPr>
              <a:t>Universal Participation:</a:t>
            </a:r>
            <a:r>
              <a:rPr lang="en-US" b="0" i="0" dirty="0">
                <a:solidFill>
                  <a:srgbClr val="202C8F"/>
                </a:solidFill>
                <a:effectLst/>
              </a:rPr>
              <a:t> everyone must be able to use, re-use and redistribute - there should be no discrimination against fields of </a:t>
            </a:r>
            <a:r>
              <a:rPr lang="en-US" b="0" i="0" dirty="0" err="1">
                <a:solidFill>
                  <a:srgbClr val="202C8F"/>
                </a:solidFill>
                <a:effectLst/>
              </a:rPr>
              <a:t>endeavour</a:t>
            </a:r>
            <a:r>
              <a:rPr lang="en-US" b="0" i="0" dirty="0">
                <a:solidFill>
                  <a:srgbClr val="202C8F"/>
                </a:solidFill>
                <a:effectLst/>
              </a:rPr>
              <a:t> or against persons or groups. For example, ‘non-commercial’ restrictions that would prevent ‘commercial’ use, or restrictions of use for certain purposes (e.g. only in education), are not allowed.</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270C-A15E-1B4D-FDC4-B0AA79D23EC9}"/>
              </a:ext>
            </a:extLst>
          </p:cNvPr>
          <p:cNvSpPr>
            <a:spLocks noGrp="1"/>
          </p:cNvSpPr>
          <p:nvPr>
            <p:ph type="title"/>
          </p:nvPr>
        </p:nvSpPr>
        <p:spPr>
          <a:xfrm>
            <a:off x="914399" y="1057275"/>
            <a:ext cx="8772041" cy="1445702"/>
          </a:xfrm>
        </p:spPr>
        <p:txBody>
          <a:bodyPr/>
          <a:lstStyle/>
          <a:p>
            <a:pPr algn="ctr"/>
            <a:r>
              <a:rPr lang="en-US" b="1" u="sng" dirty="0">
                <a:effectLst>
                  <a:outerShdw blurRad="38100" dist="38100" dir="2700000" algn="tl">
                    <a:srgbClr val="000000">
                      <a:alpha val="43137"/>
                    </a:srgbClr>
                  </a:outerShdw>
                </a:effectLst>
              </a:rPr>
              <a:t>OBJECTIVE OF THE PRESENTATION</a:t>
            </a:r>
            <a:endParaRPr lang="en-US" dirty="0"/>
          </a:p>
        </p:txBody>
      </p:sp>
      <p:sp>
        <p:nvSpPr>
          <p:cNvPr id="3" name="Content Placeholder 2">
            <a:extLst>
              <a:ext uri="{FF2B5EF4-FFF2-40B4-BE49-F238E27FC236}">
                <a16:creationId xmlns:a16="http://schemas.microsoft.com/office/drawing/2014/main" id="{052D84D1-A9B7-8D53-44AA-467BE4CF59FC}"/>
              </a:ext>
            </a:extLst>
          </p:cNvPr>
          <p:cNvSpPr>
            <a:spLocks noGrp="1"/>
          </p:cNvSpPr>
          <p:nvPr>
            <p:ph idx="1"/>
          </p:nvPr>
        </p:nvSpPr>
        <p:spPr>
          <a:xfrm>
            <a:off x="774915" y="2696705"/>
            <a:ext cx="10755823" cy="3913321"/>
          </a:xfrm>
        </p:spPr>
        <p:txBody>
          <a:bodyPr>
            <a:normAutofit fontScale="92500"/>
          </a:bodyPr>
          <a:lstStyle/>
          <a:p>
            <a:r>
              <a:rPr lang="en-US" dirty="0"/>
              <a:t>The purpose of this presentation is to:</a:t>
            </a:r>
          </a:p>
          <a:p>
            <a:pPr marL="342900" indent="-342900">
              <a:buFont typeface="Arial" panose="020B0604020202020204" pitchFamily="34" charset="0"/>
              <a:buChar char="•"/>
            </a:pPr>
            <a:r>
              <a:rPr lang="en-US" dirty="0"/>
              <a:t>Explore how open data sources are </a:t>
            </a:r>
            <a:r>
              <a:rPr lang="en-US" b="1" i="1" dirty="0"/>
              <a:t>transforming </a:t>
            </a:r>
            <a:r>
              <a:rPr lang="en-US" dirty="0"/>
              <a:t>the data landscape by enhancing collaboration, transparency, and accountability.</a:t>
            </a:r>
          </a:p>
          <a:p>
            <a:pPr marL="342900" indent="-342900">
              <a:buFont typeface="Arial" panose="020B0604020202020204" pitchFamily="34" charset="0"/>
              <a:buChar char="•"/>
            </a:pPr>
            <a:r>
              <a:rPr lang="en-US" dirty="0"/>
              <a:t>Identify some of the </a:t>
            </a:r>
            <a:r>
              <a:rPr lang="en-US" b="1" i="1" dirty="0"/>
              <a:t>most significant global open data </a:t>
            </a:r>
            <a:r>
              <a:rPr lang="en-US" dirty="0"/>
              <a:t>sources that are available today.</a:t>
            </a:r>
          </a:p>
          <a:p>
            <a:pPr marL="342900" indent="-342900">
              <a:buFont typeface="Arial" panose="020B0604020202020204" pitchFamily="34" charset="0"/>
              <a:buChar char="•"/>
            </a:pPr>
            <a:r>
              <a:rPr lang="en-US" dirty="0"/>
              <a:t>Demonstrate how to </a:t>
            </a:r>
            <a:r>
              <a:rPr lang="en-US" b="1" i="1" dirty="0"/>
              <a:t>access and utilize data </a:t>
            </a:r>
            <a:r>
              <a:rPr lang="en-US" dirty="0"/>
              <a:t>from at least two prominent open data platforms, providing practical insights into leveraging these resources for research, decision-making, and innovation.</a:t>
            </a:r>
          </a:p>
        </p:txBody>
      </p:sp>
    </p:spTree>
    <p:extLst>
      <p:ext uri="{BB962C8B-B14F-4D97-AF65-F5344CB8AC3E}">
        <p14:creationId xmlns:p14="http://schemas.microsoft.com/office/powerpoint/2010/main" val="2915969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3575-5CB8-62FE-6A51-E664189537F1}"/>
              </a:ext>
            </a:extLst>
          </p:cNvPr>
          <p:cNvSpPr>
            <a:spLocks noGrp="1"/>
          </p:cNvSpPr>
          <p:nvPr>
            <p:ph type="title"/>
          </p:nvPr>
        </p:nvSpPr>
        <p:spPr/>
        <p:txBody>
          <a:bodyPr/>
          <a:lstStyle/>
          <a:p>
            <a:pPr algn="ctr"/>
            <a:r>
              <a:rPr lang="en-US" u="sng" dirty="0">
                <a:effectLst>
                  <a:outerShdw blurRad="38100" dist="38100" dir="2700000" algn="tl">
                    <a:srgbClr val="000000">
                      <a:alpha val="43137"/>
                    </a:srgbClr>
                  </a:outerShdw>
                </a:effectLst>
              </a:rPr>
              <a:t>THE EVOLUTION OF OPEN DATA</a:t>
            </a:r>
          </a:p>
        </p:txBody>
      </p:sp>
      <p:sp>
        <p:nvSpPr>
          <p:cNvPr id="3" name="Content Placeholder 2">
            <a:extLst>
              <a:ext uri="{FF2B5EF4-FFF2-40B4-BE49-F238E27FC236}">
                <a16:creationId xmlns:a16="http://schemas.microsoft.com/office/drawing/2014/main" id="{2B2E1BB8-0499-0F52-FC95-40823AA54D19}"/>
              </a:ext>
            </a:extLst>
          </p:cNvPr>
          <p:cNvSpPr>
            <a:spLocks noGrp="1"/>
          </p:cNvSpPr>
          <p:nvPr>
            <p:ph sz="half" idx="2"/>
          </p:nvPr>
        </p:nvSpPr>
        <p:spPr>
          <a:xfrm>
            <a:off x="2735451" y="2303029"/>
            <a:ext cx="8690574" cy="3497698"/>
          </a:xfrm>
        </p:spPr>
        <p:txBody>
          <a:bodyPr>
            <a:normAutofit lnSpcReduction="10000"/>
          </a:bodyPr>
          <a:lstStyle/>
          <a:p>
            <a:pPr algn="ctr"/>
            <a:r>
              <a:rPr lang="en-US" b="1" u="sng" dirty="0">
                <a:effectLst>
                  <a:outerShdw blurRad="38100" dist="38100" dir="2700000" algn="tl">
                    <a:srgbClr val="000000">
                      <a:alpha val="43137"/>
                    </a:srgbClr>
                  </a:outerShdw>
                </a:effectLst>
              </a:rPr>
              <a:t>Key Milestones:</a:t>
            </a:r>
          </a:p>
          <a:p>
            <a:r>
              <a:rPr lang="en-US" dirty="0"/>
              <a:t>2007: Open Government Data Principles.</a:t>
            </a:r>
          </a:p>
          <a:p>
            <a:r>
              <a:rPr lang="en-US" dirty="0"/>
              <a:t>2011: Launch of Open Government Partnership (OGP).</a:t>
            </a:r>
          </a:p>
          <a:p>
            <a:r>
              <a:rPr lang="en-US" dirty="0"/>
              <a:t>2015: Adoption of the International Open Data Charter. Integration into UN’s Sustainable Development Goals (SDGs).</a:t>
            </a:r>
          </a:p>
          <a:p>
            <a:pPr algn="ctr"/>
            <a:r>
              <a:rPr lang="en-US" b="1" u="sng" dirty="0">
                <a:effectLst>
                  <a:outerShdw blurRad="38100" dist="38100" dir="2700000" algn="tl">
                    <a:srgbClr val="000000">
                      <a:alpha val="43137"/>
                    </a:srgbClr>
                  </a:outerShdw>
                </a:effectLst>
              </a:rPr>
              <a:t>Significant Global Bodies</a:t>
            </a:r>
            <a:r>
              <a:rPr lang="en-US" dirty="0"/>
              <a:t>:</a:t>
            </a:r>
          </a:p>
          <a:p>
            <a:r>
              <a:rPr lang="en-US" dirty="0"/>
              <a:t>OGP: Promotes government transparency and citizen empowerment.</a:t>
            </a:r>
          </a:p>
          <a:p>
            <a:r>
              <a:rPr lang="en-US" dirty="0"/>
              <a:t>World Bank: Provides free access to global development data.</a:t>
            </a:r>
          </a:p>
          <a:p>
            <a:r>
              <a:rPr lang="en-US" dirty="0"/>
              <a:t>EU Open Data Portal: Facilitates access to European datasets. United Nations: Supports global research through open data initiatives.</a:t>
            </a:r>
          </a:p>
          <a:p>
            <a:endParaRPr lang="en-US" dirty="0"/>
          </a:p>
        </p:txBody>
      </p:sp>
    </p:spTree>
    <p:extLst>
      <p:ext uri="{BB962C8B-B14F-4D97-AF65-F5344CB8AC3E}">
        <p14:creationId xmlns:p14="http://schemas.microsoft.com/office/powerpoint/2010/main" val="28564884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D79301-1A3B-5752-EB5D-C1521C9CA780}"/>
              </a:ext>
            </a:extLst>
          </p:cNvPr>
          <p:cNvSpPr>
            <a:spLocks noGrp="1"/>
          </p:cNvSpPr>
          <p:nvPr>
            <p:ph type="title"/>
          </p:nvPr>
        </p:nvSpPr>
        <p:spPr>
          <a:xfrm>
            <a:off x="1720312" y="1057274"/>
            <a:ext cx="9787179" cy="872265"/>
          </a:xfrm>
        </p:spPr>
        <p:txBody>
          <a:bodyPr/>
          <a:lstStyle/>
          <a:p>
            <a:pPr algn="ctr"/>
            <a:r>
              <a:rPr lang="en-US" u="sng" dirty="0">
                <a:effectLst>
                  <a:outerShdw blurRad="38100" dist="38100" dir="2700000" algn="tl">
                    <a:srgbClr val="000000">
                      <a:alpha val="43137"/>
                    </a:srgbClr>
                  </a:outerShdw>
                </a:effectLst>
              </a:rPr>
              <a:t>IMPORTANCE OF OPEN DATA IN TODAY’S DATA LANDSCAPE</a:t>
            </a:r>
          </a:p>
        </p:txBody>
      </p:sp>
      <p:sp>
        <p:nvSpPr>
          <p:cNvPr id="7" name="Content Placeholder 6">
            <a:extLst>
              <a:ext uri="{FF2B5EF4-FFF2-40B4-BE49-F238E27FC236}">
                <a16:creationId xmlns:a16="http://schemas.microsoft.com/office/drawing/2014/main" id="{B3971B51-7D04-173F-51D4-A4F25F7F396F}"/>
              </a:ext>
            </a:extLst>
          </p:cNvPr>
          <p:cNvSpPr>
            <a:spLocks noGrp="1"/>
          </p:cNvSpPr>
          <p:nvPr>
            <p:ph sz="half" idx="2"/>
          </p:nvPr>
        </p:nvSpPr>
        <p:spPr>
          <a:xfrm>
            <a:off x="2541722" y="2058125"/>
            <a:ext cx="8884303" cy="4528655"/>
          </a:xfrm>
        </p:spPr>
        <p:txBody>
          <a:bodyPr>
            <a:normAutofit/>
          </a:bodyPr>
          <a:lstStyle/>
          <a:p>
            <a:r>
              <a:rPr lang="en-US" b="1" dirty="0">
                <a:effectLst>
                  <a:outerShdw blurRad="38100" dist="38100" dir="2700000" algn="tl">
                    <a:srgbClr val="000000">
                      <a:alpha val="43137"/>
                    </a:srgbClr>
                  </a:outerShdw>
                </a:effectLst>
              </a:rPr>
              <a:t>Transparency: </a:t>
            </a:r>
            <a:r>
              <a:rPr lang="en-US" dirty="0"/>
              <a:t>Open data promotes transparency by making information accessible to the public, allowing citizens to see how decisions are made and how resources are allocated.</a:t>
            </a:r>
          </a:p>
          <a:p>
            <a:r>
              <a:rPr lang="en-US" b="1" dirty="0">
                <a:effectLst>
                  <a:outerShdw blurRad="38100" dist="38100" dir="2700000" algn="tl">
                    <a:srgbClr val="000000">
                      <a:alpha val="43137"/>
                    </a:srgbClr>
                  </a:outerShdw>
                </a:effectLst>
              </a:rPr>
              <a:t>Collaboration: </a:t>
            </a:r>
            <a:r>
              <a:rPr lang="en-US" dirty="0"/>
              <a:t>It fosters collaboration among researchers, policymakers, and the public by providing a common base of data that can be used to drive innovation, research, and decision-making.</a:t>
            </a:r>
          </a:p>
          <a:p>
            <a:r>
              <a:rPr lang="en-US" b="1" dirty="0">
                <a:effectLst>
                  <a:outerShdw blurRad="38100" dist="38100" dir="2700000" algn="tl">
                    <a:srgbClr val="000000">
                      <a:alpha val="43137"/>
                    </a:srgbClr>
                  </a:outerShdw>
                </a:effectLst>
              </a:rPr>
              <a:t>Accountability: </a:t>
            </a:r>
            <a:r>
              <a:rPr lang="en-US" dirty="0"/>
              <a:t>Open data holds governments, organizations, and businesses accountable by providing the public with the tools to monitor actions and outcomes.</a:t>
            </a:r>
          </a:p>
          <a:p>
            <a:r>
              <a:rPr lang="en-US" b="1" dirty="0">
                <a:effectLst>
                  <a:outerShdw blurRad="38100" dist="38100" dir="2700000" algn="tl">
                    <a:srgbClr val="000000">
                      <a:alpha val="43137"/>
                    </a:srgbClr>
                  </a:outerShdw>
                </a:effectLst>
              </a:rPr>
              <a:t>Economic Growth</a:t>
            </a:r>
            <a:r>
              <a:rPr lang="en-US" dirty="0"/>
              <a:t>: By making data available, open data supports economic growth, enabling businesses to create new products, services, and business models.</a:t>
            </a:r>
          </a:p>
          <a:p>
            <a:r>
              <a:rPr lang="en-US" b="1" u="sng" dirty="0"/>
              <a:t>Innovation: </a:t>
            </a:r>
            <a:r>
              <a:rPr lang="en-US" dirty="0"/>
              <a:t>It drives innovation by enabling the creation of new solutions to address societal challenges, such as climate change, public health, and education.</a:t>
            </a:r>
          </a:p>
          <a:p>
            <a:endParaRPr lang="en-US" dirty="0"/>
          </a:p>
        </p:txBody>
      </p:sp>
    </p:spTree>
    <p:extLst>
      <p:ext uri="{BB962C8B-B14F-4D97-AF65-F5344CB8AC3E}">
        <p14:creationId xmlns:p14="http://schemas.microsoft.com/office/powerpoint/2010/main" val="34888395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99329" y="116542"/>
            <a:ext cx="8314765" cy="1676400"/>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Examples of some of the global Open data sources</a:t>
            </a:r>
            <a:br>
              <a:rPr lang="en-US" dirty="0"/>
            </a:br>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39671" y="2088777"/>
            <a:ext cx="7768755" cy="4392478"/>
          </a:xfrm>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World Bank Open Data: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 large collection of openly accessible, free data about global development in nations is made available by the world bank. The information spans a number of industries , including the economy, health, education, and poverty.</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U.S. Government's Open Data (Data.gov):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Data.gov is the U.S. government's open data platform, providing public access to datasets generated by the federal government. The data covers areas such as agriculture, climate, health, and more.</a:t>
            </a:r>
          </a:p>
          <a:p>
            <a:endParaRPr lang="en-US" sz="1800" b="1" dirty="0">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European Union Open Data Portal: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European Union Open Data Portal offers access to datasets produced by EU institutions and bodies. These datasets cover a wide range of topics, including economics, agriculture, and public health.</a:t>
            </a:r>
            <a:endParaRPr lang="en-US" b="1" dirty="0"/>
          </a:p>
        </p:txBody>
      </p:sp>
    </p:spTree>
    <p:extLst>
      <p:ext uri="{BB962C8B-B14F-4D97-AF65-F5344CB8AC3E}">
        <p14:creationId xmlns:p14="http://schemas.microsoft.com/office/powerpoint/2010/main" val="11317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1000"/>
                                        <p:tgtEl>
                                          <p:spTgt spid="4">
                                            <p:txEl>
                                              <p:pRg st="7" end="7"/>
                                            </p:txEl>
                                          </p:spTgt>
                                        </p:tgtEl>
                                      </p:cBhvr>
                                    </p:animEffect>
                                    <p:anim calcmode="lin" valueType="num">
                                      <p:cBhvr>
                                        <p:cTn id="4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400" y="223443"/>
            <a:ext cx="7198659" cy="924040"/>
          </a:xfrm>
        </p:spPr>
        <p:txBody>
          <a:bodyPr/>
          <a:lstStyle/>
          <a:p>
            <a:r>
              <a:rPr lang="en-US" dirty="0"/>
              <a:t>Cont’d</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1766047"/>
            <a:ext cx="7796463" cy="4966447"/>
          </a:xfrm>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UN Data: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UN Data provides access to a large range of economic, social, financial, and environmental data collected by the United Nations.</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Global Health Observatory (GHO) Data Repository: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Managed by the World Health Organization (WHO), this repository provides data on global health, including disease prevalence, health systems, and environmental health.</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OpenStreetMap:</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OpenStreetMap is a collaborative project to create a free, editable map of the world. The data is used in geospatial analysis, mapping, and more.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6859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1" end="1"/>
                                            </p:txEl>
                                          </p:spTgt>
                                        </p:tgtEl>
                                        <p:attrNameLst>
                                          <p:attrName>style.visibility</p:attrName>
                                        </p:attrNameLst>
                                      </p:cBhvr>
                                      <p:to>
                                        <p:strVal val="visible"/>
                                      </p:to>
                                    </p:set>
                                    <p:anim calcmode="lin" valueType="num">
                                      <p:cBhvr additive="base">
                                        <p:cTn id="1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anim calcmode="lin" valueType="num">
                                      <p:cBhvr additive="base">
                                        <p:cTn id="19"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anim calcmode="lin" valueType="num">
                                      <p:cBhvr additive="base">
                                        <p:cTn id="25"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xEl>
                                              <p:pRg st="6" end="6"/>
                                            </p:txEl>
                                          </p:spTgt>
                                        </p:tgtEl>
                                        <p:attrNameLst>
                                          <p:attrName>style.visibility</p:attrName>
                                        </p:attrNameLst>
                                      </p:cBhvr>
                                      <p:to>
                                        <p:strVal val="visible"/>
                                      </p:to>
                                    </p:set>
                                    <p:anim calcmode="lin" valueType="num">
                                      <p:cBhvr additive="base">
                                        <p:cTn id="31"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xEl>
                                              <p:pRg st="7" end="7"/>
                                            </p:txEl>
                                          </p:spTgt>
                                        </p:tgtEl>
                                        <p:attrNameLst>
                                          <p:attrName>style.visibility</p:attrName>
                                        </p:attrNameLst>
                                      </p:cBhvr>
                                      <p:to>
                                        <p:strVal val="visible"/>
                                      </p:to>
                                    </p:set>
                                    <p:anim calcmode="lin" valueType="num">
                                      <p:cBhvr additive="base">
                                        <p:cTn id="37"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Cont’d</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NASA Open Data: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Provides access to a wealth of data collected from NASA’s missions and projects, covering Earth, space, and beyond.</a:t>
            </a: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OECD Data:</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Provides data on economic indicators, such as GDP, unemployment, and government debt.</a:t>
            </a:r>
          </a:p>
          <a:p>
            <a:pPr marL="0" indent="0">
              <a:buNone/>
            </a:pP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356848" y="2124635"/>
            <a:ext cx="4188666" cy="4464424"/>
          </a:xfrm>
        </p:spPr>
        <p:txBody>
          <a:bodyPr>
            <a:normAutofit fontScale="85000" lnSpcReduction="20000"/>
          </a:bodyPr>
          <a:lstStyle/>
          <a:p>
            <a:r>
              <a:rPr lang="en-US" b="1" dirty="0">
                <a:solidFill>
                  <a:srgbClr val="202C8F"/>
                </a:solidFill>
                <a:latin typeface="Calibri" panose="020F0502020204030204" pitchFamily="34" charset="0"/>
                <a:ea typeface="Calibri" panose="020F0502020204030204" pitchFamily="34" charset="0"/>
                <a:cs typeface="Calibri" panose="020F0502020204030204" pitchFamily="34" charset="0"/>
              </a:rPr>
              <a:t>WHO:</a:t>
            </a:r>
          </a:p>
          <a:p>
            <a:pPr marL="0" marR="0" algn="just" fontAlgn="base">
              <a:lnSpc>
                <a:spcPct val="107000"/>
              </a:lnSpc>
              <a:spcBef>
                <a:spcPts val="0"/>
              </a:spcBef>
              <a:spcAft>
                <a:spcPts val="1800"/>
              </a:spcAft>
            </a:pPr>
            <a:r>
              <a:rPr lang="en-GB" kern="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keeps track of health-specific statistics of its 194 Member States.</a:t>
            </a:r>
            <a:endParaRPr lang="en-US"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fontAlgn="base">
              <a:lnSpc>
                <a:spcPct val="107000"/>
              </a:lnSpc>
              <a:spcBef>
                <a:spcPts val="0"/>
              </a:spcBef>
              <a:spcAft>
                <a:spcPts val="1800"/>
              </a:spcAft>
            </a:pPr>
            <a:r>
              <a:rPr lang="en-GB" kern="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The repository keeps the data systematically organized. It can be accessed as per different needs. For instance, whether it is mortality or burden of diseases, one can access data classified under 100 or more categories such as the Millennium Development Goals (child nutrition, child health, maternal and reproductive health, immunization, HIV/AIDS, tuberculosis, malaria, neglected diseases, water and sanitation), non communicable diseases and risk factors, epidemic-prone diseases, health systems, environmental health, violence and injuries, equity etc.</a:t>
            </a:r>
            <a:endParaRPr lang="en-US"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endParaRPr>
          </a:p>
          <a:p>
            <a:pPr marL="0" marR="0" algn="just" fontAlgn="base">
              <a:lnSpc>
                <a:spcPct val="107000"/>
              </a:lnSpc>
              <a:spcBef>
                <a:spcPts val="0"/>
              </a:spcBef>
              <a:spcAft>
                <a:spcPts val="1800"/>
              </a:spcAft>
            </a:pPr>
            <a:r>
              <a:rPr lang="en-GB" kern="0" dirty="0">
                <a:solidFill>
                  <a:srgbClr val="202C8F"/>
                </a:solidFill>
                <a:effectLst/>
                <a:latin typeface="Calibri" panose="020F0502020204030204" pitchFamily="34" charset="0"/>
                <a:ea typeface="Calibri" panose="020F0502020204030204" pitchFamily="34" charset="0"/>
                <a:cs typeface="Calibri" panose="020F0502020204030204" pitchFamily="34" charset="0"/>
              </a:rPr>
              <a:t>For your specific needs, you can go through the datasets according to themes, category, indicator, and country.</a:t>
            </a:r>
            <a:endParaRPr lang="en-US" kern="100" dirty="0">
              <a:solidFill>
                <a:srgbClr val="202C8F"/>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rgbClr val="202C8F"/>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5" y="974358"/>
            <a:ext cx="3202545" cy="5892607"/>
          </a:xfrm>
        </p:spPr>
      </p:pic>
    </p:spTree>
    <p:extLst>
      <p:ext uri="{BB962C8B-B14F-4D97-AF65-F5344CB8AC3E}">
        <p14:creationId xmlns:p14="http://schemas.microsoft.com/office/powerpoint/2010/main" val="194161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additive="base">
                                        <p:cTn id="3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 calcmode="lin" valueType="num">
                                      <p:cBhvr additive="base">
                                        <p:cTn id="3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anim calcmode="lin" valueType="num">
                                      <p:cBhvr additive="base">
                                        <p:cTn id="4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xEl>
                                              <p:pRg st="3" end="3"/>
                                            </p:txEl>
                                          </p:spTgt>
                                        </p:tgtEl>
                                        <p:attrNameLst>
                                          <p:attrName>style.visibility</p:attrName>
                                        </p:attrNameLst>
                                      </p:cBhvr>
                                      <p:to>
                                        <p:strVal val="visible"/>
                                      </p:to>
                                    </p:set>
                                    <p:anim calcmode="lin" valueType="num">
                                      <p:cBhvr additive="base">
                                        <p:cTn id="4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3" grpId="0" build="p"/>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{582B5D78-57AE-41F9-A512-2087F0FA5E8D}tf78438558_win32</Template>
  <TotalTime>277</TotalTime>
  <Words>1341</Words>
  <Application>Microsoft Office PowerPoint</Application>
  <PresentationFormat>Widescreen</PresentationFormat>
  <Paragraphs>97</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Sabon Next LT</vt:lpstr>
      <vt:lpstr>Times New Roman</vt:lpstr>
      <vt:lpstr>Custom</vt:lpstr>
      <vt:lpstr>Open data sources    By</vt:lpstr>
      <vt:lpstr>outline</vt:lpstr>
      <vt:lpstr>  introduction</vt:lpstr>
      <vt:lpstr>OBJECTIVE OF THE PRESENTATION</vt:lpstr>
      <vt:lpstr>THE EVOLUTION OF OPEN DATA</vt:lpstr>
      <vt:lpstr>IMPORTANCE OF OPEN DATA IN TODAY’S DATA LANDSCAPE</vt:lpstr>
      <vt:lpstr>           Examples of some of the global Open data sources </vt:lpstr>
      <vt:lpstr>Cont’d</vt:lpstr>
      <vt:lpstr>Cont’d</vt:lpstr>
      <vt:lpstr>PowerPoint Presentation</vt:lpstr>
      <vt:lpstr>How to access data from some of these sources </vt:lpstr>
      <vt:lpstr> How to access data from some of these open data sources </vt:lpstr>
      <vt:lpstr>   Group members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Sources   By</dc:title>
  <dc:subject/>
  <dc:creator>Gideon Quayson</dc:creator>
  <cp:lastModifiedBy>Gideon Quayson</cp:lastModifiedBy>
  <cp:revision>27</cp:revision>
  <dcterms:created xsi:type="dcterms:W3CDTF">2024-08-19T10:02:00Z</dcterms:created>
  <dcterms:modified xsi:type="dcterms:W3CDTF">2024-08-19T16:55:57Z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