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84" r:id="rId4"/>
    <p:sldId id="285" r:id="rId5"/>
    <p:sldId id="261" r:id="rId6"/>
    <p:sldId id="274" r:id="rId7"/>
    <p:sldId id="286" r:id="rId8"/>
    <p:sldId id="275" r:id="rId9"/>
    <p:sldId id="276" r:id="rId10"/>
    <p:sldId id="287" r:id="rId11"/>
    <p:sldId id="277" r:id="rId12"/>
    <p:sldId id="278" r:id="rId13"/>
    <p:sldId id="279" r:id="rId14"/>
    <p:sldId id="280" r:id="rId15"/>
    <p:sldId id="288" r:id="rId16"/>
    <p:sldId id="281" r:id="rId17"/>
    <p:sldId id="282" r:id="rId18"/>
    <p:sldId id="289" r:id="rId19"/>
    <p:sldId id="272" r:id="rId20"/>
    <p:sldId id="273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88" autoAdjust="0"/>
    <p:restoredTop sz="94660"/>
  </p:normalViewPr>
  <p:slideViewPr>
    <p:cSldViewPr snapToGrid="0">
      <p:cViewPr>
        <p:scale>
          <a:sx n="125" d="100"/>
          <a:sy n="125" d="100"/>
        </p:scale>
        <p:origin x="90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34A97E-1DE8-B86E-F06E-BEFF3BCCFD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4CCB9A-9740-9FB7-313C-6962022A728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E278E3-FB43-A514-B32F-71DD65602B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F987D6E-E2F9-D54C-2C3F-A635BC1EE0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BDF4B-8043-B2CD-147F-42E21A9FE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9557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3F077-FEED-52B9-FD18-35DA9BA391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04629A-51B4-ECD0-712D-0330A17D49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14E55B9-98EA-3D5C-ACDC-FD6DCB57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39798D5-3474-0D90-6F1B-2487417C9F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7AEDB8-F0A7-9020-4234-03E8DEF70C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5412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0396A91-33B2-1658-0AEB-6140BDE84D2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574C90-8391-4DF7-0D58-376F24E2763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599235-D2C3-DE16-5397-97752DD50F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38F59E-3F44-B78B-60E3-96E82E4622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1158D-9752-B7CF-92A4-C556640A0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33067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800026-1BD6-5DFF-A70F-B4F5757B0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D46B8B-499E-5B57-7443-57ADBD4737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E9F42C-948C-1D2A-579F-3EBED6B5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36AB05-1989-5E36-C084-B90C951187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515E4A-2871-2ABD-8676-9A491195E8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41394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E9559B-9B80-B14F-3C57-A009D3A14E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65A8E55-2BE5-9F98-A790-15C7B6E16C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F5A07E-E16B-E2D2-38F9-A129D7E89A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0B09A5-1D1B-AFDB-2287-0293A0AB26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18B98C-A9D1-327D-58EB-DFC6F9B107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93361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7B44B-E91D-8F2F-49A4-58100D8A9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D86639-225E-EF24-CD91-52872CE2FD1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3DC0A7A-C14C-B2BA-2194-C063193EB6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7EEA55-81CF-6AE7-8B63-42F59AFFA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28A2CE-1754-E65E-3EE5-78B087098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135D2F-210B-1BCA-3565-D677EB487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07017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2EE467-94C2-766F-FDEF-3E194396E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F84915-10C5-0A27-3EC5-A357AC18D28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1B9772-A577-4CDD-3AA8-260E56C2DF2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DFAE9E-737C-C956-F68A-C1A1FA8404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DFF215E-06F4-8E02-4F07-189661DDF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AD05146-71B4-BDCB-01D1-34CB38F05C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4F9C387-892C-1C4F-5B73-DCA4600A1A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44666D4-209E-7ECE-162F-DD03EB2296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4214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052643-E060-3764-7E4A-08C8B8B0F1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99A2C3-BFA8-FF7E-F232-40D6613B1E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CC3B3B5-A718-912D-6732-8F5494E14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F77D487-6E24-9CAD-D0D7-DCE7A6604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34272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9F38DDF-F263-E489-1729-2F45A9B006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E5AB969-A72A-39DE-F6D4-B97F7B975B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4AE357-E1A3-ECDA-66B6-EB523A176A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9929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E82E3-FAD9-98A7-6B0B-1F8148B063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9921B2A-2051-8F2C-C6D6-DBB5769F99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EDF0466-DF17-6C70-5B66-61BC61CE7E6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F3FB8-753E-43E3-24E4-0182D9C35D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57437D-E106-9A6E-7642-DB866D667B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388343-099E-8D6B-98F0-320D749E07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146605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7C9B0D-7416-84F4-9225-C9E32384F5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C1C71F-B4B4-F6BC-AF6F-B2BA08C712F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404D5E-1D75-0D92-7DB3-97D7924F2A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7D7E1B-20DA-8D3B-71F4-D5D7A0258F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84645A-98B9-113A-2195-6C1A652D2D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DB7028-EF5D-32A6-6EC4-BEB795DFA3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52530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2E81A10-F76E-2472-AF6F-ECFE7730F2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71132C-8615-CDC5-9AC1-D583168786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4ADB9D-535B-749C-327B-F1FE2FBC10F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1A0BFF-052C-46F6-BDC1-3E6B35F8695E}" type="datetimeFigureOut">
              <a:rPr lang="en-US" smtClean="0"/>
              <a:t>8/8/2025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3BA84-1CC1-BC00-0722-5D953C5A43D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AECED-173A-3179-CA48-C1024D5DC3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A9DDB2-6ED0-445C-9CF7-2953138E94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49543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4" Type="http://schemas.openxmlformats.org/officeDocument/2006/relationships/slide" Target="slide19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hyperlink" Target="https://doi.org/10.1186/s41239-023-00426-1" TargetMode="External"/><Relationship Id="rId3" Type="http://schemas.openxmlformats.org/officeDocument/2006/relationships/image" Target="../media/image2.svg"/><Relationship Id="rId7" Type="http://schemas.openxmlformats.org/officeDocument/2006/relationships/hyperlink" Target="https://doi.org/10.1016/j.ijhcs.2022.102788" TargetMode="External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doi.org/10.1007/s12525-020-00414-7" TargetMode="External"/><Relationship Id="rId5" Type="http://schemas.openxmlformats.org/officeDocument/2006/relationships/hyperlink" Target="https://doi.org/10.1145/3706598.3714222" TargetMode="External"/><Relationship Id="rId4" Type="http://schemas.openxmlformats.org/officeDocument/2006/relationships/hyperlink" Target="https://doi.org/10.1145/3613904.3642193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7659121">
            <a:off x="-2675068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7"/>
          <p:cNvSpPr/>
          <p:nvPr/>
        </p:nvSpPr>
        <p:spPr>
          <a:xfrm rot="2016048">
            <a:off x="8162325" y="-670203"/>
            <a:ext cx="7166309" cy="1791577"/>
          </a:xfrm>
          <a:custGeom>
            <a:avLst/>
            <a:gdLst/>
            <a:ahLst/>
            <a:cxnLst/>
            <a:rect l="l" t="t" r="r" b="b"/>
            <a:pathLst>
              <a:path w="10749463" h="2687366">
                <a:moveTo>
                  <a:pt x="0" y="0"/>
                </a:moveTo>
                <a:lnTo>
                  <a:pt x="10749463" y="0"/>
                </a:lnTo>
                <a:lnTo>
                  <a:pt x="10749463" y="2687365"/>
                </a:lnTo>
                <a:lnTo>
                  <a:pt x="0" y="26873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TextBox 17">
            <a:extLst>
              <a:ext uri="{FF2B5EF4-FFF2-40B4-BE49-F238E27FC236}">
                <a16:creationId xmlns:a16="http://schemas.microsoft.com/office/drawing/2014/main" id="{9C1340E3-0E30-A336-062B-167AD32EF391}"/>
              </a:ext>
            </a:extLst>
          </p:cNvPr>
          <p:cNvSpPr txBox="1"/>
          <p:nvPr/>
        </p:nvSpPr>
        <p:spPr>
          <a:xfrm>
            <a:off x="1143000" y="1944032"/>
            <a:ext cx="9906000" cy="138884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Reducing Cognitive Load in AI Conversations via</a:t>
            </a:r>
          </a:p>
          <a:p>
            <a:pPr algn="ctr">
              <a:lnSpc>
                <a:spcPct val="150000"/>
              </a:lnSpc>
            </a:pPr>
            <a:r>
              <a:rPr lang="en-US" sz="3200" b="1" dirty="0">
                <a:solidFill>
                  <a:srgbClr val="231F20"/>
                </a:solidFill>
                <a:latin typeface="Times New Roman" panose="02020603050405020304" pitchFamily="18" charset="0"/>
                <a:ea typeface="Tahoma"/>
                <a:cs typeface="Times New Roman" panose="02020603050405020304" pitchFamily="18" charset="0"/>
                <a:sym typeface="Tahoma"/>
              </a:rPr>
              <a:t>Goal-Oriented UI Design</a:t>
            </a:r>
            <a:endParaRPr lang="en-US" sz="3200" b="1" spc="165" dirty="0">
              <a:solidFill>
                <a:srgbClr val="231F2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91DA01-358B-70AB-C4CF-4464CE2019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5D29664-170C-DA78-8DC7-4571E0FFC6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Literature Review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98DD6C7-6B77-DB40-AE0E-D86A89D3D1C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Others Have Done on this Problem?</a:t>
            </a:r>
          </a:p>
        </p:txBody>
      </p:sp>
    </p:spTree>
    <p:extLst>
      <p:ext uri="{BB962C8B-B14F-4D97-AF65-F5344CB8AC3E}">
        <p14:creationId xmlns:p14="http://schemas.microsoft.com/office/powerpoint/2010/main" val="41820613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B245CA-47FF-72E0-22DE-6D5967C80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3EFD5593-15C8-386A-2952-0BEE0CA67B93}"/>
              </a:ext>
            </a:extLst>
          </p:cNvPr>
          <p:cNvSpPr/>
          <p:nvPr/>
        </p:nvSpPr>
        <p:spPr>
          <a:xfrm>
            <a:off x="0" y="360259"/>
            <a:ext cx="8807116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69DB315-F8F4-63F7-606F-C86A4BFB6385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1FB32810-926F-5A7C-94E5-B8360BFC0CB2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4834A86E-39C4-9C56-ECDA-F352D2309FB7}"/>
              </a:ext>
            </a:extLst>
          </p:cNvPr>
          <p:cNvSpPr txBox="1"/>
          <p:nvPr/>
        </p:nvSpPr>
        <p:spPr>
          <a:xfrm>
            <a:off x="370255" y="494223"/>
            <a:ext cx="843686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Literature Review: What Others Have Done on this Problem?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09EEDBEC-6DDA-4FC1-8958-78D2E9913D72}"/>
              </a:ext>
            </a:extLst>
          </p:cNvPr>
          <p:cNvSpPr txBox="1"/>
          <p:nvPr/>
        </p:nvSpPr>
        <p:spPr>
          <a:xfrm>
            <a:off x="643008" y="2043231"/>
            <a:ext cx="10368293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Bandura’s theory outlines four sources of self-efficacy: mastery experiences, vicarious experiences, social persuasion, emotional states.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Mastery experiences (direct successes) have the greatest impact.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Cognitive load directly influences self-efficacy — too much load overwhelms users.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FAA15AE-3C8B-3BBB-244A-0AFCC01FAEA5}"/>
              </a:ext>
            </a:extLst>
          </p:cNvPr>
          <p:cNvSpPr txBox="1"/>
          <p:nvPr/>
        </p:nvSpPr>
        <p:spPr>
          <a:xfrm>
            <a:off x="643007" y="1475241"/>
            <a:ext cx="378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Self-Efficacy Theory</a:t>
            </a:r>
          </a:p>
        </p:txBody>
      </p:sp>
    </p:spTree>
    <p:extLst>
      <p:ext uri="{BB962C8B-B14F-4D97-AF65-F5344CB8AC3E}">
        <p14:creationId xmlns:p14="http://schemas.microsoft.com/office/powerpoint/2010/main" val="304936189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CE2E72-2908-DD51-4F44-568C1BAF7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BF96A8F-ACBB-A248-71A8-3C99258A1C1B}"/>
              </a:ext>
            </a:extLst>
          </p:cNvPr>
          <p:cNvSpPr/>
          <p:nvPr/>
        </p:nvSpPr>
        <p:spPr>
          <a:xfrm>
            <a:off x="0" y="360259"/>
            <a:ext cx="8807116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AE89E398-7B14-A865-5F2F-09E4083D39B5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CEDF839B-33DA-70C3-5BCC-7281FB4CAFC7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8C5A806E-6C51-AAC3-1B4A-A0CD1B6A4D5C}"/>
              </a:ext>
            </a:extLst>
          </p:cNvPr>
          <p:cNvSpPr txBox="1"/>
          <p:nvPr/>
        </p:nvSpPr>
        <p:spPr>
          <a:xfrm>
            <a:off x="370255" y="494223"/>
            <a:ext cx="843686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Literature Review: What Others Have Done on this Problem?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1FB69309-3F63-B2E6-5782-A115C048D059}"/>
              </a:ext>
            </a:extLst>
          </p:cNvPr>
          <p:cNvSpPr txBox="1"/>
          <p:nvPr/>
        </p:nvSpPr>
        <p:spPr>
          <a:xfrm>
            <a:off x="643008" y="2043231"/>
            <a:ext cx="10368293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Prior work: conversational agents for ADHD children encouraging task planning and completion</a:t>
            </a:r>
            <a:r>
              <a:rPr lang="en-US" i="1" dirty="0">
                <a:solidFill>
                  <a:srgbClr val="231F20"/>
                </a:solidFill>
                <a:ea typeface="Tahoma"/>
                <a:cs typeface="Tahoma"/>
                <a:sym typeface="Tahoma"/>
                <a:hlinkClick r:id="rId4" action="ppaction://hlinksldjump"/>
              </a:rPr>
              <a:t>.(Choi et. Al.)</a:t>
            </a:r>
            <a:endParaRPr lang="en-US" i="1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Online learning strategies use feedback to build self-efficacy through encouragement and progress monitoring.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Progress bars well-established to enhance motivation and reduce anxiety.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46255D0-B23C-DDA6-3773-48E7B6EE98B9}"/>
              </a:ext>
            </a:extLst>
          </p:cNvPr>
          <p:cNvSpPr txBox="1"/>
          <p:nvPr/>
        </p:nvSpPr>
        <p:spPr>
          <a:xfrm>
            <a:off x="643007" y="1475241"/>
            <a:ext cx="450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Interfaces to Enhance Self-Efficacy</a:t>
            </a:r>
          </a:p>
        </p:txBody>
      </p:sp>
    </p:spTree>
    <p:extLst>
      <p:ext uri="{BB962C8B-B14F-4D97-AF65-F5344CB8AC3E}">
        <p14:creationId xmlns:p14="http://schemas.microsoft.com/office/powerpoint/2010/main" val="21949900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F559FA-DAF1-7E9D-FBBF-B5467F8D80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A5A1115-E155-653A-201B-FE425064A0AB}"/>
              </a:ext>
            </a:extLst>
          </p:cNvPr>
          <p:cNvSpPr/>
          <p:nvPr/>
        </p:nvSpPr>
        <p:spPr>
          <a:xfrm>
            <a:off x="0" y="360259"/>
            <a:ext cx="8807116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B141E3D3-8E96-0646-301F-0E4A2DEB6BFC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59C96E3-7D35-B568-978B-A8D0852D90CC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223399B5-DEF9-6831-8397-493FCF7FE93D}"/>
              </a:ext>
            </a:extLst>
          </p:cNvPr>
          <p:cNvSpPr txBox="1"/>
          <p:nvPr/>
        </p:nvSpPr>
        <p:spPr>
          <a:xfrm>
            <a:off x="370255" y="494223"/>
            <a:ext cx="843686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Literature Review: What Others Have Done on this Problem?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F6091A64-19AF-3D13-53BD-F29F5383F496}"/>
              </a:ext>
            </a:extLst>
          </p:cNvPr>
          <p:cNvSpPr txBox="1"/>
          <p:nvPr/>
        </p:nvSpPr>
        <p:spPr>
          <a:xfrm>
            <a:off x="643008" y="2043231"/>
            <a:ext cx="10368293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Studies show common dissatisfaction from misunderstanding intent, inaccurate info, hallucinations, repetition</a:t>
            </a:r>
            <a:r>
              <a:rPr lang="en-US" i="1" dirty="0">
                <a:solidFill>
                  <a:srgbClr val="231F20"/>
                </a:solidFill>
                <a:ea typeface="Tahoma"/>
                <a:cs typeface="Tahoma"/>
                <a:sym typeface="Tahoma"/>
                <a:hlinkClick r:id="rId4" action="ppaction://hlinksldjump"/>
              </a:rPr>
              <a:t>.(</a:t>
            </a:r>
            <a:r>
              <a:rPr lang="en-US" i="1" dirty="0">
                <a:hlinkClick r:id="rId4" action="ppaction://hlinksldjump"/>
              </a:rPr>
              <a:t>Jeong et. Al.)</a:t>
            </a:r>
            <a:endParaRPr lang="en-US" i="1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 rarely resolve issues effectively, contributing to declining self-efficacy.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Little research on UI designs targeting self-efficacy in such contexts.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B08299-D972-B133-1525-2045B98C5F1F}"/>
              </a:ext>
            </a:extLst>
          </p:cNvPr>
          <p:cNvSpPr txBox="1"/>
          <p:nvPr/>
        </p:nvSpPr>
        <p:spPr>
          <a:xfrm>
            <a:off x="643007" y="1475241"/>
            <a:ext cx="450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Failures in Conversational AI</a:t>
            </a:r>
          </a:p>
        </p:txBody>
      </p:sp>
    </p:spTree>
    <p:extLst>
      <p:ext uri="{BB962C8B-B14F-4D97-AF65-F5344CB8AC3E}">
        <p14:creationId xmlns:p14="http://schemas.microsoft.com/office/powerpoint/2010/main" val="184933201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3808DE-B2C1-3882-0DF1-CDB326F0E9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29D2CE37-AA7E-A321-7310-FE89EBD8D198}"/>
              </a:ext>
            </a:extLst>
          </p:cNvPr>
          <p:cNvSpPr/>
          <p:nvPr/>
        </p:nvSpPr>
        <p:spPr>
          <a:xfrm>
            <a:off x="0" y="360257"/>
            <a:ext cx="8807116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349CA63D-9667-0093-0C0B-2696940151EE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99FD4533-77B6-AFE7-5CED-318D497B5776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4D7B6E29-B833-D2CE-C0CB-95C3FF4D7545}"/>
              </a:ext>
            </a:extLst>
          </p:cNvPr>
          <p:cNvSpPr txBox="1"/>
          <p:nvPr/>
        </p:nvSpPr>
        <p:spPr>
          <a:xfrm>
            <a:off x="370255" y="494223"/>
            <a:ext cx="8436861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3. Literature Review: What Others Have Done on this Problem?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9F3799F8-3E8B-1259-5FA7-CE3F2B310AD9}"/>
              </a:ext>
            </a:extLst>
          </p:cNvPr>
          <p:cNvSpPr txBox="1"/>
          <p:nvPr/>
        </p:nvSpPr>
        <p:spPr>
          <a:xfrm>
            <a:off x="643008" y="2043231"/>
            <a:ext cx="10368293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Limited research on visual progress feedback in conversational AI.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Existing works mainly improve learning situations, not real-time conversational tasks.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Need for a system that tracks and visually represents task progress/subtask completion.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8016DFB-CACF-004A-40A5-4C5E05EB1D3A}"/>
              </a:ext>
            </a:extLst>
          </p:cNvPr>
          <p:cNvSpPr txBox="1"/>
          <p:nvPr/>
        </p:nvSpPr>
        <p:spPr>
          <a:xfrm>
            <a:off x="643007" y="1475241"/>
            <a:ext cx="450650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Gaps Identified</a:t>
            </a:r>
          </a:p>
        </p:txBody>
      </p:sp>
    </p:spTree>
    <p:extLst>
      <p:ext uri="{BB962C8B-B14F-4D97-AF65-F5344CB8AC3E}">
        <p14:creationId xmlns:p14="http://schemas.microsoft.com/office/powerpoint/2010/main" val="31187049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2391DAE-5EC5-6BDB-29E7-9C419C5413F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577CD1E-F384-214B-A548-B386BA19DA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Solution Approach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D757572-C6C6-7E64-2423-CF5A7F1B220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How Can You Do This?</a:t>
            </a:r>
          </a:p>
        </p:txBody>
      </p:sp>
    </p:spTree>
    <p:extLst>
      <p:ext uri="{BB962C8B-B14F-4D97-AF65-F5344CB8AC3E}">
        <p14:creationId xmlns:p14="http://schemas.microsoft.com/office/powerpoint/2010/main" val="371446306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97FE7B-DDEB-D581-53D3-E8E936BB12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5C4C9DD8-D4D9-A24F-D429-8ACA52D33234}"/>
              </a:ext>
            </a:extLst>
          </p:cNvPr>
          <p:cNvSpPr/>
          <p:nvPr/>
        </p:nvSpPr>
        <p:spPr>
          <a:xfrm>
            <a:off x="0" y="360259"/>
            <a:ext cx="7016818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4E3A433F-9440-CDFE-180A-98B68EDDFE9A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D69D8BE8-3327-B714-5175-020A2863BC07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96FC34DE-F8BD-E31C-E7B7-77951AB9FE6E}"/>
              </a:ext>
            </a:extLst>
          </p:cNvPr>
          <p:cNvSpPr txBox="1"/>
          <p:nvPr/>
        </p:nvSpPr>
        <p:spPr>
          <a:xfrm>
            <a:off x="370256" y="494223"/>
            <a:ext cx="664656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 Solution Approach: How Can You Do This?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E07A2C0A-3A12-56A0-1B2F-61BA5F774C0D}"/>
              </a:ext>
            </a:extLst>
          </p:cNvPr>
          <p:cNvSpPr txBox="1"/>
          <p:nvPr/>
        </p:nvSpPr>
        <p:spPr>
          <a:xfrm>
            <a:off x="643009" y="2043231"/>
            <a:ext cx="10021784" cy="33239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 visual interface integrating a progress bar and task markers representing subtasks completion.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Two AI agents: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Task Agent — interacts with user for problem-solving.</a:t>
            </a:r>
          </a:p>
          <a:p>
            <a:pPr marL="742950" lvl="1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Progress Feedback Agent — monitors conversation, evaluates subtask completion.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Activates step markers on the progress bar incrementally as subtasks complete, providing mastery feedback.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8274F5D-5C44-0961-F34C-96561928A98E}"/>
              </a:ext>
            </a:extLst>
          </p:cNvPr>
          <p:cNvSpPr txBox="1"/>
          <p:nvPr/>
        </p:nvSpPr>
        <p:spPr>
          <a:xfrm>
            <a:off x="643007" y="1475241"/>
            <a:ext cx="6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Introducing the Conversation Progress Guide (CPG)</a:t>
            </a:r>
          </a:p>
        </p:txBody>
      </p:sp>
    </p:spTree>
    <p:extLst>
      <p:ext uri="{BB962C8B-B14F-4D97-AF65-F5344CB8AC3E}">
        <p14:creationId xmlns:p14="http://schemas.microsoft.com/office/powerpoint/2010/main" val="250824239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8EB217-FF39-62CE-FC3E-460E68417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6F62B55-26C3-5098-6FA3-AA669DED164F}"/>
              </a:ext>
            </a:extLst>
          </p:cNvPr>
          <p:cNvSpPr/>
          <p:nvPr/>
        </p:nvSpPr>
        <p:spPr>
          <a:xfrm>
            <a:off x="0" y="360259"/>
            <a:ext cx="7016817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8C93A1D6-F14C-1D8E-28A5-6AF8ED1557EA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23C7847D-39B3-0690-D3CA-F95B09E28440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8DBAA8CB-1375-612E-FC17-5E7D9C4E2687}"/>
              </a:ext>
            </a:extLst>
          </p:cNvPr>
          <p:cNvSpPr txBox="1"/>
          <p:nvPr/>
        </p:nvSpPr>
        <p:spPr>
          <a:xfrm>
            <a:off x="370256" y="494223"/>
            <a:ext cx="664656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 Solution Approach: How Can You Do This?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001D9DBC-B851-6473-B703-2FFA2DEEDD1D}"/>
              </a:ext>
            </a:extLst>
          </p:cNvPr>
          <p:cNvSpPr txBox="1"/>
          <p:nvPr/>
        </p:nvSpPr>
        <p:spPr>
          <a:xfrm>
            <a:off x="643009" y="2043231"/>
            <a:ext cx="10021784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 see a clear task goal and incremental progress toward it.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Subtasks are hidden until completed, emphasizing success, not failure.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Visual progress reduces anxiety and cognitive load by continuously informing users of their journey.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Modal dialogs confirm task completion but allow users to continue for refinement.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3EAAEFD-B046-DF09-5612-4D5E3C3BFD55}"/>
              </a:ext>
            </a:extLst>
          </p:cNvPr>
          <p:cNvSpPr txBox="1"/>
          <p:nvPr/>
        </p:nvSpPr>
        <p:spPr>
          <a:xfrm>
            <a:off x="643007" y="1475241"/>
            <a:ext cx="6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and Interaction Flow</a:t>
            </a:r>
          </a:p>
        </p:txBody>
      </p:sp>
    </p:spTree>
    <p:extLst>
      <p:ext uri="{BB962C8B-B14F-4D97-AF65-F5344CB8AC3E}">
        <p14:creationId xmlns:p14="http://schemas.microsoft.com/office/powerpoint/2010/main" val="236742563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D8F46D-FED7-1DBF-C40A-93EEB0A780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977CEBF5-FA13-720E-5880-7F7265E96820}"/>
              </a:ext>
            </a:extLst>
          </p:cNvPr>
          <p:cNvSpPr/>
          <p:nvPr/>
        </p:nvSpPr>
        <p:spPr>
          <a:xfrm>
            <a:off x="0" y="360259"/>
            <a:ext cx="7016817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D05D0E6C-4E89-6FFF-2E91-9B5A93035F26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6D651BE-FB5A-4753-F549-A49B1A625996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2DA81DEA-FE9C-192D-3307-B0452E20184B}"/>
              </a:ext>
            </a:extLst>
          </p:cNvPr>
          <p:cNvSpPr txBox="1"/>
          <p:nvPr/>
        </p:nvSpPr>
        <p:spPr>
          <a:xfrm>
            <a:off x="370256" y="494223"/>
            <a:ext cx="6646562" cy="48013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4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4. Solution Approach: How Can You Do This?</a:t>
            </a:r>
            <a:endParaRPr sz="24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22E63D56-52C7-2A87-6D1A-A5F8DDAB33B6}"/>
              </a:ext>
            </a:extLst>
          </p:cNvPr>
          <p:cNvSpPr txBox="1"/>
          <p:nvPr/>
        </p:nvSpPr>
        <p:spPr>
          <a:xfrm>
            <a:off x="643009" y="2043231"/>
            <a:ext cx="10021784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 see a clear task goal and incremental progress toward it.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Subtasks are hidden until completed, emphasizing success, not failure.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Visual progress reduces anxiety and cognitive load by continuously informing users of their journey.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Modal dialogs confirm task completion but allow users to continue for refinement.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FA7FCAB-3840-6A3F-DEB7-6DFCD81F14EE}"/>
              </a:ext>
            </a:extLst>
          </p:cNvPr>
          <p:cNvSpPr txBox="1"/>
          <p:nvPr/>
        </p:nvSpPr>
        <p:spPr>
          <a:xfrm>
            <a:off x="643007" y="1475241"/>
            <a:ext cx="668181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Implementation and Interaction Flow</a:t>
            </a:r>
          </a:p>
        </p:txBody>
      </p:sp>
    </p:spTree>
    <p:extLst>
      <p:ext uri="{BB962C8B-B14F-4D97-AF65-F5344CB8AC3E}">
        <p14:creationId xmlns:p14="http://schemas.microsoft.com/office/powerpoint/2010/main" val="269380182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6C26B-9208-9D07-CB5F-42FFCC70E8E3}"/>
              </a:ext>
            </a:extLst>
          </p:cNvPr>
          <p:cNvSpPr/>
          <p:nvPr/>
        </p:nvSpPr>
        <p:spPr>
          <a:xfrm>
            <a:off x="0" y="392806"/>
            <a:ext cx="3612524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0380726" y="4744890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C6BB5732-567D-9276-7C1D-98877FD1B8D5}"/>
              </a:ext>
            </a:extLst>
          </p:cNvPr>
          <p:cNvSpPr txBox="1"/>
          <p:nvPr/>
        </p:nvSpPr>
        <p:spPr>
          <a:xfrm>
            <a:off x="370256" y="444998"/>
            <a:ext cx="2872011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References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DE75B4F-55EB-CF64-3601-C8393B9E259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6212" y="1460236"/>
            <a:ext cx="10160000" cy="49527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-457056" tIns="0" rIns="9144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Jeesun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Oh,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Wooseok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Sungbae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Hyeonjeong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Sangsu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Lee. 2024. Better to Ask Than Assume: Proactive Voice Assistants’ Communication Strategies That Respect User Agency in a Smart Home Environment. In Proceedings of the 2024 CHI Conference on Human Factors in Computing Systems (CHI '24). Association for Computing Machinery, New York, NY, USA, Article 846, 1–17.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https://doi.org/10.1145/3613904.3642193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Daeun Jeong,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Sungbok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Shin, and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Jongwook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Jeong. 2025. Conversation Progress Guide : UI System for Enhancing Self-Efficacy in Conversational AI. In Proceedings of the 2025 CHI Conference on Human Factors in Computing Systems (CHI '25). Association for Computing Machinery, New York, NY, USA, Article 180, 1–11.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https://doi.org/10.1145/3706598.3714222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Jeesun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Oh,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Wooseok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Sungbae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Kim,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Hyeonjeong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Im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and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Sangsu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Lee. 2024. Better to Ask Than Assume: Proactive Voice Assistants’ Communication Strategies That Respect User Agency in a Smart Home Environment. In Proceedings of the 2024 CHI Conference on Human Factors in Computing Systems (CHI '24). Association for Computing Machinery, New York, NY, USA, Article 846, 1–17.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https://doi.org/10.1145/3613904.3642193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Adam, M., Wessel, M., &amp; </a:t>
            </a:r>
            <a:r>
              <a:rPr lang="en-US" altLang="en-US" sz="1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Benlian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(2020). AI-based chatbots in customer service and their effects on user compliance. Electronic Markets, 31(2), 427–445.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https://doi.org/10.1007/s12525-020-00414-7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Haugeland, I. K. F., Følstad, A., Taylor, C., &amp; Bjørkli, C. A. (2022). Understanding the user experience of customer service chatbots: An experimental study of chatbot interaction design. International Journal of Human-Computer Studies, 161, 102788.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https://doi.org/10.1016/j.ijhcs.2022.102788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Tx/>
              <a:buAutoNum type="arabicPeriod"/>
            </a:pP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Labadze, L., Grigolia, M., &amp; Machaidze, L. (2023). Role of AI chatbots in education: systematic literature review. International Journal of Educational Technology in Higher Education, 20(1). </a:t>
            </a:r>
            <a:r>
              <a:rPr lang="en-US" altLang="en-US" sz="1200" dirty="0">
                <a:latin typeface="Times New Roman" panose="02020603050405020304" pitchFamily="18" charset="0"/>
                <a:cs typeface="Times New Roman" panose="02020603050405020304" pitchFamily="18" charset="0"/>
                <a:hlinkClick r:id="rId8"/>
              </a:rPr>
              <a:t>https://doi.org/10.1186/s41239-023-00426-1</a:t>
            </a: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lang="en-US" alt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28600" indent="-2286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AutoNum type="arabicPeriod"/>
            </a:pPr>
            <a:endParaRPr kumimoji="0" lang="en-US" altLang="en-US" sz="12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149889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-2172047" y="-308610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14" name="Google Shape;90;p13">
            <a:extLst>
              <a:ext uri="{FF2B5EF4-FFF2-40B4-BE49-F238E27FC236}">
                <a16:creationId xmlns:a16="http://schemas.microsoft.com/office/drawing/2014/main" id="{B0DB013A-6A64-7D3C-80BC-64031C5804B5}"/>
              </a:ext>
            </a:extLst>
          </p:cNvPr>
          <p:cNvGrpSpPr/>
          <p:nvPr/>
        </p:nvGrpSpPr>
        <p:grpSpPr>
          <a:xfrm>
            <a:off x="3708401" y="1295528"/>
            <a:ext cx="4775199" cy="1505095"/>
            <a:chOff x="2" y="-454868"/>
            <a:chExt cx="9550397" cy="3010191"/>
          </a:xfrm>
        </p:grpSpPr>
        <p:sp>
          <p:nvSpPr>
            <p:cNvPr id="15" name="Google Shape;91;p13">
              <a:extLst>
                <a:ext uri="{FF2B5EF4-FFF2-40B4-BE49-F238E27FC236}">
                  <a16:creationId xmlns:a16="http://schemas.microsoft.com/office/drawing/2014/main" id="{CE494B22-AB91-43DC-3903-01DF8D4560E2}"/>
                </a:ext>
              </a:extLst>
            </p:cNvPr>
            <p:cNvSpPr txBox="1"/>
            <p:nvPr/>
          </p:nvSpPr>
          <p:spPr>
            <a:xfrm>
              <a:off x="3035586" y="-454868"/>
              <a:ext cx="4749804" cy="8534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2133" b="1" dirty="0">
                  <a:solidFill>
                    <a:srgbClr val="231F20"/>
                  </a:solidFill>
                  <a:latin typeface="Tahoma"/>
                  <a:ea typeface="Tahoma"/>
                  <a:cs typeface="Tahoma"/>
                  <a:sym typeface="Tahoma"/>
                </a:rPr>
                <a:t>Presented To</a:t>
              </a:r>
              <a:endParaRPr sz="120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" name="Google Shape;92;p13">
              <a:extLst>
                <a:ext uri="{FF2B5EF4-FFF2-40B4-BE49-F238E27FC236}">
                  <a16:creationId xmlns:a16="http://schemas.microsoft.com/office/drawing/2014/main" id="{582B7F74-E646-EF7F-C1AB-574B51C87970}"/>
                </a:ext>
              </a:extLst>
            </p:cNvPr>
            <p:cNvSpPr txBox="1"/>
            <p:nvPr/>
          </p:nvSpPr>
          <p:spPr>
            <a:xfrm>
              <a:off x="2" y="745596"/>
              <a:ext cx="9550397" cy="180972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sz="2400" dirty="0"/>
                <a:t>Dr. Jannatun Noor Mukta</a:t>
              </a:r>
            </a:p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dirty="0"/>
                <a:t>Associate Professor</a:t>
              </a:r>
              <a:r>
                <a:rPr lang="en-US" dirty="0">
                  <a:solidFill>
                    <a:srgbClr val="231F2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, Dept. Of CSE </a:t>
              </a:r>
            </a:p>
          </p:txBody>
        </p:sp>
      </p:grpSp>
      <p:grpSp>
        <p:nvGrpSpPr>
          <p:cNvPr id="2" name="Google Shape;90;p13">
            <a:extLst>
              <a:ext uri="{FF2B5EF4-FFF2-40B4-BE49-F238E27FC236}">
                <a16:creationId xmlns:a16="http://schemas.microsoft.com/office/drawing/2014/main" id="{210E0CC5-ACD9-15EF-7AA2-409AB08C86F3}"/>
              </a:ext>
            </a:extLst>
          </p:cNvPr>
          <p:cNvGrpSpPr/>
          <p:nvPr/>
        </p:nvGrpSpPr>
        <p:grpSpPr>
          <a:xfrm>
            <a:off x="3543299" y="3507226"/>
            <a:ext cx="5190624" cy="1410730"/>
            <a:chOff x="193129" y="241509"/>
            <a:chExt cx="6301055" cy="2821460"/>
          </a:xfrm>
        </p:grpSpPr>
        <p:sp>
          <p:nvSpPr>
            <p:cNvPr id="8" name="Google Shape;91;p13">
              <a:extLst>
                <a:ext uri="{FF2B5EF4-FFF2-40B4-BE49-F238E27FC236}">
                  <a16:creationId xmlns:a16="http://schemas.microsoft.com/office/drawing/2014/main" id="{EABBB1D6-C9DE-D077-7B3A-A56C253BFFFC}"/>
                </a:ext>
              </a:extLst>
            </p:cNvPr>
            <p:cNvSpPr txBox="1"/>
            <p:nvPr/>
          </p:nvSpPr>
          <p:spPr>
            <a:xfrm>
              <a:off x="917026" y="241509"/>
              <a:ext cx="4749805" cy="747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1867" b="1" dirty="0">
                  <a:solidFill>
                    <a:srgbClr val="231F20"/>
                  </a:solidFill>
                  <a:latin typeface="Tahoma"/>
                  <a:ea typeface="Tahoma"/>
                  <a:cs typeface="Tahoma"/>
                  <a:sym typeface="Tahoma"/>
                </a:rPr>
                <a:t>Presented By</a:t>
              </a:r>
              <a:endParaRPr sz="1200" b="1" dirty="0">
                <a:solidFill>
                  <a:srgbClr val="231F2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" name="Google Shape;92;p13">
              <a:extLst>
                <a:ext uri="{FF2B5EF4-FFF2-40B4-BE49-F238E27FC236}">
                  <a16:creationId xmlns:a16="http://schemas.microsoft.com/office/drawing/2014/main" id="{65003BC2-A656-4B4D-CA68-AD5EC5884D0A}"/>
                </a:ext>
              </a:extLst>
            </p:cNvPr>
            <p:cNvSpPr txBox="1"/>
            <p:nvPr/>
          </p:nvSpPr>
          <p:spPr>
            <a:xfrm>
              <a:off x="193129" y="1322653"/>
              <a:ext cx="6197599" cy="804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sz="1867" dirty="0">
                  <a:solidFill>
                    <a:srgbClr val="231F2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Afshin Nahian Tripto (0122410045)</a:t>
              </a:r>
            </a:p>
          </p:txBody>
        </p:sp>
        <p:sp>
          <p:nvSpPr>
            <p:cNvPr id="5" name="Google Shape;92;p13">
              <a:extLst>
                <a:ext uri="{FF2B5EF4-FFF2-40B4-BE49-F238E27FC236}">
                  <a16:creationId xmlns:a16="http://schemas.microsoft.com/office/drawing/2014/main" id="{6EFC9E8E-A9DA-5B64-4188-07974C33DBFF}"/>
                </a:ext>
              </a:extLst>
            </p:cNvPr>
            <p:cNvSpPr txBox="1"/>
            <p:nvPr/>
          </p:nvSpPr>
          <p:spPr>
            <a:xfrm>
              <a:off x="296585" y="2258517"/>
              <a:ext cx="6197599" cy="80445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ctr">
                <a:lnSpc>
                  <a:spcPct val="139958"/>
                </a:lnSpc>
                <a:buClr>
                  <a:srgbClr val="000000"/>
                </a:buClr>
                <a:buSzPts val="2400"/>
              </a:pPr>
              <a:r>
                <a:rPr lang="en-US" sz="1867" dirty="0">
                  <a:solidFill>
                    <a:srgbClr val="231F20"/>
                  </a:solidFill>
                  <a:latin typeface="IBM Plex Sans"/>
                  <a:ea typeface="IBM Plex Sans"/>
                  <a:cs typeface="IBM Plex Sans"/>
                  <a:sym typeface="IBM Plex Sans"/>
                </a:rPr>
                <a:t>Ekra Hossain (0122420004)</a:t>
              </a: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/>
          <p:cNvSpPr/>
          <p:nvPr/>
        </p:nvSpPr>
        <p:spPr>
          <a:xfrm rot="7659121">
            <a:off x="9412987" y="4043850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7DEA404B-7349-5524-5962-EB70DAB323AD}"/>
              </a:ext>
            </a:extLst>
          </p:cNvPr>
          <p:cNvGrpSpPr/>
          <p:nvPr/>
        </p:nvGrpSpPr>
        <p:grpSpPr>
          <a:xfrm>
            <a:off x="2936310" y="2228671"/>
            <a:ext cx="6258420" cy="1200329"/>
            <a:chOff x="2087880" y="2264618"/>
            <a:chExt cx="6258420" cy="120032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C2E6C26B-9208-9D07-CB5F-42FFCC70E8E3}"/>
                </a:ext>
              </a:extLst>
            </p:cNvPr>
            <p:cNvSpPr/>
            <p:nvPr/>
          </p:nvSpPr>
          <p:spPr>
            <a:xfrm>
              <a:off x="2087880" y="2419726"/>
              <a:ext cx="5814382" cy="1009274"/>
            </a:xfrm>
            <a:prstGeom prst="rect">
              <a:avLst/>
            </a:prstGeom>
            <a:solidFill>
              <a:schemeClr val="tx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Google Shape;91;p13">
              <a:extLst>
                <a:ext uri="{FF2B5EF4-FFF2-40B4-BE49-F238E27FC236}">
                  <a16:creationId xmlns:a16="http://schemas.microsoft.com/office/drawing/2014/main" id="{C6BB5732-567D-9276-7C1D-98877FD1B8D5}"/>
                </a:ext>
              </a:extLst>
            </p:cNvPr>
            <p:cNvSpPr txBox="1"/>
            <p:nvPr/>
          </p:nvSpPr>
          <p:spPr>
            <a:xfrm>
              <a:off x="3723779" y="2264618"/>
              <a:ext cx="4622521" cy="12003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>
                <a:lnSpc>
                  <a:spcPct val="130013"/>
                </a:lnSpc>
                <a:buClr>
                  <a:srgbClr val="000000"/>
                </a:buClr>
                <a:buSzPts val="2199"/>
              </a:pPr>
              <a:r>
                <a:rPr lang="en-US" sz="6000" b="1" dirty="0">
                  <a:solidFill>
                    <a:schemeClr val="bg1"/>
                  </a:solidFill>
                  <a:latin typeface="Times New Roman" panose="02020603050405020304" pitchFamily="18" charset="0"/>
                  <a:ea typeface="Arial"/>
                  <a:cs typeface="Times New Roman" panose="02020603050405020304" pitchFamily="18" charset="0"/>
                  <a:sym typeface="Arial"/>
                </a:rPr>
                <a:t>Thanks</a:t>
              </a:r>
              <a:endParaRPr sz="60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endParaRPr>
            </a:p>
          </p:txBody>
        </p:sp>
      </p:grpSp>
      <p:sp>
        <p:nvSpPr>
          <p:cNvPr id="6" name="Freeform 4">
            <a:extLst>
              <a:ext uri="{FF2B5EF4-FFF2-40B4-BE49-F238E27FC236}">
                <a16:creationId xmlns:a16="http://schemas.microsoft.com/office/drawing/2014/main" id="{73899274-5CDE-C088-0D8F-8E70A043DA72}"/>
              </a:ext>
            </a:extLst>
          </p:cNvPr>
          <p:cNvSpPr/>
          <p:nvPr/>
        </p:nvSpPr>
        <p:spPr>
          <a:xfrm>
            <a:off x="8933594" y="-378605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7" name="Freeform 4">
            <a:extLst>
              <a:ext uri="{FF2B5EF4-FFF2-40B4-BE49-F238E27FC236}">
                <a16:creationId xmlns:a16="http://schemas.microsoft.com/office/drawing/2014/main" id="{FBEA5458-052E-F0C2-EFC2-28F81C0197DA}"/>
              </a:ext>
            </a:extLst>
          </p:cNvPr>
          <p:cNvSpPr/>
          <p:nvPr/>
        </p:nvSpPr>
        <p:spPr>
          <a:xfrm>
            <a:off x="-2601181" y="-3519350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8" name="Freeform 4">
            <a:extLst>
              <a:ext uri="{FF2B5EF4-FFF2-40B4-BE49-F238E27FC236}">
                <a16:creationId xmlns:a16="http://schemas.microsoft.com/office/drawing/2014/main" id="{F7E02A8B-27EB-CB37-124C-C53A933A514A}"/>
              </a:ext>
            </a:extLst>
          </p:cNvPr>
          <p:cNvSpPr/>
          <p:nvPr/>
        </p:nvSpPr>
        <p:spPr>
          <a:xfrm>
            <a:off x="-1808685" y="3045847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87214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6746AD-E9D8-0A88-ADE8-01C841633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3">
            <a:extLst>
              <a:ext uri="{FF2B5EF4-FFF2-40B4-BE49-F238E27FC236}">
                <a16:creationId xmlns:a16="http://schemas.microsoft.com/office/drawing/2014/main" id="{90563441-8671-D634-7F27-847B3FD1507E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28B83E3B-3911-6569-489B-EF479887B6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Agenda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88DE2939-DB70-C496-CEC5-47AC05991B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515369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b="1" dirty="0"/>
              <a:t>Problem Definition</a:t>
            </a:r>
            <a:r>
              <a:rPr lang="en-US" dirty="0"/>
              <a:t>: What Are We Doing?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Motivation</a:t>
            </a:r>
            <a:r>
              <a:rPr lang="en-US" dirty="0"/>
              <a:t>: Why Are We Doing This?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Literature Review</a:t>
            </a:r>
            <a:r>
              <a:rPr lang="en-US" dirty="0"/>
              <a:t>: What Others Have Done on Your Problem?</a:t>
            </a:r>
          </a:p>
          <a:p>
            <a:pPr marL="514350" indent="-514350">
              <a:buFont typeface="+mj-lt"/>
              <a:buAutoNum type="arabicPeriod"/>
            </a:pPr>
            <a:r>
              <a:rPr lang="en-US" b="1" dirty="0"/>
              <a:t>Solution Approach</a:t>
            </a:r>
            <a:r>
              <a:rPr lang="en-US" dirty="0"/>
              <a:t>: How Can You Do This (High Level)?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4114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9A1DD7B-74FB-6571-2277-074055FFB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Definition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39B56-1640-509E-9A2F-BF2C0936A1F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Are We Doing?</a:t>
            </a:r>
          </a:p>
        </p:txBody>
      </p:sp>
    </p:spTree>
    <p:extLst>
      <p:ext uri="{BB962C8B-B14F-4D97-AF65-F5344CB8AC3E}">
        <p14:creationId xmlns:p14="http://schemas.microsoft.com/office/powerpoint/2010/main" val="9692477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C2E6C26B-9208-9D07-CB5F-42FFCC70E8E3}"/>
              </a:ext>
            </a:extLst>
          </p:cNvPr>
          <p:cNvSpPr/>
          <p:nvPr/>
        </p:nvSpPr>
        <p:spPr>
          <a:xfrm>
            <a:off x="0" y="392806"/>
            <a:ext cx="7430703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/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/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C6BB5732-567D-9276-7C1D-98877FD1B8D5}"/>
              </a:ext>
            </a:extLst>
          </p:cNvPr>
          <p:cNvSpPr txBox="1"/>
          <p:nvPr/>
        </p:nvSpPr>
        <p:spPr>
          <a:xfrm>
            <a:off x="370256" y="444998"/>
            <a:ext cx="7262578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 Problem Definition: What Are We Doing?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5E6C8154-1847-9241-C5DE-F411D0B58888}"/>
              </a:ext>
            </a:extLst>
          </p:cNvPr>
          <p:cNvSpPr txBox="1"/>
          <p:nvPr/>
        </p:nvSpPr>
        <p:spPr>
          <a:xfrm>
            <a:off x="643008" y="2043231"/>
            <a:ext cx="10368293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Conversational AI systems (e.g., ChatGPT, Copilot) often suffer from limitations: misunderstanding users, abrupt endings, repetitive responses or very prolonged </a:t>
            </a:r>
            <a:r>
              <a:rPr lang="en-US" dirty="0" err="1">
                <a:solidFill>
                  <a:srgbClr val="231F20"/>
                </a:solidFill>
                <a:ea typeface="Tahoma"/>
                <a:cs typeface="Tahoma"/>
                <a:sym typeface="Tahoma"/>
              </a:rPr>
              <a:t>respones</a:t>
            </a: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These issues cause user dissatisfaction and erode self-efficacy — the belief in their ability to complete tasks.</a:t>
            </a:r>
          </a:p>
          <a:p>
            <a:pPr>
              <a:lnSpc>
                <a:spcPct val="150000"/>
              </a:lnSpc>
              <a:buClr>
                <a:srgbClr val="000000"/>
              </a:buClr>
              <a:buSzPts val="2199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Low self-efficacy leads to reduced motivation, increased anxiety, and avoidance of conversational AI services.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18D6C1C-7514-7AE0-3041-C218CEDDCF11}"/>
              </a:ext>
            </a:extLst>
          </p:cNvPr>
          <p:cNvSpPr txBox="1"/>
          <p:nvPr/>
        </p:nvSpPr>
        <p:spPr>
          <a:xfrm>
            <a:off x="643008" y="1475241"/>
            <a:ext cx="353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Background</a:t>
            </a:r>
          </a:p>
        </p:txBody>
      </p:sp>
    </p:spTree>
    <p:extLst>
      <p:ext uri="{BB962C8B-B14F-4D97-AF65-F5344CB8AC3E}">
        <p14:creationId xmlns:p14="http://schemas.microsoft.com/office/powerpoint/2010/main" val="17546567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AB32F1-0BFD-6CC7-45C2-873A9EB0A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A2B44D56-3ED1-1971-834D-A220E6FF9C27}"/>
              </a:ext>
            </a:extLst>
          </p:cNvPr>
          <p:cNvSpPr/>
          <p:nvPr/>
        </p:nvSpPr>
        <p:spPr>
          <a:xfrm>
            <a:off x="0" y="392806"/>
            <a:ext cx="7430703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13365AF-4CB4-3B8E-0D04-46440D8A1738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421C46E-5EB1-83CB-2F36-0FFE3493D4A0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10862F8F-094B-C618-5D05-FA1AC73FB310}"/>
              </a:ext>
            </a:extLst>
          </p:cNvPr>
          <p:cNvSpPr txBox="1"/>
          <p:nvPr/>
        </p:nvSpPr>
        <p:spPr>
          <a:xfrm>
            <a:off x="370256" y="444998"/>
            <a:ext cx="7262578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1. Problem Definition: What Are We Doing?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3E49C275-CD92-E521-2C04-AF45331ADBAB}"/>
              </a:ext>
            </a:extLst>
          </p:cNvPr>
          <p:cNvSpPr txBox="1"/>
          <p:nvPr/>
        </p:nvSpPr>
        <p:spPr>
          <a:xfrm>
            <a:off x="643008" y="2043231"/>
            <a:ext cx="10368293" cy="29084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Multi-turn conversations with complex tasks are vulnerable to these failings.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Users face frequent failures and lack of progress feedback, increasing cognitive load and lowering confidence.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 b="1" dirty="0">
                <a:solidFill>
                  <a:srgbClr val="231F20"/>
                </a:solidFill>
                <a:ea typeface="Tahoma"/>
                <a:cs typeface="Tahoma"/>
                <a:sym typeface="Tahoma"/>
              </a:rPr>
              <a:t>Goal: Design a UI system that reduces cognitive load and enhances user self-efficacy during conversational AI interactions.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E0CBE6D-74A4-898D-FA83-0A8CE901FAE3}"/>
              </a:ext>
            </a:extLst>
          </p:cNvPr>
          <p:cNvSpPr txBox="1"/>
          <p:nvPr/>
        </p:nvSpPr>
        <p:spPr>
          <a:xfrm>
            <a:off x="643008" y="1475241"/>
            <a:ext cx="353435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Problem Specifics</a:t>
            </a:r>
          </a:p>
        </p:txBody>
      </p:sp>
    </p:spTree>
    <p:extLst>
      <p:ext uri="{BB962C8B-B14F-4D97-AF65-F5344CB8AC3E}">
        <p14:creationId xmlns:p14="http://schemas.microsoft.com/office/powerpoint/2010/main" val="18051755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C0CC76-0557-1F2E-2313-E249A191BD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FD8F2A6-7C51-7298-825F-232325EA7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Motivation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413BC-121C-14BA-D85E-ED534C36F9E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Why Are We Doing This?</a:t>
            </a:r>
          </a:p>
        </p:txBody>
      </p:sp>
    </p:spTree>
    <p:extLst>
      <p:ext uri="{BB962C8B-B14F-4D97-AF65-F5344CB8AC3E}">
        <p14:creationId xmlns:p14="http://schemas.microsoft.com/office/powerpoint/2010/main" val="162418237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C6B416-A288-5069-59B5-23F829EDA0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BBC12976-E213-448D-D09D-6046B26FE140}"/>
              </a:ext>
            </a:extLst>
          </p:cNvPr>
          <p:cNvSpPr/>
          <p:nvPr/>
        </p:nvSpPr>
        <p:spPr>
          <a:xfrm>
            <a:off x="0" y="392806"/>
            <a:ext cx="7036067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EFCB85F6-C613-B850-8F7D-3E1B78F1D8E5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4376CD18-7B02-FDB0-CF45-B73D31C72206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9CAB1C4A-C017-F5E8-A68F-51B87E549EB4}"/>
              </a:ext>
            </a:extLst>
          </p:cNvPr>
          <p:cNvSpPr txBox="1"/>
          <p:nvPr/>
        </p:nvSpPr>
        <p:spPr>
          <a:xfrm>
            <a:off x="370256" y="444998"/>
            <a:ext cx="7262578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 Motivation: Why Are We Doing This?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3C86F5FC-E08F-E5AE-34DF-8418CC7CF913}"/>
              </a:ext>
            </a:extLst>
          </p:cNvPr>
          <p:cNvSpPr txBox="1"/>
          <p:nvPr/>
        </p:nvSpPr>
        <p:spPr>
          <a:xfrm>
            <a:off x="643008" y="2043231"/>
            <a:ext cx="10368293" cy="20774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Self-efficacy influences task motivation, persistence, and success in problem-solving.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Enhancing self-efficacy can make users more proactive and satisfied with conversational AI.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Avoids users abandoning tasks due to frustration or confusion.</a:t>
            </a: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BD39D97-64ED-0D39-D378-65BD5A4B8D4B}"/>
              </a:ext>
            </a:extLst>
          </p:cNvPr>
          <p:cNvSpPr txBox="1"/>
          <p:nvPr/>
        </p:nvSpPr>
        <p:spPr>
          <a:xfrm>
            <a:off x="643007" y="1475241"/>
            <a:ext cx="378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Importance of Self-Efficacy</a:t>
            </a:r>
          </a:p>
        </p:txBody>
      </p:sp>
    </p:spTree>
    <p:extLst>
      <p:ext uri="{BB962C8B-B14F-4D97-AF65-F5344CB8AC3E}">
        <p14:creationId xmlns:p14="http://schemas.microsoft.com/office/powerpoint/2010/main" val="20737378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8529B8-9C74-541D-C411-0FC6B48BC6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1BB7183E-E04E-A632-E1BC-5B1EABB15370}"/>
              </a:ext>
            </a:extLst>
          </p:cNvPr>
          <p:cNvSpPr/>
          <p:nvPr/>
        </p:nvSpPr>
        <p:spPr>
          <a:xfrm>
            <a:off x="0" y="392806"/>
            <a:ext cx="7016817" cy="748061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Freeform 3">
            <a:extLst>
              <a:ext uri="{FF2B5EF4-FFF2-40B4-BE49-F238E27FC236}">
                <a16:creationId xmlns:a16="http://schemas.microsoft.com/office/drawing/2014/main" id="{5879B9B4-A4B4-6587-555B-26356A0502B2}"/>
              </a:ext>
            </a:extLst>
          </p:cNvPr>
          <p:cNvSpPr/>
          <p:nvPr/>
        </p:nvSpPr>
        <p:spPr>
          <a:xfrm rot="7659121">
            <a:off x="10060687" y="3723809"/>
            <a:ext cx="5086196" cy="5219044"/>
          </a:xfrm>
          <a:custGeom>
            <a:avLst/>
            <a:gdLst/>
            <a:ahLst/>
            <a:cxnLst/>
            <a:rect l="l" t="t" r="r" b="b"/>
            <a:pathLst>
              <a:path w="7629294" h="7828566">
                <a:moveTo>
                  <a:pt x="0" y="0"/>
                </a:moveTo>
                <a:lnTo>
                  <a:pt x="7629294" y="0"/>
                </a:lnTo>
                <a:lnTo>
                  <a:pt x="7629294" y="7828566"/>
                </a:lnTo>
                <a:lnTo>
                  <a:pt x="0" y="782856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4" name="Freeform 4">
            <a:extLst>
              <a:ext uri="{FF2B5EF4-FFF2-40B4-BE49-F238E27FC236}">
                <a16:creationId xmlns:a16="http://schemas.microsoft.com/office/drawing/2014/main" id="{5B748477-4F16-140F-4B72-69F570C9338A}"/>
              </a:ext>
            </a:extLst>
          </p:cNvPr>
          <p:cNvSpPr/>
          <p:nvPr/>
        </p:nvSpPr>
        <p:spPr>
          <a:xfrm>
            <a:off x="9041229" y="-3858832"/>
            <a:ext cx="6015089" cy="6172200"/>
          </a:xfrm>
          <a:custGeom>
            <a:avLst/>
            <a:gdLst/>
            <a:ahLst/>
            <a:cxnLst/>
            <a:rect l="l" t="t" r="r" b="b"/>
            <a:pathLst>
              <a:path w="9022634" h="9258300">
                <a:moveTo>
                  <a:pt x="0" y="0"/>
                </a:moveTo>
                <a:lnTo>
                  <a:pt x="9022634" y="0"/>
                </a:lnTo>
                <a:lnTo>
                  <a:pt x="9022634" y="9258300"/>
                </a:lnTo>
                <a:lnTo>
                  <a:pt x="0" y="925830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en-US"/>
          </a:p>
        </p:txBody>
      </p:sp>
      <p:sp>
        <p:nvSpPr>
          <p:cNvPr id="17" name="Google Shape;91;p13">
            <a:extLst>
              <a:ext uri="{FF2B5EF4-FFF2-40B4-BE49-F238E27FC236}">
                <a16:creationId xmlns:a16="http://schemas.microsoft.com/office/drawing/2014/main" id="{030CBCDA-BD4F-0B9D-3087-80E1CA5B0794}"/>
              </a:ext>
            </a:extLst>
          </p:cNvPr>
          <p:cNvSpPr txBox="1"/>
          <p:nvPr/>
        </p:nvSpPr>
        <p:spPr>
          <a:xfrm>
            <a:off x="370256" y="444998"/>
            <a:ext cx="7262578" cy="5601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>
              <a:lnSpc>
                <a:spcPct val="130013"/>
              </a:lnSpc>
              <a:buClr>
                <a:srgbClr val="000000"/>
              </a:buClr>
              <a:buSzPts val="2199"/>
            </a:pPr>
            <a:r>
              <a:rPr lang="en-US" sz="2800" b="1" dirty="0">
                <a:solidFill>
                  <a:schemeClr val="bg1"/>
                </a:solidFill>
                <a:latin typeface="Times New Roman" panose="02020603050405020304" pitchFamily="18" charset="0"/>
                <a:ea typeface="Arial"/>
                <a:cs typeface="Times New Roman" panose="02020603050405020304" pitchFamily="18" charset="0"/>
                <a:sym typeface="Arial"/>
              </a:rPr>
              <a:t>2. Motivation: Why Are We Doing This?</a:t>
            </a:r>
            <a:endParaRPr sz="2800" b="1" dirty="0">
              <a:solidFill>
                <a:schemeClr val="bg1"/>
              </a:solidFill>
              <a:latin typeface="Times New Roman" panose="02020603050405020304" pitchFamily="18" charset="0"/>
              <a:ea typeface="Arial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Google Shape;91;p13">
            <a:extLst>
              <a:ext uri="{FF2B5EF4-FFF2-40B4-BE49-F238E27FC236}">
                <a16:creationId xmlns:a16="http://schemas.microsoft.com/office/drawing/2014/main" id="{B7BC2120-3D15-5AA0-A378-1A6D2EAD6818}"/>
              </a:ext>
            </a:extLst>
          </p:cNvPr>
          <p:cNvSpPr txBox="1"/>
          <p:nvPr/>
        </p:nvSpPr>
        <p:spPr>
          <a:xfrm>
            <a:off x="643008" y="2043231"/>
            <a:ext cx="10368293" cy="24929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Existing conversational AIs offer limited visual feedback on progress.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No current systems visually represent conversation progress or subtasks to users.</a:t>
            </a: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endParaRPr lang="en-US">
              <a:solidFill>
                <a:srgbClr val="231F20"/>
              </a:solidFill>
              <a:ea typeface="Tahoma"/>
              <a:cs typeface="Tahoma"/>
              <a:sym typeface="Tahoma"/>
            </a:endParaRPr>
          </a:p>
          <a:p>
            <a:pPr marL="285750" indent="-285750">
              <a:lnSpc>
                <a:spcPct val="150000"/>
              </a:lnSpc>
              <a:buClr>
                <a:srgbClr val="000000"/>
              </a:buClr>
              <a:buSzPts val="2199"/>
              <a:buFont typeface="Arial" panose="020B0604020202020204" pitchFamily="34" charset="0"/>
              <a:buChar char="•"/>
            </a:pPr>
            <a:r>
              <a:rPr lang="en-US">
                <a:solidFill>
                  <a:srgbClr val="231F20"/>
                </a:solidFill>
                <a:ea typeface="Tahoma"/>
                <a:cs typeface="Tahoma"/>
                <a:sym typeface="Tahoma"/>
              </a:rPr>
              <a:t>Providing mastery experiences through visual feedback can improve self-efficacy without altering the underlying AI.</a:t>
            </a:r>
            <a:endParaRPr lang="en-US" dirty="0">
              <a:solidFill>
                <a:srgbClr val="231F20"/>
              </a:solidFill>
              <a:ea typeface="Tahoma"/>
              <a:cs typeface="Tahoma"/>
              <a:sym typeface="Tahoma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5400227-721B-A579-546A-742A146E9606}"/>
              </a:ext>
            </a:extLst>
          </p:cNvPr>
          <p:cNvSpPr txBox="1"/>
          <p:nvPr/>
        </p:nvSpPr>
        <p:spPr>
          <a:xfrm>
            <a:off x="643007" y="1475241"/>
            <a:ext cx="3784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Addressing Current Gaps</a:t>
            </a:r>
          </a:p>
        </p:txBody>
      </p:sp>
    </p:spTree>
    <p:extLst>
      <p:ext uri="{BB962C8B-B14F-4D97-AF65-F5344CB8AC3E}">
        <p14:creationId xmlns:p14="http://schemas.microsoft.com/office/powerpoint/2010/main" val="525862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360</TotalTime>
  <Words>1166</Words>
  <Application>Microsoft Office PowerPoint</Application>
  <PresentationFormat>Widescreen</PresentationFormat>
  <Paragraphs>113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Arial</vt:lpstr>
      <vt:lpstr>Calibri</vt:lpstr>
      <vt:lpstr>Calibri Light</vt:lpstr>
      <vt:lpstr>IBM Plex Sans</vt:lpstr>
      <vt:lpstr>Tahoma</vt:lpstr>
      <vt:lpstr>Times New Roman</vt:lpstr>
      <vt:lpstr>Office Theme</vt:lpstr>
      <vt:lpstr>PowerPoint Presentation</vt:lpstr>
      <vt:lpstr>PowerPoint Presentation</vt:lpstr>
      <vt:lpstr>Agenda</vt:lpstr>
      <vt:lpstr>Problem Definition</vt:lpstr>
      <vt:lpstr>PowerPoint Presentation</vt:lpstr>
      <vt:lpstr>PowerPoint Presentation</vt:lpstr>
      <vt:lpstr>Motivation</vt:lpstr>
      <vt:lpstr>PowerPoint Presentation</vt:lpstr>
      <vt:lpstr>PowerPoint Presentation</vt:lpstr>
      <vt:lpstr>Literature Review</vt:lpstr>
      <vt:lpstr>PowerPoint Presentation</vt:lpstr>
      <vt:lpstr>PowerPoint Presentation</vt:lpstr>
      <vt:lpstr>PowerPoint Presentation</vt:lpstr>
      <vt:lpstr>PowerPoint Presentation</vt:lpstr>
      <vt:lpstr>Solution Approach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Tripto Afsin</dc:creator>
  <cp:lastModifiedBy>Tripto Afsin</cp:lastModifiedBy>
  <cp:revision>76</cp:revision>
  <dcterms:created xsi:type="dcterms:W3CDTF">2024-09-10T14:20:20Z</dcterms:created>
  <dcterms:modified xsi:type="dcterms:W3CDTF">2025-08-08T05:38:09Z</dcterms:modified>
</cp:coreProperties>
</file>