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82" r:id="rId4"/>
    <p:sldId id="261" r:id="rId5"/>
    <p:sldId id="290" r:id="rId6"/>
    <p:sldId id="294" r:id="rId7"/>
    <p:sldId id="292" r:id="rId8"/>
    <p:sldId id="274" r:id="rId9"/>
    <p:sldId id="293" r:id="rId10"/>
    <p:sldId id="291" r:id="rId11"/>
    <p:sldId id="288" r:id="rId12"/>
    <p:sldId id="295" r:id="rId13"/>
    <p:sldId id="289" r:id="rId14"/>
    <p:sldId id="296" r:id="rId15"/>
    <p:sldId id="287" r:id="rId16"/>
    <p:sldId id="297"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p:scale>
          <a:sx n="75" d="100"/>
          <a:sy n="75" d="100"/>
        </p:scale>
        <p:origin x="3504" y="18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4A97E-1DE8-B86E-F06E-BEFF3BCCFD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4CCB9A-9740-9FB7-313C-6962022A72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E278E3-FB43-A514-B32F-71DD65602BFE}"/>
              </a:ext>
            </a:extLst>
          </p:cNvPr>
          <p:cNvSpPr>
            <a:spLocks noGrp="1"/>
          </p:cNvSpPr>
          <p:nvPr>
            <p:ph type="dt" sz="half" idx="10"/>
          </p:nvPr>
        </p:nvSpPr>
        <p:spPr/>
        <p:txBody>
          <a:bodyPr/>
          <a:lstStyle/>
          <a:p>
            <a:fld id="{491A0BFF-052C-46F6-BDC1-3E6B35F8695E}" type="datetimeFigureOut">
              <a:rPr lang="en-US" smtClean="0"/>
              <a:t>8/7/2025</a:t>
            </a:fld>
            <a:endParaRPr lang="en-US"/>
          </a:p>
        </p:txBody>
      </p:sp>
      <p:sp>
        <p:nvSpPr>
          <p:cNvPr id="5" name="Footer Placeholder 4">
            <a:extLst>
              <a:ext uri="{FF2B5EF4-FFF2-40B4-BE49-F238E27FC236}">
                <a16:creationId xmlns:a16="http://schemas.microsoft.com/office/drawing/2014/main" id="{6F987D6E-E2F9-D54C-2C3F-A635BC1EE0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BDF4B-8043-B2CD-147F-42E21A9FE77C}"/>
              </a:ext>
            </a:extLst>
          </p:cNvPr>
          <p:cNvSpPr>
            <a:spLocks noGrp="1"/>
          </p:cNvSpPr>
          <p:nvPr>
            <p:ph type="sldNum" sz="quarter" idx="12"/>
          </p:nvPr>
        </p:nvSpPr>
        <p:spPr/>
        <p:txBody>
          <a:bodyPr/>
          <a:lstStyle/>
          <a:p>
            <a:fld id="{ACA9DDB2-6ED0-445C-9CF7-2953138E9488}" type="slidenum">
              <a:rPr lang="en-US" smtClean="0"/>
              <a:t>‹#›</a:t>
            </a:fld>
            <a:endParaRPr lang="en-US"/>
          </a:p>
        </p:txBody>
      </p:sp>
    </p:spTree>
    <p:extLst>
      <p:ext uri="{BB962C8B-B14F-4D97-AF65-F5344CB8AC3E}">
        <p14:creationId xmlns:p14="http://schemas.microsoft.com/office/powerpoint/2010/main" val="2516955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3F077-FEED-52B9-FD18-35DA9BA391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04629A-51B4-ECD0-712D-0330A17D49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4E55B9-98EA-3D5C-ACDC-FD6DCB57B287}"/>
              </a:ext>
            </a:extLst>
          </p:cNvPr>
          <p:cNvSpPr>
            <a:spLocks noGrp="1"/>
          </p:cNvSpPr>
          <p:nvPr>
            <p:ph type="dt" sz="half" idx="10"/>
          </p:nvPr>
        </p:nvSpPr>
        <p:spPr/>
        <p:txBody>
          <a:bodyPr/>
          <a:lstStyle/>
          <a:p>
            <a:fld id="{491A0BFF-052C-46F6-BDC1-3E6B35F8695E}" type="datetimeFigureOut">
              <a:rPr lang="en-US" smtClean="0"/>
              <a:t>8/7/2025</a:t>
            </a:fld>
            <a:endParaRPr lang="en-US"/>
          </a:p>
        </p:txBody>
      </p:sp>
      <p:sp>
        <p:nvSpPr>
          <p:cNvPr id="5" name="Footer Placeholder 4">
            <a:extLst>
              <a:ext uri="{FF2B5EF4-FFF2-40B4-BE49-F238E27FC236}">
                <a16:creationId xmlns:a16="http://schemas.microsoft.com/office/drawing/2014/main" id="{F39798D5-3474-0D90-6F1B-2487417C9F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7AEDB8-F0A7-9020-4234-03E8DEF70CCD}"/>
              </a:ext>
            </a:extLst>
          </p:cNvPr>
          <p:cNvSpPr>
            <a:spLocks noGrp="1"/>
          </p:cNvSpPr>
          <p:nvPr>
            <p:ph type="sldNum" sz="quarter" idx="12"/>
          </p:nvPr>
        </p:nvSpPr>
        <p:spPr/>
        <p:txBody>
          <a:bodyPr/>
          <a:lstStyle/>
          <a:p>
            <a:fld id="{ACA9DDB2-6ED0-445C-9CF7-2953138E9488}" type="slidenum">
              <a:rPr lang="en-US" smtClean="0"/>
              <a:t>‹#›</a:t>
            </a:fld>
            <a:endParaRPr lang="en-US"/>
          </a:p>
        </p:txBody>
      </p:sp>
    </p:spTree>
    <p:extLst>
      <p:ext uri="{BB962C8B-B14F-4D97-AF65-F5344CB8AC3E}">
        <p14:creationId xmlns:p14="http://schemas.microsoft.com/office/powerpoint/2010/main" val="3341541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396A91-33B2-1658-0AEB-6140BDE84D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574C90-8391-4DF7-0D58-376F24E276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599235-D2C3-DE16-5397-97752DD50F35}"/>
              </a:ext>
            </a:extLst>
          </p:cNvPr>
          <p:cNvSpPr>
            <a:spLocks noGrp="1"/>
          </p:cNvSpPr>
          <p:nvPr>
            <p:ph type="dt" sz="half" idx="10"/>
          </p:nvPr>
        </p:nvSpPr>
        <p:spPr/>
        <p:txBody>
          <a:bodyPr/>
          <a:lstStyle/>
          <a:p>
            <a:fld id="{491A0BFF-052C-46F6-BDC1-3E6B35F8695E}" type="datetimeFigureOut">
              <a:rPr lang="en-US" smtClean="0"/>
              <a:t>8/7/2025</a:t>
            </a:fld>
            <a:endParaRPr lang="en-US"/>
          </a:p>
        </p:txBody>
      </p:sp>
      <p:sp>
        <p:nvSpPr>
          <p:cNvPr id="5" name="Footer Placeholder 4">
            <a:extLst>
              <a:ext uri="{FF2B5EF4-FFF2-40B4-BE49-F238E27FC236}">
                <a16:creationId xmlns:a16="http://schemas.microsoft.com/office/drawing/2014/main" id="{8638F59E-3F44-B78B-60E3-96E82E462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1158D-9752-B7CF-92A4-C556640A099B}"/>
              </a:ext>
            </a:extLst>
          </p:cNvPr>
          <p:cNvSpPr>
            <a:spLocks noGrp="1"/>
          </p:cNvSpPr>
          <p:nvPr>
            <p:ph type="sldNum" sz="quarter" idx="12"/>
          </p:nvPr>
        </p:nvSpPr>
        <p:spPr/>
        <p:txBody>
          <a:bodyPr/>
          <a:lstStyle/>
          <a:p>
            <a:fld id="{ACA9DDB2-6ED0-445C-9CF7-2953138E9488}" type="slidenum">
              <a:rPr lang="en-US" smtClean="0"/>
              <a:t>‹#›</a:t>
            </a:fld>
            <a:endParaRPr lang="en-US"/>
          </a:p>
        </p:txBody>
      </p:sp>
    </p:spTree>
    <p:extLst>
      <p:ext uri="{BB962C8B-B14F-4D97-AF65-F5344CB8AC3E}">
        <p14:creationId xmlns:p14="http://schemas.microsoft.com/office/powerpoint/2010/main" val="3483306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00026-1BD6-5DFF-A70F-B4F5757B03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D46B8B-499E-5B57-7443-57ADBD4737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E9F42C-948C-1D2A-579F-3EBED6B587ED}"/>
              </a:ext>
            </a:extLst>
          </p:cNvPr>
          <p:cNvSpPr>
            <a:spLocks noGrp="1"/>
          </p:cNvSpPr>
          <p:nvPr>
            <p:ph type="dt" sz="half" idx="10"/>
          </p:nvPr>
        </p:nvSpPr>
        <p:spPr/>
        <p:txBody>
          <a:bodyPr/>
          <a:lstStyle/>
          <a:p>
            <a:fld id="{491A0BFF-052C-46F6-BDC1-3E6B35F8695E}" type="datetimeFigureOut">
              <a:rPr lang="en-US" smtClean="0"/>
              <a:t>8/7/2025</a:t>
            </a:fld>
            <a:endParaRPr lang="en-US"/>
          </a:p>
        </p:txBody>
      </p:sp>
      <p:sp>
        <p:nvSpPr>
          <p:cNvPr id="5" name="Footer Placeholder 4">
            <a:extLst>
              <a:ext uri="{FF2B5EF4-FFF2-40B4-BE49-F238E27FC236}">
                <a16:creationId xmlns:a16="http://schemas.microsoft.com/office/drawing/2014/main" id="{EA36AB05-1989-5E36-C084-B90C951187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15E4A-2871-2ABD-8676-9A491195E8C5}"/>
              </a:ext>
            </a:extLst>
          </p:cNvPr>
          <p:cNvSpPr>
            <a:spLocks noGrp="1"/>
          </p:cNvSpPr>
          <p:nvPr>
            <p:ph type="sldNum" sz="quarter" idx="12"/>
          </p:nvPr>
        </p:nvSpPr>
        <p:spPr/>
        <p:txBody>
          <a:bodyPr/>
          <a:lstStyle/>
          <a:p>
            <a:fld id="{ACA9DDB2-6ED0-445C-9CF7-2953138E9488}" type="slidenum">
              <a:rPr lang="en-US" smtClean="0"/>
              <a:t>‹#›</a:t>
            </a:fld>
            <a:endParaRPr lang="en-US"/>
          </a:p>
        </p:txBody>
      </p:sp>
    </p:spTree>
    <p:extLst>
      <p:ext uri="{BB962C8B-B14F-4D97-AF65-F5344CB8AC3E}">
        <p14:creationId xmlns:p14="http://schemas.microsoft.com/office/powerpoint/2010/main" val="3604139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9559B-9B80-B14F-3C57-A009D3A14E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5A8E55-2BE5-9F98-A790-15C7B6E16C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F5A07E-E16B-E2D2-38F9-A129D7E89A78}"/>
              </a:ext>
            </a:extLst>
          </p:cNvPr>
          <p:cNvSpPr>
            <a:spLocks noGrp="1"/>
          </p:cNvSpPr>
          <p:nvPr>
            <p:ph type="dt" sz="half" idx="10"/>
          </p:nvPr>
        </p:nvSpPr>
        <p:spPr/>
        <p:txBody>
          <a:bodyPr/>
          <a:lstStyle/>
          <a:p>
            <a:fld id="{491A0BFF-052C-46F6-BDC1-3E6B35F8695E}" type="datetimeFigureOut">
              <a:rPr lang="en-US" smtClean="0"/>
              <a:t>8/7/2025</a:t>
            </a:fld>
            <a:endParaRPr lang="en-US"/>
          </a:p>
        </p:txBody>
      </p:sp>
      <p:sp>
        <p:nvSpPr>
          <p:cNvPr id="5" name="Footer Placeholder 4">
            <a:extLst>
              <a:ext uri="{FF2B5EF4-FFF2-40B4-BE49-F238E27FC236}">
                <a16:creationId xmlns:a16="http://schemas.microsoft.com/office/drawing/2014/main" id="{0F0B09A5-1D1B-AFDB-2287-0293A0AB26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18B98C-A9D1-327D-58EB-DFC6F9B10720}"/>
              </a:ext>
            </a:extLst>
          </p:cNvPr>
          <p:cNvSpPr>
            <a:spLocks noGrp="1"/>
          </p:cNvSpPr>
          <p:nvPr>
            <p:ph type="sldNum" sz="quarter" idx="12"/>
          </p:nvPr>
        </p:nvSpPr>
        <p:spPr/>
        <p:txBody>
          <a:bodyPr/>
          <a:lstStyle/>
          <a:p>
            <a:fld id="{ACA9DDB2-6ED0-445C-9CF7-2953138E9488}" type="slidenum">
              <a:rPr lang="en-US" smtClean="0"/>
              <a:t>‹#›</a:t>
            </a:fld>
            <a:endParaRPr lang="en-US"/>
          </a:p>
        </p:txBody>
      </p:sp>
    </p:spTree>
    <p:extLst>
      <p:ext uri="{BB962C8B-B14F-4D97-AF65-F5344CB8AC3E}">
        <p14:creationId xmlns:p14="http://schemas.microsoft.com/office/powerpoint/2010/main" val="1929336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B44B-E91D-8F2F-49A4-58100D8A9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D86639-225E-EF24-CD91-52872CE2FD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DC0A7A-C14C-B2BA-2194-C063193EB6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7EEA55-81CF-6AE7-8B63-42F59AFFAFB5}"/>
              </a:ext>
            </a:extLst>
          </p:cNvPr>
          <p:cNvSpPr>
            <a:spLocks noGrp="1"/>
          </p:cNvSpPr>
          <p:nvPr>
            <p:ph type="dt" sz="half" idx="10"/>
          </p:nvPr>
        </p:nvSpPr>
        <p:spPr/>
        <p:txBody>
          <a:bodyPr/>
          <a:lstStyle/>
          <a:p>
            <a:fld id="{491A0BFF-052C-46F6-BDC1-3E6B35F8695E}" type="datetimeFigureOut">
              <a:rPr lang="en-US" smtClean="0"/>
              <a:t>8/7/2025</a:t>
            </a:fld>
            <a:endParaRPr lang="en-US"/>
          </a:p>
        </p:txBody>
      </p:sp>
      <p:sp>
        <p:nvSpPr>
          <p:cNvPr id="6" name="Footer Placeholder 5">
            <a:extLst>
              <a:ext uri="{FF2B5EF4-FFF2-40B4-BE49-F238E27FC236}">
                <a16:creationId xmlns:a16="http://schemas.microsoft.com/office/drawing/2014/main" id="{8028A2CE-1754-E65E-3EE5-78B0870986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135D2F-210B-1BCA-3565-D677EB48777F}"/>
              </a:ext>
            </a:extLst>
          </p:cNvPr>
          <p:cNvSpPr>
            <a:spLocks noGrp="1"/>
          </p:cNvSpPr>
          <p:nvPr>
            <p:ph type="sldNum" sz="quarter" idx="12"/>
          </p:nvPr>
        </p:nvSpPr>
        <p:spPr/>
        <p:txBody>
          <a:bodyPr/>
          <a:lstStyle/>
          <a:p>
            <a:fld id="{ACA9DDB2-6ED0-445C-9CF7-2953138E9488}" type="slidenum">
              <a:rPr lang="en-US" smtClean="0"/>
              <a:t>‹#›</a:t>
            </a:fld>
            <a:endParaRPr lang="en-US"/>
          </a:p>
        </p:txBody>
      </p:sp>
    </p:spTree>
    <p:extLst>
      <p:ext uri="{BB962C8B-B14F-4D97-AF65-F5344CB8AC3E}">
        <p14:creationId xmlns:p14="http://schemas.microsoft.com/office/powerpoint/2010/main" val="3810701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EE467-94C2-766F-FDEF-3E194396E8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F84915-10C5-0A27-3EC5-A357AC18D2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1B9772-A577-4CDD-3AA8-260E56C2DF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DFAE9E-737C-C956-F68A-C1A1FA8404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FF215E-06F4-8E02-4F07-189661DDF4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D05146-71B4-BDCB-01D1-34CB38F05CEA}"/>
              </a:ext>
            </a:extLst>
          </p:cNvPr>
          <p:cNvSpPr>
            <a:spLocks noGrp="1"/>
          </p:cNvSpPr>
          <p:nvPr>
            <p:ph type="dt" sz="half" idx="10"/>
          </p:nvPr>
        </p:nvSpPr>
        <p:spPr/>
        <p:txBody>
          <a:bodyPr/>
          <a:lstStyle/>
          <a:p>
            <a:fld id="{491A0BFF-052C-46F6-BDC1-3E6B35F8695E}" type="datetimeFigureOut">
              <a:rPr lang="en-US" smtClean="0"/>
              <a:t>8/7/2025</a:t>
            </a:fld>
            <a:endParaRPr lang="en-US"/>
          </a:p>
        </p:txBody>
      </p:sp>
      <p:sp>
        <p:nvSpPr>
          <p:cNvPr id="8" name="Footer Placeholder 7">
            <a:extLst>
              <a:ext uri="{FF2B5EF4-FFF2-40B4-BE49-F238E27FC236}">
                <a16:creationId xmlns:a16="http://schemas.microsoft.com/office/drawing/2014/main" id="{44F9C387-892C-1C4F-5B73-DCA4600A1A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4666D4-209E-7ECE-162F-DD03EB2296B0}"/>
              </a:ext>
            </a:extLst>
          </p:cNvPr>
          <p:cNvSpPr>
            <a:spLocks noGrp="1"/>
          </p:cNvSpPr>
          <p:nvPr>
            <p:ph type="sldNum" sz="quarter" idx="12"/>
          </p:nvPr>
        </p:nvSpPr>
        <p:spPr/>
        <p:txBody>
          <a:bodyPr/>
          <a:lstStyle/>
          <a:p>
            <a:fld id="{ACA9DDB2-6ED0-445C-9CF7-2953138E9488}" type="slidenum">
              <a:rPr lang="en-US" smtClean="0"/>
              <a:t>‹#›</a:t>
            </a:fld>
            <a:endParaRPr lang="en-US"/>
          </a:p>
        </p:txBody>
      </p:sp>
    </p:spTree>
    <p:extLst>
      <p:ext uri="{BB962C8B-B14F-4D97-AF65-F5344CB8AC3E}">
        <p14:creationId xmlns:p14="http://schemas.microsoft.com/office/powerpoint/2010/main" val="2164214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52643-E060-3764-7E4A-08C8B8B0F1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99A2C3-BFA8-FF7E-F232-40D6613B1EC9}"/>
              </a:ext>
            </a:extLst>
          </p:cNvPr>
          <p:cNvSpPr>
            <a:spLocks noGrp="1"/>
          </p:cNvSpPr>
          <p:nvPr>
            <p:ph type="dt" sz="half" idx="10"/>
          </p:nvPr>
        </p:nvSpPr>
        <p:spPr/>
        <p:txBody>
          <a:bodyPr/>
          <a:lstStyle/>
          <a:p>
            <a:fld id="{491A0BFF-052C-46F6-BDC1-3E6B35F8695E}" type="datetimeFigureOut">
              <a:rPr lang="en-US" smtClean="0"/>
              <a:t>8/7/2025</a:t>
            </a:fld>
            <a:endParaRPr lang="en-US"/>
          </a:p>
        </p:txBody>
      </p:sp>
      <p:sp>
        <p:nvSpPr>
          <p:cNvPr id="4" name="Footer Placeholder 3">
            <a:extLst>
              <a:ext uri="{FF2B5EF4-FFF2-40B4-BE49-F238E27FC236}">
                <a16:creationId xmlns:a16="http://schemas.microsoft.com/office/drawing/2014/main" id="{FCC3B3B5-A718-912D-6732-8F5494E14C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77D487-6E24-9CAD-D0D7-DCE7A66046E7}"/>
              </a:ext>
            </a:extLst>
          </p:cNvPr>
          <p:cNvSpPr>
            <a:spLocks noGrp="1"/>
          </p:cNvSpPr>
          <p:nvPr>
            <p:ph type="sldNum" sz="quarter" idx="12"/>
          </p:nvPr>
        </p:nvSpPr>
        <p:spPr/>
        <p:txBody>
          <a:bodyPr/>
          <a:lstStyle/>
          <a:p>
            <a:fld id="{ACA9DDB2-6ED0-445C-9CF7-2953138E9488}" type="slidenum">
              <a:rPr lang="en-US" smtClean="0"/>
              <a:t>‹#›</a:t>
            </a:fld>
            <a:endParaRPr lang="en-US"/>
          </a:p>
        </p:txBody>
      </p:sp>
    </p:spTree>
    <p:extLst>
      <p:ext uri="{BB962C8B-B14F-4D97-AF65-F5344CB8AC3E}">
        <p14:creationId xmlns:p14="http://schemas.microsoft.com/office/powerpoint/2010/main" val="3753427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F38DDF-F263-E489-1729-2F45A9B006E5}"/>
              </a:ext>
            </a:extLst>
          </p:cNvPr>
          <p:cNvSpPr>
            <a:spLocks noGrp="1"/>
          </p:cNvSpPr>
          <p:nvPr>
            <p:ph type="dt" sz="half" idx="10"/>
          </p:nvPr>
        </p:nvSpPr>
        <p:spPr/>
        <p:txBody>
          <a:bodyPr/>
          <a:lstStyle/>
          <a:p>
            <a:fld id="{491A0BFF-052C-46F6-BDC1-3E6B35F8695E}" type="datetimeFigureOut">
              <a:rPr lang="en-US" smtClean="0"/>
              <a:t>8/7/2025</a:t>
            </a:fld>
            <a:endParaRPr lang="en-US"/>
          </a:p>
        </p:txBody>
      </p:sp>
      <p:sp>
        <p:nvSpPr>
          <p:cNvPr id="3" name="Footer Placeholder 2">
            <a:extLst>
              <a:ext uri="{FF2B5EF4-FFF2-40B4-BE49-F238E27FC236}">
                <a16:creationId xmlns:a16="http://schemas.microsoft.com/office/drawing/2014/main" id="{0E5AB969-A72A-39DE-F6D4-B97F7B975B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4AE357-E1A3-ECDA-66B6-EB523A176A6D}"/>
              </a:ext>
            </a:extLst>
          </p:cNvPr>
          <p:cNvSpPr>
            <a:spLocks noGrp="1"/>
          </p:cNvSpPr>
          <p:nvPr>
            <p:ph type="sldNum" sz="quarter" idx="12"/>
          </p:nvPr>
        </p:nvSpPr>
        <p:spPr/>
        <p:txBody>
          <a:bodyPr/>
          <a:lstStyle/>
          <a:p>
            <a:fld id="{ACA9DDB2-6ED0-445C-9CF7-2953138E9488}" type="slidenum">
              <a:rPr lang="en-US" smtClean="0"/>
              <a:t>‹#›</a:t>
            </a:fld>
            <a:endParaRPr lang="en-US"/>
          </a:p>
        </p:txBody>
      </p:sp>
    </p:spTree>
    <p:extLst>
      <p:ext uri="{BB962C8B-B14F-4D97-AF65-F5344CB8AC3E}">
        <p14:creationId xmlns:p14="http://schemas.microsoft.com/office/powerpoint/2010/main" val="1469929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E82E3-FAD9-98A7-6B0B-1F8148B063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921B2A-2051-8F2C-C6D6-DBB5769F99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DF0466-DF17-6C70-5B66-61BC61CE7E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5F3FB8-753E-43E3-24E4-0182D9C35DE2}"/>
              </a:ext>
            </a:extLst>
          </p:cNvPr>
          <p:cNvSpPr>
            <a:spLocks noGrp="1"/>
          </p:cNvSpPr>
          <p:nvPr>
            <p:ph type="dt" sz="half" idx="10"/>
          </p:nvPr>
        </p:nvSpPr>
        <p:spPr/>
        <p:txBody>
          <a:bodyPr/>
          <a:lstStyle/>
          <a:p>
            <a:fld id="{491A0BFF-052C-46F6-BDC1-3E6B35F8695E}" type="datetimeFigureOut">
              <a:rPr lang="en-US" smtClean="0"/>
              <a:t>8/7/2025</a:t>
            </a:fld>
            <a:endParaRPr lang="en-US"/>
          </a:p>
        </p:txBody>
      </p:sp>
      <p:sp>
        <p:nvSpPr>
          <p:cNvPr id="6" name="Footer Placeholder 5">
            <a:extLst>
              <a:ext uri="{FF2B5EF4-FFF2-40B4-BE49-F238E27FC236}">
                <a16:creationId xmlns:a16="http://schemas.microsoft.com/office/drawing/2014/main" id="{5457437D-E106-9A6E-7642-DB866D667B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388343-099E-8D6B-98F0-320D749E07B4}"/>
              </a:ext>
            </a:extLst>
          </p:cNvPr>
          <p:cNvSpPr>
            <a:spLocks noGrp="1"/>
          </p:cNvSpPr>
          <p:nvPr>
            <p:ph type="sldNum" sz="quarter" idx="12"/>
          </p:nvPr>
        </p:nvSpPr>
        <p:spPr/>
        <p:txBody>
          <a:bodyPr/>
          <a:lstStyle/>
          <a:p>
            <a:fld id="{ACA9DDB2-6ED0-445C-9CF7-2953138E9488}" type="slidenum">
              <a:rPr lang="en-US" smtClean="0"/>
              <a:t>‹#›</a:t>
            </a:fld>
            <a:endParaRPr lang="en-US"/>
          </a:p>
        </p:txBody>
      </p:sp>
    </p:spTree>
    <p:extLst>
      <p:ext uri="{BB962C8B-B14F-4D97-AF65-F5344CB8AC3E}">
        <p14:creationId xmlns:p14="http://schemas.microsoft.com/office/powerpoint/2010/main" val="814660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C9B0D-7416-84F4-9225-C9E32384F5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C1C71F-B4B4-F6BC-AF6F-B2BA08C712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404D5E-1D75-0D92-7DB3-97D7924F2A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7D7E1B-20DA-8D3B-71F4-D5D7A0258F17}"/>
              </a:ext>
            </a:extLst>
          </p:cNvPr>
          <p:cNvSpPr>
            <a:spLocks noGrp="1"/>
          </p:cNvSpPr>
          <p:nvPr>
            <p:ph type="dt" sz="half" idx="10"/>
          </p:nvPr>
        </p:nvSpPr>
        <p:spPr/>
        <p:txBody>
          <a:bodyPr/>
          <a:lstStyle/>
          <a:p>
            <a:fld id="{491A0BFF-052C-46F6-BDC1-3E6B35F8695E}" type="datetimeFigureOut">
              <a:rPr lang="en-US" smtClean="0"/>
              <a:t>8/7/2025</a:t>
            </a:fld>
            <a:endParaRPr lang="en-US"/>
          </a:p>
        </p:txBody>
      </p:sp>
      <p:sp>
        <p:nvSpPr>
          <p:cNvPr id="6" name="Footer Placeholder 5">
            <a:extLst>
              <a:ext uri="{FF2B5EF4-FFF2-40B4-BE49-F238E27FC236}">
                <a16:creationId xmlns:a16="http://schemas.microsoft.com/office/drawing/2014/main" id="{2584645A-98B9-113A-2195-6C1A652D2D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B7028-EF5D-32A6-6EC4-BEB795DFA3B6}"/>
              </a:ext>
            </a:extLst>
          </p:cNvPr>
          <p:cNvSpPr>
            <a:spLocks noGrp="1"/>
          </p:cNvSpPr>
          <p:nvPr>
            <p:ph type="sldNum" sz="quarter" idx="12"/>
          </p:nvPr>
        </p:nvSpPr>
        <p:spPr/>
        <p:txBody>
          <a:bodyPr/>
          <a:lstStyle/>
          <a:p>
            <a:fld id="{ACA9DDB2-6ED0-445C-9CF7-2953138E9488}" type="slidenum">
              <a:rPr lang="en-US" smtClean="0"/>
              <a:t>‹#›</a:t>
            </a:fld>
            <a:endParaRPr lang="en-US"/>
          </a:p>
        </p:txBody>
      </p:sp>
    </p:spTree>
    <p:extLst>
      <p:ext uri="{BB962C8B-B14F-4D97-AF65-F5344CB8AC3E}">
        <p14:creationId xmlns:p14="http://schemas.microsoft.com/office/powerpoint/2010/main" val="475253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E81A10-F76E-2472-AF6F-ECFE7730F2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71132C-8615-CDC5-9AC1-D583168786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ADB9D-535B-749C-327B-F1FE2FBC10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1A0BFF-052C-46F6-BDC1-3E6B35F8695E}" type="datetimeFigureOut">
              <a:rPr lang="en-US" smtClean="0"/>
              <a:t>8/7/2025</a:t>
            </a:fld>
            <a:endParaRPr lang="en-US"/>
          </a:p>
        </p:txBody>
      </p:sp>
      <p:sp>
        <p:nvSpPr>
          <p:cNvPr id="5" name="Footer Placeholder 4">
            <a:extLst>
              <a:ext uri="{FF2B5EF4-FFF2-40B4-BE49-F238E27FC236}">
                <a16:creationId xmlns:a16="http://schemas.microsoft.com/office/drawing/2014/main" id="{10A3BA84-1CC1-BC00-0722-5D953C5A43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EAECED-173A-3179-CA48-C1024D5DC3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A9DDB2-6ED0-445C-9CF7-2953138E9488}" type="slidenum">
              <a:rPr lang="en-US" smtClean="0"/>
              <a:t>‹#›</a:t>
            </a:fld>
            <a:endParaRPr lang="en-US"/>
          </a:p>
        </p:txBody>
      </p:sp>
    </p:spTree>
    <p:extLst>
      <p:ext uri="{BB962C8B-B14F-4D97-AF65-F5344CB8AC3E}">
        <p14:creationId xmlns:p14="http://schemas.microsoft.com/office/powerpoint/2010/main" val="2544954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2675068"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2016048">
            <a:off x="8162325" y="-670203"/>
            <a:ext cx="7166309" cy="1791577"/>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 name="TextBox 17">
            <a:extLst>
              <a:ext uri="{FF2B5EF4-FFF2-40B4-BE49-F238E27FC236}">
                <a16:creationId xmlns:a16="http://schemas.microsoft.com/office/drawing/2014/main" id="{464E7C16-E707-D158-60EE-8BF2B6BCF46F}"/>
              </a:ext>
            </a:extLst>
          </p:cNvPr>
          <p:cNvSpPr txBox="1"/>
          <p:nvPr/>
        </p:nvSpPr>
        <p:spPr>
          <a:xfrm>
            <a:off x="1143000" y="1002886"/>
            <a:ext cx="9906000" cy="830997"/>
          </a:xfrm>
          <a:prstGeom prst="rect">
            <a:avLst/>
          </a:prstGeom>
        </p:spPr>
        <p:txBody>
          <a:bodyPr wrap="square" lIns="0" tIns="0" rIns="0" bIns="0" rtlCol="0" anchor="t">
            <a:spAutoFit/>
          </a:bodyPr>
          <a:lstStyle/>
          <a:p>
            <a:pPr algn="ctr"/>
            <a:r>
              <a:rPr lang="en-US" sz="5400" dirty="0">
                <a:solidFill>
                  <a:srgbClr val="231F20"/>
                </a:solidFill>
                <a:latin typeface="Times New Roman" panose="02020603050405020304" pitchFamily="18" charset="0"/>
                <a:ea typeface="Tahoma"/>
                <a:cs typeface="Times New Roman" panose="02020603050405020304" pitchFamily="18" charset="0"/>
                <a:sym typeface="Tahoma"/>
              </a:rPr>
              <a:t>Paper Review</a:t>
            </a:r>
            <a:endParaRPr lang="en-US" sz="5400" spc="165" dirty="0">
              <a:solidFill>
                <a:srgbClr val="231F20"/>
              </a:solidFill>
              <a:latin typeface="Times New Roman" panose="02020603050405020304" pitchFamily="18" charset="0"/>
              <a:cs typeface="Times New Roman" panose="02020603050405020304" pitchFamily="18" charset="0"/>
            </a:endParaRPr>
          </a:p>
        </p:txBody>
      </p:sp>
      <p:sp>
        <p:nvSpPr>
          <p:cNvPr id="4" name="TextBox 17">
            <a:extLst>
              <a:ext uri="{FF2B5EF4-FFF2-40B4-BE49-F238E27FC236}">
                <a16:creationId xmlns:a16="http://schemas.microsoft.com/office/drawing/2014/main" id="{9C1340E3-0E30-A336-062B-167AD32EF391}"/>
              </a:ext>
            </a:extLst>
          </p:cNvPr>
          <p:cNvSpPr txBox="1"/>
          <p:nvPr/>
        </p:nvSpPr>
        <p:spPr>
          <a:xfrm>
            <a:off x="1143000" y="2336838"/>
            <a:ext cx="9906000" cy="2127505"/>
          </a:xfrm>
          <a:prstGeom prst="rect">
            <a:avLst/>
          </a:prstGeom>
        </p:spPr>
        <p:txBody>
          <a:bodyPr wrap="square" lIns="0" tIns="0" rIns="0" bIns="0" rtlCol="0" anchor="t">
            <a:spAutoFit/>
          </a:bodyPr>
          <a:lstStyle/>
          <a:p>
            <a:pPr algn="ctr">
              <a:lnSpc>
                <a:spcPct val="150000"/>
              </a:lnSpc>
            </a:pPr>
            <a:r>
              <a:rPr lang="en-US" sz="3200" dirty="0">
                <a:solidFill>
                  <a:srgbClr val="231F20"/>
                </a:solidFill>
                <a:latin typeface="Times New Roman" panose="02020603050405020304" pitchFamily="18" charset="0"/>
                <a:ea typeface="Tahoma"/>
                <a:cs typeface="Times New Roman" panose="02020603050405020304" pitchFamily="18" charset="0"/>
                <a:sym typeface="Tahoma"/>
              </a:rPr>
              <a:t>Fostering Communication between</a:t>
            </a:r>
          </a:p>
          <a:p>
            <a:pPr algn="ctr">
              <a:lnSpc>
                <a:spcPct val="150000"/>
              </a:lnSpc>
            </a:pPr>
            <a:r>
              <a:rPr lang="en-US" sz="3200" dirty="0">
                <a:solidFill>
                  <a:srgbClr val="231F20"/>
                </a:solidFill>
                <a:latin typeface="Times New Roman" panose="02020603050405020304" pitchFamily="18" charset="0"/>
                <a:ea typeface="Tahoma"/>
                <a:cs typeface="Times New Roman" panose="02020603050405020304" pitchFamily="18" charset="0"/>
                <a:sym typeface="Tahoma"/>
              </a:rPr>
              <a:t>Minimally Verbal Autistic Children and Parents with</a:t>
            </a:r>
          </a:p>
          <a:p>
            <a:pPr algn="ctr">
              <a:lnSpc>
                <a:spcPct val="150000"/>
              </a:lnSpc>
            </a:pPr>
            <a:r>
              <a:rPr lang="en-US" sz="3200" dirty="0">
                <a:solidFill>
                  <a:srgbClr val="231F20"/>
                </a:solidFill>
                <a:latin typeface="Times New Roman" panose="02020603050405020304" pitchFamily="18" charset="0"/>
                <a:ea typeface="Tahoma"/>
                <a:cs typeface="Times New Roman" panose="02020603050405020304" pitchFamily="18" charset="0"/>
                <a:sym typeface="Tahoma"/>
              </a:rPr>
              <a:t>Contextual Guidance and Card Recommendation</a:t>
            </a:r>
            <a:endParaRPr lang="en-US" sz="3200" spc="165" dirty="0">
              <a:solidFill>
                <a:srgbClr val="231F2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D80F3-0076-613D-8EB1-084C154A0A4E}"/>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1621543A-85D0-426B-8B45-F3A9D4A2588B}"/>
              </a:ext>
            </a:extLst>
          </p:cNvPr>
          <p:cNvSpPr/>
          <p:nvPr/>
        </p:nvSpPr>
        <p:spPr>
          <a:xfrm>
            <a:off x="0" y="392806"/>
            <a:ext cx="3612524" cy="74806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3">
            <a:extLst>
              <a:ext uri="{FF2B5EF4-FFF2-40B4-BE49-F238E27FC236}">
                <a16:creationId xmlns:a16="http://schemas.microsoft.com/office/drawing/2014/main" id="{9841E9D9-5A77-2EC0-046B-B1DDC10DFC07}"/>
              </a:ext>
            </a:extLst>
          </p:cNvPr>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B2317F96-5E02-89C0-AE0D-AB86905935A9}"/>
              </a:ext>
            </a:extLst>
          </p:cNvPr>
          <p:cNvSpPr/>
          <p:nvPr/>
        </p:nvSpPr>
        <p:spPr>
          <a:xfrm>
            <a:off x="9041229" y="-3858832"/>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Google Shape;91;p13">
            <a:extLst>
              <a:ext uri="{FF2B5EF4-FFF2-40B4-BE49-F238E27FC236}">
                <a16:creationId xmlns:a16="http://schemas.microsoft.com/office/drawing/2014/main" id="{D623D56F-0EA8-88A8-CCE0-677F9D1E7B96}"/>
              </a:ext>
            </a:extLst>
          </p:cNvPr>
          <p:cNvSpPr txBox="1"/>
          <p:nvPr/>
        </p:nvSpPr>
        <p:spPr>
          <a:xfrm>
            <a:off x="370256" y="444998"/>
            <a:ext cx="2872011" cy="560153"/>
          </a:xfrm>
          <a:prstGeom prst="rect">
            <a:avLst/>
          </a:prstGeom>
          <a:noFill/>
          <a:ln>
            <a:noFill/>
          </a:ln>
        </p:spPr>
        <p:txBody>
          <a:bodyPr spcFirstLastPara="1" wrap="square" lIns="0" tIns="0" rIns="0" bIns="0" anchor="t" anchorCtr="0">
            <a:spAutoFit/>
          </a:bodyPr>
          <a:lstStyle/>
          <a:p>
            <a:pPr>
              <a:lnSpc>
                <a:spcPct val="130013"/>
              </a:lnSpc>
              <a:buClr>
                <a:srgbClr val="000000"/>
              </a:buClr>
              <a:buSzPts val="2199"/>
            </a:pPr>
            <a:r>
              <a:rPr lang="en-US" sz="2800" b="1" dirty="0">
                <a:solidFill>
                  <a:schemeClr val="bg1"/>
                </a:solidFill>
                <a:latin typeface="Times New Roman" panose="02020603050405020304" pitchFamily="18" charset="0"/>
                <a:ea typeface="Arial"/>
                <a:cs typeface="Times New Roman" panose="02020603050405020304" pitchFamily="18" charset="0"/>
                <a:sym typeface="Arial"/>
              </a:rPr>
              <a:t>Methodology</a:t>
            </a:r>
            <a:endParaRPr sz="2800" b="1" dirty="0">
              <a:solidFill>
                <a:schemeClr val="bg1"/>
              </a:solidFill>
              <a:latin typeface="Times New Roman" panose="02020603050405020304" pitchFamily="18" charset="0"/>
              <a:ea typeface="Arial"/>
              <a:cs typeface="Times New Roman" panose="02020603050405020304" pitchFamily="18" charset="0"/>
              <a:sym typeface="Arial"/>
            </a:endParaRPr>
          </a:p>
        </p:txBody>
      </p:sp>
      <p:pic>
        <p:nvPicPr>
          <p:cNvPr id="6" name="Picture 5">
            <a:extLst>
              <a:ext uri="{FF2B5EF4-FFF2-40B4-BE49-F238E27FC236}">
                <a16:creationId xmlns:a16="http://schemas.microsoft.com/office/drawing/2014/main" id="{6EB96E05-42F4-B210-23E7-568D283C1B18}"/>
              </a:ext>
            </a:extLst>
          </p:cNvPr>
          <p:cNvPicPr>
            <a:picLocks noChangeAspect="1"/>
          </p:cNvPicPr>
          <p:nvPr/>
        </p:nvPicPr>
        <p:blipFill>
          <a:blip r:embed="rId4"/>
          <a:stretch>
            <a:fillRect/>
          </a:stretch>
        </p:blipFill>
        <p:spPr>
          <a:xfrm>
            <a:off x="1665642" y="2313368"/>
            <a:ext cx="8860715" cy="2536624"/>
          </a:xfrm>
          <a:prstGeom prst="rect">
            <a:avLst/>
          </a:prstGeom>
        </p:spPr>
      </p:pic>
    </p:spTree>
    <p:extLst>
      <p:ext uri="{BB962C8B-B14F-4D97-AF65-F5344CB8AC3E}">
        <p14:creationId xmlns:p14="http://schemas.microsoft.com/office/powerpoint/2010/main" val="4175985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D3172-EA3E-34E2-F7E6-22861BF29B6B}"/>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31A9CA71-CAB6-964E-B4B4-523B45EF87D1}"/>
              </a:ext>
            </a:extLst>
          </p:cNvPr>
          <p:cNvSpPr/>
          <p:nvPr/>
        </p:nvSpPr>
        <p:spPr>
          <a:xfrm>
            <a:off x="0" y="392806"/>
            <a:ext cx="2524259" cy="74806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3">
            <a:extLst>
              <a:ext uri="{FF2B5EF4-FFF2-40B4-BE49-F238E27FC236}">
                <a16:creationId xmlns:a16="http://schemas.microsoft.com/office/drawing/2014/main" id="{20B32D91-90F1-851F-4152-FF0CDEE4C7AE}"/>
              </a:ext>
            </a:extLst>
          </p:cNvPr>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97836181-C586-1446-8525-339A67CC1F30}"/>
              </a:ext>
            </a:extLst>
          </p:cNvPr>
          <p:cNvSpPr/>
          <p:nvPr/>
        </p:nvSpPr>
        <p:spPr>
          <a:xfrm>
            <a:off x="9041229" y="-3858832"/>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Google Shape;91;p13">
            <a:extLst>
              <a:ext uri="{FF2B5EF4-FFF2-40B4-BE49-F238E27FC236}">
                <a16:creationId xmlns:a16="http://schemas.microsoft.com/office/drawing/2014/main" id="{8707A0F7-FD09-22C0-958D-6D42FE08BB20}"/>
              </a:ext>
            </a:extLst>
          </p:cNvPr>
          <p:cNvSpPr txBox="1"/>
          <p:nvPr/>
        </p:nvSpPr>
        <p:spPr>
          <a:xfrm>
            <a:off x="370256" y="444998"/>
            <a:ext cx="2872011" cy="560153"/>
          </a:xfrm>
          <a:prstGeom prst="rect">
            <a:avLst/>
          </a:prstGeom>
          <a:noFill/>
          <a:ln>
            <a:noFill/>
          </a:ln>
        </p:spPr>
        <p:txBody>
          <a:bodyPr spcFirstLastPara="1" wrap="square" lIns="0" tIns="0" rIns="0" bIns="0" anchor="t" anchorCtr="0">
            <a:spAutoFit/>
          </a:bodyPr>
          <a:lstStyle/>
          <a:p>
            <a:pPr>
              <a:lnSpc>
                <a:spcPct val="130013"/>
              </a:lnSpc>
              <a:buClr>
                <a:srgbClr val="000000"/>
              </a:buClr>
              <a:buSzPts val="2199"/>
            </a:pPr>
            <a:r>
              <a:rPr lang="en-US" sz="2800" b="1" dirty="0">
                <a:solidFill>
                  <a:schemeClr val="bg1"/>
                </a:solidFill>
                <a:latin typeface="Times New Roman" panose="02020603050405020304" pitchFamily="18" charset="0"/>
                <a:ea typeface="Arial"/>
                <a:cs typeface="Times New Roman" panose="02020603050405020304" pitchFamily="18" charset="0"/>
                <a:sym typeface="Arial"/>
              </a:rPr>
              <a:t>Strengths</a:t>
            </a:r>
            <a:endParaRPr sz="2800" b="1" dirty="0">
              <a:solidFill>
                <a:schemeClr val="bg1"/>
              </a:solidFill>
              <a:latin typeface="Times New Roman" panose="02020603050405020304" pitchFamily="18" charset="0"/>
              <a:ea typeface="Arial"/>
              <a:cs typeface="Times New Roman" panose="02020603050405020304" pitchFamily="18" charset="0"/>
              <a:sym typeface="Arial"/>
            </a:endParaRPr>
          </a:p>
        </p:txBody>
      </p:sp>
      <p:sp>
        <p:nvSpPr>
          <p:cNvPr id="2" name="Google Shape;91;p13">
            <a:extLst>
              <a:ext uri="{FF2B5EF4-FFF2-40B4-BE49-F238E27FC236}">
                <a16:creationId xmlns:a16="http://schemas.microsoft.com/office/drawing/2014/main" id="{6C988D7D-F03F-61B9-420D-2E4B86E12C09}"/>
              </a:ext>
            </a:extLst>
          </p:cNvPr>
          <p:cNvSpPr txBox="1"/>
          <p:nvPr/>
        </p:nvSpPr>
        <p:spPr>
          <a:xfrm>
            <a:off x="643008" y="1417589"/>
            <a:ext cx="9814637" cy="4985980"/>
          </a:xfrm>
          <a:prstGeom prst="rect">
            <a:avLst/>
          </a:prstGeom>
          <a:noFill/>
          <a:ln>
            <a:noFill/>
          </a:ln>
        </p:spPr>
        <p:txBody>
          <a:bodyPr spcFirstLastPara="1" wrap="square" lIns="0" tIns="0" rIns="0" bIns="0" anchor="t" anchorCtr="0">
            <a:spAutoFit/>
          </a:bodyPr>
          <a:lstStyle/>
          <a:p>
            <a:pPr marL="285750" indent="-285750">
              <a:lnSpc>
                <a:spcPct val="200000"/>
              </a:lnSpc>
              <a:buClr>
                <a:srgbClr val="000000"/>
              </a:buClr>
              <a:buSzPts val="2199"/>
              <a:buFont typeface="Arial" panose="020B0604020202020204" pitchFamily="34" charset="0"/>
              <a:buChar char="•"/>
            </a:pPr>
            <a:r>
              <a:rPr lang="en-US" b="1" dirty="0">
                <a:solidFill>
                  <a:srgbClr val="231F20"/>
                </a:solidFill>
                <a:ea typeface="Tahoma"/>
                <a:cs typeface="Tahoma"/>
                <a:sym typeface="Tahoma"/>
              </a:rPr>
              <a:t>Demonstrated High Engagement and Increased Conversation: </a:t>
            </a:r>
            <a:r>
              <a:rPr lang="en-US" dirty="0">
                <a:solidFill>
                  <a:srgbClr val="231F20"/>
                </a:solidFill>
                <a:ea typeface="Tahoma"/>
                <a:cs typeface="Tahoma"/>
                <a:sym typeface="Tahoma"/>
              </a:rPr>
              <a:t>The two-week deployment study showed high engagement from all 11 dyads, leading to a statistically significant increase in the frequency of conversations and turn-taking. Participants averaged 1.55 conversations per day and 2.66 exchanges per session.</a:t>
            </a:r>
          </a:p>
          <a:p>
            <a:pPr marL="285750" indent="-285750">
              <a:lnSpc>
                <a:spcPct val="200000"/>
              </a:lnSpc>
              <a:buClr>
                <a:srgbClr val="000000"/>
              </a:buClr>
              <a:buSzPts val="2199"/>
              <a:buFont typeface="Arial" panose="020B0604020202020204" pitchFamily="34" charset="0"/>
              <a:buChar char="•"/>
            </a:pPr>
            <a:endParaRPr lang="en-US" b="1" dirty="0">
              <a:solidFill>
                <a:srgbClr val="231F20"/>
              </a:solidFill>
              <a:ea typeface="Tahoma"/>
              <a:cs typeface="Tahoma"/>
              <a:sym typeface="Tahoma"/>
            </a:endParaRPr>
          </a:p>
          <a:p>
            <a:pPr marL="285750" indent="-285750">
              <a:lnSpc>
                <a:spcPct val="200000"/>
              </a:lnSpc>
              <a:buClr>
                <a:srgbClr val="000000"/>
              </a:buClr>
              <a:buSzPts val="2199"/>
              <a:buFont typeface="Arial" panose="020B0604020202020204" pitchFamily="34" charset="0"/>
              <a:buChar char="•"/>
            </a:pPr>
            <a:r>
              <a:rPr lang="en-US" b="1" dirty="0">
                <a:solidFill>
                  <a:srgbClr val="231F20"/>
                </a:solidFill>
                <a:ea typeface="Tahoma"/>
                <a:cs typeface="Tahoma"/>
                <a:sym typeface="Tahoma"/>
              </a:rPr>
              <a:t>Empowered Children and Parents: </a:t>
            </a:r>
            <a:r>
              <a:rPr lang="en-US" dirty="0" err="1">
                <a:solidFill>
                  <a:srgbClr val="231F20"/>
                </a:solidFill>
                <a:ea typeface="Tahoma"/>
                <a:cs typeface="Tahoma"/>
                <a:sym typeface="Tahoma"/>
              </a:rPr>
              <a:t>AACessTalk</a:t>
            </a:r>
            <a:r>
              <a:rPr lang="en-US" dirty="0">
                <a:solidFill>
                  <a:srgbClr val="231F20"/>
                </a:solidFill>
                <a:ea typeface="Tahoma"/>
                <a:cs typeface="Tahoma"/>
                <a:sym typeface="Tahoma"/>
              </a:rPr>
              <a:t> empowered children to have more agency in communication and encouraged parents to explore diverse interaction strategies. Children used various system components to express intent, such as initiating conversations by bringing the tablet, using "I don't know" to indicate confusion, or pressing "End Conversation".</a:t>
            </a:r>
          </a:p>
        </p:txBody>
      </p:sp>
    </p:spTree>
    <p:extLst>
      <p:ext uri="{BB962C8B-B14F-4D97-AF65-F5344CB8AC3E}">
        <p14:creationId xmlns:p14="http://schemas.microsoft.com/office/powerpoint/2010/main" val="284555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6DBE1-1E3D-23FA-5A79-C3C14BE3B745}"/>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4288D572-E1E1-BC9A-DF04-83E9BF2FA982}"/>
              </a:ext>
            </a:extLst>
          </p:cNvPr>
          <p:cNvSpPr/>
          <p:nvPr/>
        </p:nvSpPr>
        <p:spPr>
          <a:xfrm>
            <a:off x="0" y="392806"/>
            <a:ext cx="2524259" cy="74806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3">
            <a:extLst>
              <a:ext uri="{FF2B5EF4-FFF2-40B4-BE49-F238E27FC236}">
                <a16:creationId xmlns:a16="http://schemas.microsoft.com/office/drawing/2014/main" id="{39BB5EA0-5F6E-461E-9264-F00788BFC291}"/>
              </a:ext>
            </a:extLst>
          </p:cNvPr>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DA450A1A-9C16-712B-4843-609A50C88041}"/>
              </a:ext>
            </a:extLst>
          </p:cNvPr>
          <p:cNvSpPr/>
          <p:nvPr/>
        </p:nvSpPr>
        <p:spPr>
          <a:xfrm>
            <a:off x="9041229" y="-3858832"/>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Google Shape;91;p13">
            <a:extLst>
              <a:ext uri="{FF2B5EF4-FFF2-40B4-BE49-F238E27FC236}">
                <a16:creationId xmlns:a16="http://schemas.microsoft.com/office/drawing/2014/main" id="{3360990C-3187-D6D9-D451-18C39E1A23A6}"/>
              </a:ext>
            </a:extLst>
          </p:cNvPr>
          <p:cNvSpPr txBox="1"/>
          <p:nvPr/>
        </p:nvSpPr>
        <p:spPr>
          <a:xfrm>
            <a:off x="370256" y="444998"/>
            <a:ext cx="2872011" cy="560153"/>
          </a:xfrm>
          <a:prstGeom prst="rect">
            <a:avLst/>
          </a:prstGeom>
          <a:noFill/>
          <a:ln>
            <a:noFill/>
          </a:ln>
        </p:spPr>
        <p:txBody>
          <a:bodyPr spcFirstLastPara="1" wrap="square" lIns="0" tIns="0" rIns="0" bIns="0" anchor="t" anchorCtr="0">
            <a:spAutoFit/>
          </a:bodyPr>
          <a:lstStyle/>
          <a:p>
            <a:pPr>
              <a:lnSpc>
                <a:spcPct val="130013"/>
              </a:lnSpc>
              <a:buClr>
                <a:srgbClr val="000000"/>
              </a:buClr>
              <a:buSzPts val="2199"/>
            </a:pPr>
            <a:r>
              <a:rPr lang="en-US" sz="2800" b="1" dirty="0">
                <a:solidFill>
                  <a:schemeClr val="bg1"/>
                </a:solidFill>
                <a:latin typeface="Times New Roman" panose="02020603050405020304" pitchFamily="18" charset="0"/>
                <a:ea typeface="Arial"/>
                <a:cs typeface="Times New Roman" panose="02020603050405020304" pitchFamily="18" charset="0"/>
                <a:sym typeface="Arial"/>
              </a:rPr>
              <a:t>Strengths</a:t>
            </a:r>
            <a:endParaRPr sz="2800" b="1" dirty="0">
              <a:solidFill>
                <a:schemeClr val="bg1"/>
              </a:solidFill>
              <a:latin typeface="Times New Roman" panose="02020603050405020304" pitchFamily="18" charset="0"/>
              <a:ea typeface="Arial"/>
              <a:cs typeface="Times New Roman" panose="02020603050405020304" pitchFamily="18" charset="0"/>
              <a:sym typeface="Arial"/>
            </a:endParaRPr>
          </a:p>
        </p:txBody>
      </p:sp>
      <p:sp>
        <p:nvSpPr>
          <p:cNvPr id="2" name="Google Shape;91;p13">
            <a:extLst>
              <a:ext uri="{FF2B5EF4-FFF2-40B4-BE49-F238E27FC236}">
                <a16:creationId xmlns:a16="http://schemas.microsoft.com/office/drawing/2014/main" id="{FD9D898F-C859-1773-E1D3-084AE8857F17}"/>
              </a:ext>
            </a:extLst>
          </p:cNvPr>
          <p:cNvSpPr txBox="1"/>
          <p:nvPr/>
        </p:nvSpPr>
        <p:spPr>
          <a:xfrm>
            <a:off x="643008" y="1417589"/>
            <a:ext cx="9814637" cy="4985980"/>
          </a:xfrm>
          <a:prstGeom prst="rect">
            <a:avLst/>
          </a:prstGeom>
          <a:noFill/>
          <a:ln>
            <a:noFill/>
          </a:ln>
        </p:spPr>
        <p:txBody>
          <a:bodyPr spcFirstLastPara="1" wrap="square" lIns="0" tIns="0" rIns="0" bIns="0" anchor="t" anchorCtr="0">
            <a:spAutoFit/>
          </a:bodyPr>
          <a:lstStyle/>
          <a:p>
            <a:pPr marL="285750" indent="-285750">
              <a:lnSpc>
                <a:spcPct val="200000"/>
              </a:lnSpc>
              <a:buClr>
                <a:srgbClr val="000000"/>
              </a:buClr>
              <a:buSzPts val="2199"/>
              <a:buFont typeface="Arial" panose="020B0604020202020204" pitchFamily="34" charset="0"/>
              <a:buChar char="•"/>
            </a:pPr>
            <a:r>
              <a:rPr lang="en-US" b="1" dirty="0">
                <a:solidFill>
                  <a:srgbClr val="231F20"/>
                </a:solidFill>
                <a:ea typeface="Tahoma"/>
                <a:cs typeface="Tahoma"/>
                <a:sym typeface="Tahoma"/>
              </a:rPr>
              <a:t>Alleviated Parental Burden and Shifted Perception: </a:t>
            </a:r>
            <a:r>
              <a:rPr lang="en-US" dirty="0">
                <a:solidFill>
                  <a:srgbClr val="231F20"/>
                </a:solidFill>
                <a:ea typeface="Tahoma"/>
                <a:cs typeface="Tahoma"/>
                <a:sym typeface="Tahoma"/>
              </a:rPr>
              <a:t>The system alleviated parental pressure to lead "perfect" conversations or for children to produce complete sentences. Parents moved from brief, instructive dialogues to interactions focused on empathy and understanding, incorporating conversations with their MVA children into daily routines.</a:t>
            </a:r>
          </a:p>
          <a:p>
            <a:pPr marL="285750" indent="-285750">
              <a:lnSpc>
                <a:spcPct val="200000"/>
              </a:lnSpc>
              <a:buClr>
                <a:srgbClr val="000000"/>
              </a:buClr>
              <a:buSzPts val="2199"/>
              <a:buFont typeface="Arial" panose="020B0604020202020204" pitchFamily="34" charset="0"/>
              <a:buChar char="•"/>
            </a:pPr>
            <a:endParaRPr lang="en-US" b="1" dirty="0">
              <a:solidFill>
                <a:srgbClr val="231F20"/>
              </a:solidFill>
              <a:ea typeface="Tahoma"/>
              <a:cs typeface="Tahoma"/>
              <a:sym typeface="Tahoma"/>
            </a:endParaRPr>
          </a:p>
          <a:p>
            <a:pPr marL="285750" indent="-285750">
              <a:lnSpc>
                <a:spcPct val="200000"/>
              </a:lnSpc>
              <a:buClr>
                <a:srgbClr val="000000"/>
              </a:buClr>
              <a:buSzPts val="2199"/>
              <a:buFont typeface="Arial" panose="020B0604020202020204" pitchFamily="34" charset="0"/>
              <a:buChar char="•"/>
            </a:pPr>
            <a:r>
              <a:rPr lang="en-US" b="1" dirty="0">
                <a:solidFill>
                  <a:srgbClr val="231F20"/>
                </a:solidFill>
                <a:ea typeface="Tahoma"/>
                <a:cs typeface="Tahoma"/>
                <a:sym typeface="Tahoma"/>
              </a:rPr>
              <a:t>Contextual and Actionable Guidance: </a:t>
            </a:r>
            <a:r>
              <a:rPr lang="en-US" dirty="0" err="1">
                <a:solidFill>
                  <a:srgbClr val="231F20"/>
                </a:solidFill>
                <a:ea typeface="Tahoma"/>
                <a:cs typeface="Tahoma"/>
                <a:sym typeface="Tahoma"/>
              </a:rPr>
              <a:t>AACessTalk</a:t>
            </a:r>
            <a:r>
              <a:rPr lang="en-US" dirty="0">
                <a:solidFill>
                  <a:srgbClr val="231F20"/>
                </a:solidFill>
                <a:ea typeface="Tahoma"/>
                <a:cs typeface="Tahoma"/>
                <a:sym typeface="Tahoma"/>
              </a:rPr>
              <a:t> provided real-time, context-aware parental guidance based on expert strategies (e.g., Hanen More Than Words, PCIT), which parents found useful and adopted in 78% of their turns. The delayed feedback mechanism also encouraged parental reflection.</a:t>
            </a:r>
          </a:p>
        </p:txBody>
      </p:sp>
    </p:spTree>
    <p:extLst>
      <p:ext uri="{BB962C8B-B14F-4D97-AF65-F5344CB8AC3E}">
        <p14:creationId xmlns:p14="http://schemas.microsoft.com/office/powerpoint/2010/main" val="4289636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64DDFC-B2B9-B15A-78EC-CD53DF27AB7D}"/>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8C9A074B-5F44-F54A-5A19-4CFEA9D67E03}"/>
              </a:ext>
            </a:extLst>
          </p:cNvPr>
          <p:cNvSpPr/>
          <p:nvPr/>
        </p:nvSpPr>
        <p:spPr>
          <a:xfrm>
            <a:off x="0" y="392806"/>
            <a:ext cx="2524259" cy="74806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3">
            <a:extLst>
              <a:ext uri="{FF2B5EF4-FFF2-40B4-BE49-F238E27FC236}">
                <a16:creationId xmlns:a16="http://schemas.microsoft.com/office/drawing/2014/main" id="{94B5B3CD-DF10-4065-D027-25707AF97FF1}"/>
              </a:ext>
            </a:extLst>
          </p:cNvPr>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47BDCD2D-8893-619F-F668-CF6E2B5BD686}"/>
              </a:ext>
            </a:extLst>
          </p:cNvPr>
          <p:cNvSpPr/>
          <p:nvPr/>
        </p:nvSpPr>
        <p:spPr>
          <a:xfrm>
            <a:off x="9041229" y="-3858832"/>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Google Shape;91;p13">
            <a:extLst>
              <a:ext uri="{FF2B5EF4-FFF2-40B4-BE49-F238E27FC236}">
                <a16:creationId xmlns:a16="http://schemas.microsoft.com/office/drawing/2014/main" id="{095D6A17-63C8-6273-7F43-341DAA95DB97}"/>
              </a:ext>
            </a:extLst>
          </p:cNvPr>
          <p:cNvSpPr txBox="1"/>
          <p:nvPr/>
        </p:nvSpPr>
        <p:spPr>
          <a:xfrm>
            <a:off x="370256" y="444998"/>
            <a:ext cx="2872011" cy="560153"/>
          </a:xfrm>
          <a:prstGeom prst="rect">
            <a:avLst/>
          </a:prstGeom>
          <a:noFill/>
          <a:ln>
            <a:noFill/>
          </a:ln>
        </p:spPr>
        <p:txBody>
          <a:bodyPr spcFirstLastPara="1" wrap="square" lIns="0" tIns="0" rIns="0" bIns="0" anchor="t" anchorCtr="0">
            <a:spAutoFit/>
          </a:bodyPr>
          <a:lstStyle/>
          <a:p>
            <a:pPr>
              <a:lnSpc>
                <a:spcPct val="130013"/>
              </a:lnSpc>
              <a:buClr>
                <a:srgbClr val="000000"/>
              </a:buClr>
              <a:buSzPts val="2199"/>
            </a:pPr>
            <a:r>
              <a:rPr lang="en-US" sz="2800" b="1" dirty="0">
                <a:solidFill>
                  <a:schemeClr val="bg1"/>
                </a:solidFill>
                <a:latin typeface="Times New Roman" panose="02020603050405020304" pitchFamily="18" charset="0"/>
                <a:ea typeface="Arial"/>
                <a:cs typeface="Times New Roman" panose="02020603050405020304" pitchFamily="18" charset="0"/>
                <a:sym typeface="Arial"/>
              </a:rPr>
              <a:t>Weaknesses </a:t>
            </a:r>
            <a:endParaRPr sz="2800" b="1" dirty="0">
              <a:solidFill>
                <a:schemeClr val="bg1"/>
              </a:solidFill>
              <a:latin typeface="Times New Roman" panose="02020603050405020304" pitchFamily="18" charset="0"/>
              <a:ea typeface="Arial"/>
              <a:cs typeface="Times New Roman" panose="02020603050405020304" pitchFamily="18" charset="0"/>
              <a:sym typeface="Arial"/>
            </a:endParaRPr>
          </a:p>
        </p:txBody>
      </p:sp>
      <p:sp>
        <p:nvSpPr>
          <p:cNvPr id="2" name="Google Shape;91;p13">
            <a:extLst>
              <a:ext uri="{FF2B5EF4-FFF2-40B4-BE49-F238E27FC236}">
                <a16:creationId xmlns:a16="http://schemas.microsoft.com/office/drawing/2014/main" id="{93126A31-4929-E18D-28E5-2C6F81CC0944}"/>
              </a:ext>
            </a:extLst>
          </p:cNvPr>
          <p:cNvSpPr txBox="1"/>
          <p:nvPr/>
        </p:nvSpPr>
        <p:spPr>
          <a:xfrm>
            <a:off x="643008" y="1417589"/>
            <a:ext cx="9814637" cy="3877985"/>
          </a:xfrm>
          <a:prstGeom prst="rect">
            <a:avLst/>
          </a:prstGeom>
          <a:noFill/>
          <a:ln>
            <a:noFill/>
          </a:ln>
        </p:spPr>
        <p:txBody>
          <a:bodyPr spcFirstLastPara="1" wrap="square" lIns="0" tIns="0" rIns="0" bIns="0" anchor="t" anchorCtr="0">
            <a:spAutoFit/>
          </a:bodyPr>
          <a:lstStyle/>
          <a:p>
            <a:pPr marL="285750" indent="-285750">
              <a:lnSpc>
                <a:spcPct val="200000"/>
              </a:lnSpc>
              <a:buClr>
                <a:srgbClr val="000000"/>
              </a:buClr>
              <a:buSzPts val="2199"/>
              <a:buFont typeface="Arial" panose="020B0604020202020204" pitchFamily="34" charset="0"/>
              <a:buChar char="•"/>
            </a:pPr>
            <a:r>
              <a:rPr lang="en-US" b="1" dirty="0">
                <a:solidFill>
                  <a:srgbClr val="231F20"/>
                </a:solidFill>
                <a:ea typeface="Tahoma"/>
                <a:cs typeface="Tahoma"/>
                <a:sym typeface="Tahoma"/>
              </a:rPr>
              <a:t>Accuracy and Cultural Relevance of AI Outputs: </a:t>
            </a:r>
            <a:r>
              <a:rPr lang="en-US" dirty="0">
                <a:solidFill>
                  <a:srgbClr val="231F20"/>
                </a:solidFill>
                <a:ea typeface="Tahoma"/>
                <a:cs typeface="Tahoma"/>
                <a:sym typeface="Tahoma"/>
              </a:rPr>
              <a:t>Parents gave lower ratings for the appropriateness of recommended words and symbols, attributing this to inaccuracies in speech recognition and suggestions that did not always align with the Korean cultural context.</a:t>
            </a:r>
          </a:p>
          <a:p>
            <a:pPr marL="285750" indent="-285750">
              <a:lnSpc>
                <a:spcPct val="200000"/>
              </a:lnSpc>
              <a:buClr>
                <a:srgbClr val="000000"/>
              </a:buClr>
              <a:buSzPts val="2199"/>
              <a:buFont typeface="Arial" panose="020B0604020202020204" pitchFamily="34" charset="0"/>
              <a:buChar char="•"/>
            </a:pPr>
            <a:endParaRPr lang="en-US" b="1" dirty="0">
              <a:solidFill>
                <a:srgbClr val="231F20"/>
              </a:solidFill>
              <a:ea typeface="Tahoma"/>
              <a:cs typeface="Tahoma"/>
              <a:sym typeface="Tahoma"/>
            </a:endParaRPr>
          </a:p>
          <a:p>
            <a:pPr marL="285750" indent="-285750">
              <a:lnSpc>
                <a:spcPct val="200000"/>
              </a:lnSpc>
              <a:buClr>
                <a:srgbClr val="000000"/>
              </a:buClr>
              <a:buSzPts val="2199"/>
              <a:buFont typeface="Arial" panose="020B0604020202020204" pitchFamily="34" charset="0"/>
              <a:buChar char="•"/>
            </a:pPr>
            <a:r>
              <a:rPr lang="en-US" b="1" dirty="0">
                <a:solidFill>
                  <a:srgbClr val="231F20"/>
                </a:solidFill>
                <a:ea typeface="Tahoma"/>
                <a:cs typeface="Tahoma"/>
                <a:sym typeface="Tahoma"/>
              </a:rPr>
              <a:t>Need for Deeper Personalization: </a:t>
            </a:r>
            <a:r>
              <a:rPr lang="en-US" dirty="0">
                <a:solidFill>
                  <a:srgbClr val="231F20"/>
                </a:solidFill>
                <a:ea typeface="Tahoma"/>
                <a:cs typeface="Tahoma"/>
                <a:sym typeface="Tahoma"/>
              </a:rPr>
              <a:t>Parents expressed a desire for even more individualized AAC recommendations that better reflect their child's specific cognitive and developmental levels and daily events.</a:t>
            </a:r>
          </a:p>
        </p:txBody>
      </p:sp>
    </p:spTree>
    <p:extLst>
      <p:ext uri="{BB962C8B-B14F-4D97-AF65-F5344CB8AC3E}">
        <p14:creationId xmlns:p14="http://schemas.microsoft.com/office/powerpoint/2010/main" val="1464942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340A8A-A2BA-B081-D093-3BD832E77023}"/>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C016C3A9-746D-9475-44A9-58C988503844}"/>
              </a:ext>
            </a:extLst>
          </p:cNvPr>
          <p:cNvSpPr/>
          <p:nvPr/>
        </p:nvSpPr>
        <p:spPr>
          <a:xfrm>
            <a:off x="0" y="392806"/>
            <a:ext cx="2524259" cy="74806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3">
            <a:extLst>
              <a:ext uri="{FF2B5EF4-FFF2-40B4-BE49-F238E27FC236}">
                <a16:creationId xmlns:a16="http://schemas.microsoft.com/office/drawing/2014/main" id="{C7670897-D069-B52E-AC72-D13E38EB42B7}"/>
              </a:ext>
            </a:extLst>
          </p:cNvPr>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A3FD7A6B-F86F-7BC0-95D0-B1FC7292720E}"/>
              </a:ext>
            </a:extLst>
          </p:cNvPr>
          <p:cNvSpPr/>
          <p:nvPr/>
        </p:nvSpPr>
        <p:spPr>
          <a:xfrm>
            <a:off x="9041229" y="-3858832"/>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Google Shape;91;p13">
            <a:extLst>
              <a:ext uri="{FF2B5EF4-FFF2-40B4-BE49-F238E27FC236}">
                <a16:creationId xmlns:a16="http://schemas.microsoft.com/office/drawing/2014/main" id="{F4C185CB-F9B5-D643-E017-A6B7BBE32A94}"/>
              </a:ext>
            </a:extLst>
          </p:cNvPr>
          <p:cNvSpPr txBox="1"/>
          <p:nvPr/>
        </p:nvSpPr>
        <p:spPr>
          <a:xfrm>
            <a:off x="370256" y="444998"/>
            <a:ext cx="2872011" cy="560153"/>
          </a:xfrm>
          <a:prstGeom prst="rect">
            <a:avLst/>
          </a:prstGeom>
          <a:noFill/>
          <a:ln>
            <a:noFill/>
          </a:ln>
        </p:spPr>
        <p:txBody>
          <a:bodyPr spcFirstLastPara="1" wrap="square" lIns="0" tIns="0" rIns="0" bIns="0" anchor="t" anchorCtr="0">
            <a:spAutoFit/>
          </a:bodyPr>
          <a:lstStyle/>
          <a:p>
            <a:pPr>
              <a:lnSpc>
                <a:spcPct val="130013"/>
              </a:lnSpc>
              <a:buClr>
                <a:srgbClr val="000000"/>
              </a:buClr>
              <a:buSzPts val="2199"/>
            </a:pPr>
            <a:r>
              <a:rPr lang="en-US" sz="2800" b="1" dirty="0">
                <a:solidFill>
                  <a:schemeClr val="bg1"/>
                </a:solidFill>
                <a:latin typeface="Times New Roman" panose="02020603050405020304" pitchFamily="18" charset="0"/>
                <a:ea typeface="Arial"/>
                <a:cs typeface="Times New Roman" panose="02020603050405020304" pitchFamily="18" charset="0"/>
                <a:sym typeface="Arial"/>
              </a:rPr>
              <a:t>Weaknesses </a:t>
            </a:r>
            <a:endParaRPr sz="2800" b="1" dirty="0">
              <a:solidFill>
                <a:schemeClr val="bg1"/>
              </a:solidFill>
              <a:latin typeface="Times New Roman" panose="02020603050405020304" pitchFamily="18" charset="0"/>
              <a:ea typeface="Arial"/>
              <a:cs typeface="Times New Roman" panose="02020603050405020304" pitchFamily="18" charset="0"/>
              <a:sym typeface="Arial"/>
            </a:endParaRPr>
          </a:p>
        </p:txBody>
      </p:sp>
      <p:sp>
        <p:nvSpPr>
          <p:cNvPr id="2" name="Google Shape;91;p13">
            <a:extLst>
              <a:ext uri="{FF2B5EF4-FFF2-40B4-BE49-F238E27FC236}">
                <a16:creationId xmlns:a16="http://schemas.microsoft.com/office/drawing/2014/main" id="{AD79A402-086A-7AD5-2B37-53E346D11A65}"/>
              </a:ext>
            </a:extLst>
          </p:cNvPr>
          <p:cNvSpPr txBox="1"/>
          <p:nvPr/>
        </p:nvSpPr>
        <p:spPr>
          <a:xfrm>
            <a:off x="643008" y="1417589"/>
            <a:ext cx="9814637" cy="3877985"/>
          </a:xfrm>
          <a:prstGeom prst="rect">
            <a:avLst/>
          </a:prstGeom>
          <a:noFill/>
          <a:ln>
            <a:noFill/>
          </a:ln>
        </p:spPr>
        <p:txBody>
          <a:bodyPr spcFirstLastPara="1" wrap="square" lIns="0" tIns="0" rIns="0" bIns="0" anchor="t" anchorCtr="0">
            <a:spAutoFit/>
          </a:bodyPr>
          <a:lstStyle/>
          <a:p>
            <a:pPr marL="285750" indent="-285750">
              <a:lnSpc>
                <a:spcPct val="200000"/>
              </a:lnSpc>
              <a:buClr>
                <a:srgbClr val="000000"/>
              </a:buClr>
              <a:buSzPts val="2199"/>
              <a:buFont typeface="Arial" panose="020B0604020202020204" pitchFamily="34" charset="0"/>
              <a:buChar char="•"/>
            </a:pPr>
            <a:r>
              <a:rPr lang="en-US" b="1" dirty="0">
                <a:solidFill>
                  <a:srgbClr val="231F20"/>
                </a:solidFill>
                <a:ea typeface="Tahoma"/>
                <a:cs typeface="Tahoma"/>
                <a:sym typeface="Tahoma"/>
              </a:rPr>
              <a:t>Limited Generalizability of Participants: </a:t>
            </a:r>
            <a:r>
              <a:rPr lang="en-US" dirty="0">
                <a:solidFill>
                  <a:srgbClr val="231F20"/>
                </a:solidFill>
                <a:ea typeface="Tahoma"/>
                <a:cs typeface="Tahoma"/>
                <a:sym typeface="Tahoma"/>
              </a:rPr>
              <a:t>The participants were selectively sampled through a single expert, meaning the findings may not be representative of the broader MVA population with diverse backgrounds and characteristics.</a:t>
            </a:r>
          </a:p>
          <a:p>
            <a:pPr marL="285750" indent="-285750">
              <a:lnSpc>
                <a:spcPct val="200000"/>
              </a:lnSpc>
              <a:buClr>
                <a:srgbClr val="000000"/>
              </a:buClr>
              <a:buSzPts val="2199"/>
              <a:buFont typeface="Arial" panose="020B0604020202020204" pitchFamily="34" charset="0"/>
              <a:buChar char="•"/>
            </a:pPr>
            <a:endParaRPr lang="en-US" b="1" dirty="0">
              <a:solidFill>
                <a:srgbClr val="231F20"/>
              </a:solidFill>
              <a:ea typeface="Tahoma"/>
              <a:cs typeface="Tahoma"/>
              <a:sym typeface="Tahoma"/>
            </a:endParaRPr>
          </a:p>
          <a:p>
            <a:pPr marL="285750" indent="-285750">
              <a:lnSpc>
                <a:spcPct val="200000"/>
              </a:lnSpc>
              <a:buClr>
                <a:srgbClr val="000000"/>
              </a:buClr>
              <a:buSzPts val="2199"/>
              <a:buFont typeface="Arial" panose="020B0604020202020204" pitchFamily="34" charset="0"/>
              <a:buChar char="•"/>
            </a:pPr>
            <a:r>
              <a:rPr lang="en-US" b="1" dirty="0">
                <a:solidFill>
                  <a:srgbClr val="231F20"/>
                </a:solidFill>
                <a:ea typeface="Tahoma"/>
                <a:cs typeface="Tahoma"/>
                <a:sym typeface="Tahoma"/>
              </a:rPr>
              <a:t>Risk of Parental Over-Imposition: </a:t>
            </a:r>
            <a:r>
              <a:rPr lang="en-US" dirty="0">
                <a:solidFill>
                  <a:srgbClr val="231F20"/>
                </a:solidFill>
                <a:ea typeface="Tahoma"/>
                <a:cs typeface="Tahoma"/>
                <a:sym typeface="Tahoma"/>
              </a:rPr>
              <a:t>Early in the deployment, some parents initially physically guided their children's hands, which sometimes led to the child refusing to engage. This highlights a risk of parents unconsciously imposing the tool's use</a:t>
            </a:r>
          </a:p>
        </p:txBody>
      </p:sp>
    </p:spTree>
    <p:extLst>
      <p:ext uri="{BB962C8B-B14F-4D97-AF65-F5344CB8AC3E}">
        <p14:creationId xmlns:p14="http://schemas.microsoft.com/office/powerpoint/2010/main" val="4172558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39BCBA-F7D0-4780-D8B8-216730C8809A}"/>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FA75DF1E-3D9C-EC89-706D-7D4B0D1A8312}"/>
              </a:ext>
            </a:extLst>
          </p:cNvPr>
          <p:cNvSpPr/>
          <p:nvPr/>
        </p:nvSpPr>
        <p:spPr>
          <a:xfrm>
            <a:off x="0" y="392807"/>
            <a:ext cx="2686050" cy="795914"/>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3">
            <a:extLst>
              <a:ext uri="{FF2B5EF4-FFF2-40B4-BE49-F238E27FC236}">
                <a16:creationId xmlns:a16="http://schemas.microsoft.com/office/drawing/2014/main" id="{9F76BC7E-3718-D9BD-234F-409F046C17FE}"/>
              </a:ext>
            </a:extLst>
          </p:cNvPr>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EDCEC4A8-9724-DC67-6696-FBC63018FA7F}"/>
              </a:ext>
            </a:extLst>
          </p:cNvPr>
          <p:cNvSpPr/>
          <p:nvPr/>
        </p:nvSpPr>
        <p:spPr>
          <a:xfrm>
            <a:off x="9041229" y="-3858832"/>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Google Shape;91;p13">
            <a:extLst>
              <a:ext uri="{FF2B5EF4-FFF2-40B4-BE49-F238E27FC236}">
                <a16:creationId xmlns:a16="http://schemas.microsoft.com/office/drawing/2014/main" id="{BB20C684-0B08-CEA3-CC40-198261E831D8}"/>
              </a:ext>
            </a:extLst>
          </p:cNvPr>
          <p:cNvSpPr txBox="1"/>
          <p:nvPr/>
        </p:nvSpPr>
        <p:spPr>
          <a:xfrm>
            <a:off x="370256" y="444998"/>
            <a:ext cx="8171764" cy="560153"/>
          </a:xfrm>
          <a:prstGeom prst="rect">
            <a:avLst/>
          </a:prstGeom>
          <a:noFill/>
          <a:ln>
            <a:noFill/>
          </a:ln>
        </p:spPr>
        <p:txBody>
          <a:bodyPr spcFirstLastPara="1" wrap="square" lIns="0" tIns="0" rIns="0" bIns="0" anchor="t" anchorCtr="0">
            <a:spAutoFit/>
          </a:bodyPr>
          <a:lstStyle/>
          <a:p>
            <a:pPr>
              <a:lnSpc>
                <a:spcPct val="130013"/>
              </a:lnSpc>
              <a:buClr>
                <a:srgbClr val="000000"/>
              </a:buClr>
              <a:buSzPts val="2199"/>
            </a:pPr>
            <a:r>
              <a:rPr lang="en-US" sz="2800" b="1" dirty="0">
                <a:solidFill>
                  <a:schemeClr val="bg1"/>
                </a:solidFill>
                <a:latin typeface="Times New Roman" panose="02020603050405020304" pitchFamily="18" charset="0"/>
                <a:ea typeface="Arial"/>
                <a:cs typeface="Times New Roman" panose="02020603050405020304" pitchFamily="18" charset="0"/>
                <a:sym typeface="Arial"/>
              </a:rPr>
              <a:t>Discussion</a:t>
            </a:r>
          </a:p>
        </p:txBody>
      </p:sp>
      <p:sp>
        <p:nvSpPr>
          <p:cNvPr id="2" name="TextBox 1">
            <a:extLst>
              <a:ext uri="{FF2B5EF4-FFF2-40B4-BE49-F238E27FC236}">
                <a16:creationId xmlns:a16="http://schemas.microsoft.com/office/drawing/2014/main" id="{E9DA4BA7-D13A-90E0-9E3F-1EAE4926FD08}"/>
              </a:ext>
            </a:extLst>
          </p:cNvPr>
          <p:cNvSpPr txBox="1"/>
          <p:nvPr/>
        </p:nvSpPr>
        <p:spPr>
          <a:xfrm>
            <a:off x="630606" y="1950069"/>
            <a:ext cx="9795608" cy="2957861"/>
          </a:xfrm>
          <a:prstGeom prst="rect">
            <a:avLst/>
          </a:prstGeom>
          <a:noFill/>
        </p:spPr>
        <p:txBody>
          <a:bodyPr wrap="square">
            <a:spAutoFit/>
          </a:bodyPr>
          <a:lstStyle/>
          <a:p>
            <a:pPr>
              <a:lnSpc>
                <a:spcPct val="150000"/>
              </a:lnSpc>
            </a:pPr>
            <a:r>
              <a:rPr lang="en-US" dirty="0" err="1"/>
              <a:t>AACessTalk</a:t>
            </a:r>
            <a:r>
              <a:rPr lang="en-US" dirty="0"/>
              <a:t> significantly improved conversations and turn-taking between minimally verbal autistic (MVA) children and their parents, fostering mutual engagement. It provided structured turn-taking and contextual parental guidance, helping parents diversify their interaction strategies and feel less pressure. MVA children were empowered to express intent with recommended vocabulary cards, surprising parents with their language use and sometimes imitating the AI voice. The system also encouraged parents to move beyond "autism labels" and increased their confidence.</a:t>
            </a:r>
          </a:p>
          <a:p>
            <a:pPr>
              <a:lnSpc>
                <a:spcPct val="150000"/>
              </a:lnSpc>
            </a:pPr>
            <a:r>
              <a:rPr lang="en-US" dirty="0"/>
              <a:t>emerging complexities and threats.</a:t>
            </a:r>
          </a:p>
        </p:txBody>
      </p:sp>
    </p:spTree>
    <p:extLst>
      <p:ext uri="{BB962C8B-B14F-4D97-AF65-F5344CB8AC3E}">
        <p14:creationId xmlns:p14="http://schemas.microsoft.com/office/powerpoint/2010/main" val="1366117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75EB96-B6AD-482B-12A0-7D137C5C832B}"/>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976ED6A2-6866-85D2-394F-D1AEA22734BA}"/>
              </a:ext>
            </a:extLst>
          </p:cNvPr>
          <p:cNvSpPr/>
          <p:nvPr/>
        </p:nvSpPr>
        <p:spPr>
          <a:xfrm>
            <a:off x="0" y="392807"/>
            <a:ext cx="2686050" cy="73749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3">
            <a:extLst>
              <a:ext uri="{FF2B5EF4-FFF2-40B4-BE49-F238E27FC236}">
                <a16:creationId xmlns:a16="http://schemas.microsoft.com/office/drawing/2014/main" id="{6341E1B3-A471-E12F-DA3D-B5652080414A}"/>
              </a:ext>
            </a:extLst>
          </p:cNvPr>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EE2CC98C-F9B2-4430-A8C4-6E91092422C4}"/>
              </a:ext>
            </a:extLst>
          </p:cNvPr>
          <p:cNvSpPr/>
          <p:nvPr/>
        </p:nvSpPr>
        <p:spPr>
          <a:xfrm>
            <a:off x="9041229" y="-3858832"/>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Google Shape;91;p13">
            <a:extLst>
              <a:ext uri="{FF2B5EF4-FFF2-40B4-BE49-F238E27FC236}">
                <a16:creationId xmlns:a16="http://schemas.microsoft.com/office/drawing/2014/main" id="{1586E1DF-A8AE-896D-223C-E3DC149B3AA0}"/>
              </a:ext>
            </a:extLst>
          </p:cNvPr>
          <p:cNvSpPr txBox="1"/>
          <p:nvPr/>
        </p:nvSpPr>
        <p:spPr>
          <a:xfrm>
            <a:off x="370256" y="444998"/>
            <a:ext cx="8171764" cy="560153"/>
          </a:xfrm>
          <a:prstGeom prst="rect">
            <a:avLst/>
          </a:prstGeom>
          <a:noFill/>
          <a:ln>
            <a:noFill/>
          </a:ln>
        </p:spPr>
        <p:txBody>
          <a:bodyPr spcFirstLastPara="1" wrap="square" lIns="0" tIns="0" rIns="0" bIns="0" anchor="t" anchorCtr="0">
            <a:spAutoFit/>
          </a:bodyPr>
          <a:lstStyle/>
          <a:p>
            <a:pPr>
              <a:lnSpc>
                <a:spcPct val="130013"/>
              </a:lnSpc>
              <a:buClr>
                <a:srgbClr val="000000"/>
              </a:buClr>
              <a:buSzPts val="2199"/>
            </a:pPr>
            <a:r>
              <a:rPr lang="en-US" sz="2800" b="1" dirty="0">
                <a:solidFill>
                  <a:schemeClr val="bg1"/>
                </a:solidFill>
                <a:latin typeface="Times New Roman" panose="02020603050405020304" pitchFamily="18" charset="0"/>
                <a:ea typeface="Arial"/>
                <a:cs typeface="Times New Roman" panose="02020603050405020304" pitchFamily="18" charset="0"/>
                <a:sym typeface="Arial"/>
              </a:rPr>
              <a:t>Discussion</a:t>
            </a:r>
          </a:p>
        </p:txBody>
      </p:sp>
      <p:sp>
        <p:nvSpPr>
          <p:cNvPr id="6" name="Google Shape;91;p13">
            <a:extLst>
              <a:ext uri="{FF2B5EF4-FFF2-40B4-BE49-F238E27FC236}">
                <a16:creationId xmlns:a16="http://schemas.microsoft.com/office/drawing/2014/main" id="{794147AD-C89B-5186-BA2E-1B1FC7926088}"/>
              </a:ext>
            </a:extLst>
          </p:cNvPr>
          <p:cNvSpPr txBox="1"/>
          <p:nvPr/>
        </p:nvSpPr>
        <p:spPr>
          <a:xfrm>
            <a:off x="643008" y="1417589"/>
            <a:ext cx="9814637" cy="5262979"/>
          </a:xfrm>
          <a:prstGeom prst="rect">
            <a:avLst/>
          </a:prstGeom>
          <a:noFill/>
          <a:ln>
            <a:noFill/>
          </a:ln>
        </p:spPr>
        <p:txBody>
          <a:bodyPr spcFirstLastPara="1" wrap="square" lIns="0" tIns="0" rIns="0" bIns="0" anchor="t" anchorCtr="0">
            <a:spAutoFit/>
          </a:bodyPr>
          <a:lstStyle/>
          <a:p>
            <a:pPr>
              <a:buClr>
                <a:srgbClr val="000000"/>
              </a:buClr>
              <a:buSzPts val="2199"/>
            </a:pPr>
            <a:r>
              <a:rPr lang="en-US" b="1" dirty="0">
                <a:solidFill>
                  <a:srgbClr val="231F20"/>
                </a:solidFill>
                <a:ea typeface="Tahoma"/>
                <a:cs typeface="Tahoma"/>
                <a:sym typeface="Tahoma"/>
              </a:rPr>
              <a:t>However, the study identified several areas for improvement:</a:t>
            </a:r>
          </a:p>
          <a:p>
            <a:pPr marL="285750" indent="-285750">
              <a:buClr>
                <a:srgbClr val="000000"/>
              </a:buClr>
              <a:buSzPts val="2199"/>
              <a:buFont typeface="Arial" panose="020B0604020202020204" pitchFamily="34" charset="0"/>
              <a:buChar char="•"/>
            </a:pPr>
            <a:endParaRPr lang="en-US" b="1" dirty="0">
              <a:solidFill>
                <a:srgbClr val="231F20"/>
              </a:solidFill>
              <a:ea typeface="Tahoma"/>
              <a:cs typeface="Tahoma"/>
              <a:sym typeface="Tahoma"/>
            </a:endParaRPr>
          </a:p>
          <a:p>
            <a:pPr marL="285750" indent="-285750">
              <a:buClr>
                <a:srgbClr val="000000"/>
              </a:buClr>
              <a:buSzPts val="2199"/>
              <a:buFont typeface="Arial" panose="020B0604020202020204" pitchFamily="34" charset="0"/>
              <a:buChar char="•"/>
            </a:pPr>
            <a:r>
              <a:rPr lang="en-US" b="1" dirty="0">
                <a:solidFill>
                  <a:srgbClr val="231F20"/>
                </a:solidFill>
                <a:ea typeface="Tahoma"/>
                <a:cs typeface="Tahoma"/>
                <a:sym typeface="Tahoma"/>
              </a:rPr>
              <a:t>Personalization: </a:t>
            </a:r>
            <a:r>
              <a:rPr lang="en-US" dirty="0">
                <a:solidFill>
                  <a:srgbClr val="231F20"/>
                </a:solidFill>
                <a:ea typeface="Tahoma"/>
                <a:cs typeface="Tahoma"/>
                <a:sym typeface="Tahoma"/>
              </a:rPr>
              <a:t>Parents desired more personalized vocabulary recommendations tailored to their child's specific developmental levels and daily events, suggesting continuous assessment and analysis of past interactions.</a:t>
            </a:r>
          </a:p>
          <a:p>
            <a:pPr>
              <a:buClr>
                <a:srgbClr val="000000"/>
              </a:buClr>
              <a:buSzPts val="2199"/>
            </a:pPr>
            <a:endParaRPr lang="en-US" dirty="0">
              <a:solidFill>
                <a:srgbClr val="231F20"/>
              </a:solidFill>
              <a:ea typeface="Tahoma"/>
              <a:cs typeface="Tahoma"/>
              <a:sym typeface="Tahoma"/>
            </a:endParaRPr>
          </a:p>
          <a:p>
            <a:pPr marL="285750" indent="-285750">
              <a:buClr>
                <a:srgbClr val="000000"/>
              </a:buClr>
              <a:buSzPts val="2199"/>
              <a:buFont typeface="Arial" panose="020B0604020202020204" pitchFamily="34" charset="0"/>
              <a:buChar char="•"/>
            </a:pPr>
            <a:r>
              <a:rPr lang="en-US" b="1" dirty="0">
                <a:solidFill>
                  <a:srgbClr val="231F20"/>
                </a:solidFill>
                <a:ea typeface="Tahoma"/>
                <a:cs typeface="Tahoma"/>
                <a:sym typeface="Tahoma"/>
              </a:rPr>
              <a:t>Neurotypical Bias: </a:t>
            </a:r>
            <a:r>
              <a:rPr lang="en-US" dirty="0">
                <a:solidFill>
                  <a:srgbClr val="231F20"/>
                </a:solidFill>
                <a:ea typeface="Tahoma"/>
                <a:cs typeface="Tahoma"/>
                <a:sym typeface="Tahoma"/>
              </a:rPr>
              <a:t>The LLMs, trained on Western and neurotypical communication norms, might implicitly enforce these standards, raising concerns about limiting MVA children's communicative agency. Future work should consider neurodiverse datasets and broader communication modalities</a:t>
            </a:r>
            <a:r>
              <a:rPr lang="en-US" b="1" dirty="0">
                <a:solidFill>
                  <a:srgbClr val="231F20"/>
                </a:solidFill>
                <a:ea typeface="Tahoma"/>
                <a:cs typeface="Tahoma"/>
                <a:sym typeface="Tahoma"/>
              </a:rPr>
              <a:t>.</a:t>
            </a:r>
          </a:p>
          <a:p>
            <a:pPr marL="285750" indent="-285750">
              <a:buClr>
                <a:srgbClr val="000000"/>
              </a:buClr>
              <a:buSzPts val="2199"/>
              <a:buFont typeface="Arial" panose="020B0604020202020204" pitchFamily="34" charset="0"/>
              <a:buChar char="•"/>
            </a:pPr>
            <a:endParaRPr lang="en-US" b="1" dirty="0">
              <a:solidFill>
                <a:srgbClr val="231F20"/>
              </a:solidFill>
              <a:ea typeface="Tahoma"/>
              <a:cs typeface="Tahoma"/>
              <a:sym typeface="Tahoma"/>
            </a:endParaRPr>
          </a:p>
          <a:p>
            <a:pPr marL="285750" indent="-285750">
              <a:buClr>
                <a:srgbClr val="000000"/>
              </a:buClr>
              <a:buSzPts val="2199"/>
              <a:buFont typeface="Arial" panose="020B0604020202020204" pitchFamily="34" charset="0"/>
              <a:buChar char="•"/>
            </a:pPr>
            <a:r>
              <a:rPr lang="en-US" b="1" dirty="0">
                <a:solidFill>
                  <a:srgbClr val="231F20"/>
                </a:solidFill>
                <a:ea typeface="Tahoma"/>
                <a:cs typeface="Tahoma"/>
                <a:sym typeface="Tahoma"/>
              </a:rPr>
              <a:t>Authentic Child Voice: </a:t>
            </a:r>
            <a:r>
              <a:rPr lang="en-US" dirty="0">
                <a:solidFill>
                  <a:srgbClr val="231F20"/>
                </a:solidFill>
                <a:ea typeface="Tahoma"/>
                <a:cs typeface="Tahoma"/>
                <a:sym typeface="Tahoma"/>
              </a:rPr>
              <a:t>The study relied on parental interpretations, highlighting the need for more direct evaluation and participatory design involving MVA children themselves to authentically represent their intent.</a:t>
            </a:r>
          </a:p>
          <a:p>
            <a:pPr marL="285750" indent="-285750">
              <a:buClr>
                <a:srgbClr val="000000"/>
              </a:buClr>
              <a:buSzPts val="2199"/>
              <a:buFont typeface="Arial" panose="020B0604020202020204" pitchFamily="34" charset="0"/>
              <a:buChar char="•"/>
            </a:pPr>
            <a:endParaRPr lang="en-US" b="1" dirty="0">
              <a:solidFill>
                <a:srgbClr val="231F20"/>
              </a:solidFill>
              <a:ea typeface="Tahoma"/>
              <a:cs typeface="Tahoma"/>
              <a:sym typeface="Tahoma"/>
            </a:endParaRPr>
          </a:p>
          <a:p>
            <a:pPr marL="285750" indent="-285750">
              <a:buClr>
                <a:srgbClr val="000000"/>
              </a:buClr>
              <a:buSzPts val="2199"/>
              <a:buFont typeface="Arial" panose="020B0604020202020204" pitchFamily="34" charset="0"/>
              <a:buChar char="•"/>
            </a:pPr>
            <a:r>
              <a:rPr lang="en-US" b="1" dirty="0">
                <a:solidFill>
                  <a:srgbClr val="231F20"/>
                </a:solidFill>
                <a:ea typeface="Tahoma"/>
                <a:cs typeface="Tahoma"/>
                <a:sym typeface="Tahoma"/>
              </a:rPr>
              <a:t>Generalizability: </a:t>
            </a:r>
            <a:r>
              <a:rPr lang="en-US" dirty="0">
                <a:solidFill>
                  <a:srgbClr val="231F20"/>
                </a:solidFill>
                <a:ea typeface="Tahoma"/>
                <a:cs typeface="Tahoma"/>
                <a:sym typeface="Tahoma"/>
              </a:rPr>
              <a:t>The deployment study's participants were selectively sampled and not fully representative, requiring further investigation with diverse populations.</a:t>
            </a:r>
          </a:p>
          <a:p>
            <a:pPr marL="285750" indent="-285750">
              <a:buClr>
                <a:srgbClr val="000000"/>
              </a:buClr>
              <a:buSzPts val="2199"/>
              <a:buFont typeface="Arial" panose="020B0604020202020204" pitchFamily="34" charset="0"/>
              <a:buChar char="•"/>
            </a:pPr>
            <a:endParaRPr lang="en-US" b="1" dirty="0">
              <a:solidFill>
                <a:srgbClr val="231F20"/>
              </a:solidFill>
              <a:ea typeface="Tahoma"/>
              <a:cs typeface="Tahoma"/>
              <a:sym typeface="Tahoma"/>
            </a:endParaRPr>
          </a:p>
          <a:p>
            <a:pPr marL="285750" indent="-285750">
              <a:buClr>
                <a:srgbClr val="000000"/>
              </a:buClr>
              <a:buSzPts val="2199"/>
              <a:buFont typeface="Arial" panose="020B0604020202020204" pitchFamily="34" charset="0"/>
              <a:buChar char="•"/>
            </a:pPr>
            <a:r>
              <a:rPr lang="en-US" b="1" dirty="0">
                <a:solidFill>
                  <a:srgbClr val="231F20"/>
                </a:solidFill>
                <a:ea typeface="Tahoma"/>
                <a:cs typeface="Tahoma"/>
                <a:sym typeface="Tahoma"/>
              </a:rPr>
              <a:t>Long-term Engagement: </a:t>
            </a:r>
            <a:r>
              <a:rPr lang="en-US" dirty="0">
                <a:solidFill>
                  <a:srgbClr val="231F20"/>
                </a:solidFill>
                <a:ea typeface="Tahoma"/>
                <a:cs typeface="Tahoma"/>
                <a:sym typeface="Tahoma"/>
              </a:rPr>
              <a:t>Maintaining engagement as children grow and their needs evolve is a challenge, necessitating continuous updates and assessment.</a:t>
            </a:r>
          </a:p>
        </p:txBody>
      </p:sp>
    </p:spTree>
    <p:extLst>
      <p:ext uri="{BB962C8B-B14F-4D97-AF65-F5344CB8AC3E}">
        <p14:creationId xmlns:p14="http://schemas.microsoft.com/office/powerpoint/2010/main" val="2891648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rot="7659121">
            <a:off x="9412987" y="4043850"/>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 name="Group 1">
            <a:extLst>
              <a:ext uri="{FF2B5EF4-FFF2-40B4-BE49-F238E27FC236}">
                <a16:creationId xmlns:a16="http://schemas.microsoft.com/office/drawing/2014/main" id="{7DEA404B-7349-5524-5962-EB70DAB323AD}"/>
              </a:ext>
            </a:extLst>
          </p:cNvPr>
          <p:cNvGrpSpPr/>
          <p:nvPr/>
        </p:nvGrpSpPr>
        <p:grpSpPr>
          <a:xfrm>
            <a:off x="2936310" y="2228671"/>
            <a:ext cx="6258420" cy="1200329"/>
            <a:chOff x="2087880" y="2264618"/>
            <a:chExt cx="6258420" cy="1200329"/>
          </a:xfrm>
        </p:grpSpPr>
        <p:sp>
          <p:nvSpPr>
            <p:cNvPr id="5" name="Rectangle 4">
              <a:extLst>
                <a:ext uri="{FF2B5EF4-FFF2-40B4-BE49-F238E27FC236}">
                  <a16:creationId xmlns:a16="http://schemas.microsoft.com/office/drawing/2014/main" id="{C2E6C26B-9208-9D07-CB5F-42FFCC70E8E3}"/>
                </a:ext>
              </a:extLst>
            </p:cNvPr>
            <p:cNvSpPr/>
            <p:nvPr/>
          </p:nvSpPr>
          <p:spPr>
            <a:xfrm>
              <a:off x="2087880" y="2419726"/>
              <a:ext cx="5814382" cy="1009274"/>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Google Shape;91;p13">
              <a:extLst>
                <a:ext uri="{FF2B5EF4-FFF2-40B4-BE49-F238E27FC236}">
                  <a16:creationId xmlns:a16="http://schemas.microsoft.com/office/drawing/2014/main" id="{C6BB5732-567D-9276-7C1D-98877FD1B8D5}"/>
                </a:ext>
              </a:extLst>
            </p:cNvPr>
            <p:cNvSpPr txBox="1"/>
            <p:nvPr/>
          </p:nvSpPr>
          <p:spPr>
            <a:xfrm>
              <a:off x="3723779" y="2264618"/>
              <a:ext cx="4622521" cy="1200329"/>
            </a:xfrm>
            <a:prstGeom prst="rect">
              <a:avLst/>
            </a:prstGeom>
            <a:noFill/>
            <a:ln>
              <a:noFill/>
            </a:ln>
          </p:spPr>
          <p:txBody>
            <a:bodyPr spcFirstLastPara="1" wrap="square" lIns="0" tIns="0" rIns="0" bIns="0" anchor="t" anchorCtr="0">
              <a:spAutoFit/>
            </a:bodyPr>
            <a:lstStyle/>
            <a:p>
              <a:pPr>
                <a:lnSpc>
                  <a:spcPct val="130013"/>
                </a:lnSpc>
                <a:buClr>
                  <a:srgbClr val="000000"/>
                </a:buClr>
                <a:buSzPts val="2199"/>
              </a:pPr>
              <a:r>
                <a:rPr lang="en-US" sz="6000" b="1" dirty="0">
                  <a:solidFill>
                    <a:schemeClr val="bg1"/>
                  </a:solidFill>
                  <a:latin typeface="Times New Roman" panose="02020603050405020304" pitchFamily="18" charset="0"/>
                  <a:ea typeface="Arial"/>
                  <a:cs typeface="Times New Roman" panose="02020603050405020304" pitchFamily="18" charset="0"/>
                  <a:sym typeface="Arial"/>
                </a:rPr>
                <a:t>Thanks</a:t>
              </a:r>
              <a:endParaRPr sz="6000" b="1" dirty="0">
                <a:solidFill>
                  <a:schemeClr val="bg1"/>
                </a:solidFill>
                <a:latin typeface="Times New Roman" panose="02020603050405020304" pitchFamily="18" charset="0"/>
                <a:ea typeface="Arial"/>
                <a:cs typeface="Times New Roman" panose="02020603050405020304" pitchFamily="18" charset="0"/>
                <a:sym typeface="Arial"/>
              </a:endParaRPr>
            </a:p>
          </p:txBody>
        </p:sp>
      </p:grpSp>
      <p:sp>
        <p:nvSpPr>
          <p:cNvPr id="6" name="Freeform 4">
            <a:extLst>
              <a:ext uri="{FF2B5EF4-FFF2-40B4-BE49-F238E27FC236}">
                <a16:creationId xmlns:a16="http://schemas.microsoft.com/office/drawing/2014/main" id="{73899274-5CDE-C088-0D8F-8E70A043DA72}"/>
              </a:ext>
            </a:extLst>
          </p:cNvPr>
          <p:cNvSpPr/>
          <p:nvPr/>
        </p:nvSpPr>
        <p:spPr>
          <a:xfrm>
            <a:off x="8933594" y="-378605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4">
            <a:extLst>
              <a:ext uri="{FF2B5EF4-FFF2-40B4-BE49-F238E27FC236}">
                <a16:creationId xmlns:a16="http://schemas.microsoft.com/office/drawing/2014/main" id="{FBEA5458-052E-F0C2-EFC2-28F81C0197DA}"/>
              </a:ext>
            </a:extLst>
          </p:cNvPr>
          <p:cNvSpPr/>
          <p:nvPr/>
        </p:nvSpPr>
        <p:spPr>
          <a:xfrm>
            <a:off x="-2601181" y="-351935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4">
            <a:extLst>
              <a:ext uri="{FF2B5EF4-FFF2-40B4-BE49-F238E27FC236}">
                <a16:creationId xmlns:a16="http://schemas.microsoft.com/office/drawing/2014/main" id="{F7E02A8B-27EB-CB37-124C-C53A933A514A}"/>
              </a:ext>
            </a:extLst>
          </p:cNvPr>
          <p:cNvSpPr/>
          <p:nvPr/>
        </p:nvSpPr>
        <p:spPr>
          <a:xfrm>
            <a:off x="-1808685" y="3045847"/>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2538721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2172047" y="-3086100"/>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4" name="Google Shape;90;p13">
            <a:extLst>
              <a:ext uri="{FF2B5EF4-FFF2-40B4-BE49-F238E27FC236}">
                <a16:creationId xmlns:a16="http://schemas.microsoft.com/office/drawing/2014/main" id="{B0DB013A-6A64-7D3C-80BC-64031C5804B5}"/>
              </a:ext>
            </a:extLst>
          </p:cNvPr>
          <p:cNvGrpSpPr/>
          <p:nvPr/>
        </p:nvGrpSpPr>
        <p:grpSpPr>
          <a:xfrm>
            <a:off x="3708401" y="1295528"/>
            <a:ext cx="4775199" cy="1505095"/>
            <a:chOff x="2" y="-454868"/>
            <a:chExt cx="9550397" cy="3010191"/>
          </a:xfrm>
        </p:grpSpPr>
        <p:sp>
          <p:nvSpPr>
            <p:cNvPr id="15" name="Google Shape;91;p13">
              <a:extLst>
                <a:ext uri="{FF2B5EF4-FFF2-40B4-BE49-F238E27FC236}">
                  <a16:creationId xmlns:a16="http://schemas.microsoft.com/office/drawing/2014/main" id="{CE494B22-AB91-43DC-3903-01DF8D4560E2}"/>
                </a:ext>
              </a:extLst>
            </p:cNvPr>
            <p:cNvSpPr txBox="1"/>
            <p:nvPr/>
          </p:nvSpPr>
          <p:spPr>
            <a:xfrm>
              <a:off x="3035586" y="-454868"/>
              <a:ext cx="4749804" cy="853440"/>
            </a:xfrm>
            <a:prstGeom prst="rect">
              <a:avLst/>
            </a:prstGeom>
            <a:noFill/>
            <a:ln>
              <a:noFill/>
            </a:ln>
          </p:spPr>
          <p:txBody>
            <a:bodyPr spcFirstLastPara="1" wrap="square" lIns="0" tIns="0" rIns="0" bIns="0" anchor="t" anchorCtr="0">
              <a:spAutoFit/>
            </a:bodyPr>
            <a:lstStyle/>
            <a:p>
              <a:pPr>
                <a:lnSpc>
                  <a:spcPct val="130013"/>
                </a:lnSpc>
                <a:buClr>
                  <a:srgbClr val="000000"/>
                </a:buClr>
                <a:buSzPts val="2199"/>
              </a:pPr>
              <a:r>
                <a:rPr lang="en-US" sz="2133" b="1" dirty="0">
                  <a:solidFill>
                    <a:srgbClr val="231F20"/>
                  </a:solidFill>
                  <a:latin typeface="Tahoma"/>
                  <a:ea typeface="Tahoma"/>
                  <a:cs typeface="Tahoma"/>
                  <a:sym typeface="Tahoma"/>
                </a:rPr>
                <a:t>Presented To</a:t>
              </a:r>
              <a:endParaRPr sz="1200" b="1" dirty="0">
                <a:solidFill>
                  <a:srgbClr val="231F20"/>
                </a:solidFill>
                <a:latin typeface="Arial"/>
                <a:ea typeface="Arial"/>
                <a:cs typeface="Arial"/>
                <a:sym typeface="Arial"/>
              </a:endParaRPr>
            </a:p>
          </p:txBody>
        </p:sp>
        <p:sp>
          <p:nvSpPr>
            <p:cNvPr id="16" name="Google Shape;92;p13">
              <a:extLst>
                <a:ext uri="{FF2B5EF4-FFF2-40B4-BE49-F238E27FC236}">
                  <a16:creationId xmlns:a16="http://schemas.microsoft.com/office/drawing/2014/main" id="{582B7F74-E646-EF7F-C1AB-574B51C87970}"/>
                </a:ext>
              </a:extLst>
            </p:cNvPr>
            <p:cNvSpPr txBox="1"/>
            <p:nvPr/>
          </p:nvSpPr>
          <p:spPr>
            <a:xfrm>
              <a:off x="2" y="745596"/>
              <a:ext cx="9550397" cy="1809727"/>
            </a:xfrm>
            <a:prstGeom prst="rect">
              <a:avLst/>
            </a:prstGeom>
            <a:noFill/>
            <a:ln>
              <a:noFill/>
            </a:ln>
          </p:spPr>
          <p:txBody>
            <a:bodyPr spcFirstLastPara="1" wrap="square" lIns="0" tIns="0" rIns="0" bIns="0" anchor="t" anchorCtr="0">
              <a:spAutoFit/>
            </a:bodyPr>
            <a:lstStyle/>
            <a:p>
              <a:pPr algn="ctr">
                <a:lnSpc>
                  <a:spcPct val="139958"/>
                </a:lnSpc>
                <a:buClr>
                  <a:srgbClr val="000000"/>
                </a:buClr>
                <a:buSzPts val="2400"/>
              </a:pPr>
              <a:r>
                <a:rPr lang="en-US" sz="2400" dirty="0"/>
                <a:t>Dr. Jannatun Noor Mukta</a:t>
              </a:r>
            </a:p>
            <a:p>
              <a:pPr algn="ctr">
                <a:lnSpc>
                  <a:spcPct val="139958"/>
                </a:lnSpc>
                <a:buClr>
                  <a:srgbClr val="000000"/>
                </a:buClr>
                <a:buSzPts val="2400"/>
              </a:pPr>
              <a:r>
                <a:rPr lang="en-US" dirty="0"/>
                <a:t>Associate Professor</a:t>
              </a:r>
              <a:r>
                <a:rPr lang="en-US" dirty="0">
                  <a:solidFill>
                    <a:srgbClr val="231F20"/>
                  </a:solidFill>
                  <a:latin typeface="IBM Plex Sans"/>
                  <a:ea typeface="IBM Plex Sans"/>
                  <a:cs typeface="IBM Plex Sans"/>
                  <a:sym typeface="IBM Plex Sans"/>
                </a:rPr>
                <a:t>, Dept. Of CSE </a:t>
              </a:r>
            </a:p>
          </p:txBody>
        </p:sp>
      </p:grpSp>
      <p:grpSp>
        <p:nvGrpSpPr>
          <p:cNvPr id="2" name="Google Shape;90;p13">
            <a:extLst>
              <a:ext uri="{FF2B5EF4-FFF2-40B4-BE49-F238E27FC236}">
                <a16:creationId xmlns:a16="http://schemas.microsoft.com/office/drawing/2014/main" id="{210E0CC5-ACD9-15EF-7AA2-409AB08C86F3}"/>
              </a:ext>
            </a:extLst>
          </p:cNvPr>
          <p:cNvGrpSpPr/>
          <p:nvPr/>
        </p:nvGrpSpPr>
        <p:grpSpPr>
          <a:xfrm>
            <a:off x="3543299" y="3507226"/>
            <a:ext cx="5190624" cy="1410730"/>
            <a:chOff x="193129" y="241509"/>
            <a:chExt cx="6301055" cy="2821460"/>
          </a:xfrm>
        </p:grpSpPr>
        <p:sp>
          <p:nvSpPr>
            <p:cNvPr id="8" name="Google Shape;91;p13">
              <a:extLst>
                <a:ext uri="{FF2B5EF4-FFF2-40B4-BE49-F238E27FC236}">
                  <a16:creationId xmlns:a16="http://schemas.microsoft.com/office/drawing/2014/main" id="{EABBB1D6-C9DE-D077-7B3A-A56C253BFFFC}"/>
                </a:ext>
              </a:extLst>
            </p:cNvPr>
            <p:cNvSpPr txBox="1"/>
            <p:nvPr/>
          </p:nvSpPr>
          <p:spPr>
            <a:xfrm>
              <a:off x="917026" y="241509"/>
              <a:ext cx="4749805" cy="747000"/>
            </a:xfrm>
            <a:prstGeom prst="rect">
              <a:avLst/>
            </a:prstGeom>
            <a:noFill/>
            <a:ln>
              <a:noFill/>
            </a:ln>
          </p:spPr>
          <p:txBody>
            <a:bodyPr spcFirstLastPara="1" wrap="square" lIns="0" tIns="0" rIns="0" bIns="0" anchor="t" anchorCtr="0">
              <a:spAutoFit/>
            </a:bodyPr>
            <a:lstStyle/>
            <a:p>
              <a:pPr algn="ctr">
                <a:lnSpc>
                  <a:spcPct val="130013"/>
                </a:lnSpc>
                <a:buClr>
                  <a:srgbClr val="000000"/>
                </a:buClr>
                <a:buSzPts val="2199"/>
              </a:pPr>
              <a:r>
                <a:rPr lang="en-US" sz="1867" b="1" dirty="0">
                  <a:solidFill>
                    <a:srgbClr val="231F20"/>
                  </a:solidFill>
                  <a:latin typeface="Tahoma"/>
                  <a:ea typeface="Tahoma"/>
                  <a:cs typeface="Tahoma"/>
                  <a:sym typeface="Tahoma"/>
                </a:rPr>
                <a:t>Presented By</a:t>
              </a:r>
              <a:endParaRPr sz="1200" b="1" dirty="0">
                <a:solidFill>
                  <a:srgbClr val="231F20"/>
                </a:solidFill>
                <a:latin typeface="Arial"/>
                <a:ea typeface="Arial"/>
                <a:cs typeface="Arial"/>
                <a:sym typeface="Arial"/>
              </a:endParaRPr>
            </a:p>
          </p:txBody>
        </p:sp>
        <p:sp>
          <p:nvSpPr>
            <p:cNvPr id="11" name="Google Shape;92;p13">
              <a:extLst>
                <a:ext uri="{FF2B5EF4-FFF2-40B4-BE49-F238E27FC236}">
                  <a16:creationId xmlns:a16="http://schemas.microsoft.com/office/drawing/2014/main" id="{65003BC2-A656-4B4D-CA68-AD5EC5884D0A}"/>
                </a:ext>
              </a:extLst>
            </p:cNvPr>
            <p:cNvSpPr txBox="1"/>
            <p:nvPr/>
          </p:nvSpPr>
          <p:spPr>
            <a:xfrm>
              <a:off x="193129" y="1322653"/>
              <a:ext cx="6197599" cy="804452"/>
            </a:xfrm>
            <a:prstGeom prst="rect">
              <a:avLst/>
            </a:prstGeom>
            <a:noFill/>
            <a:ln>
              <a:noFill/>
            </a:ln>
          </p:spPr>
          <p:txBody>
            <a:bodyPr spcFirstLastPara="1" wrap="square" lIns="0" tIns="0" rIns="0" bIns="0" anchor="t" anchorCtr="0">
              <a:spAutoFit/>
            </a:bodyPr>
            <a:lstStyle/>
            <a:p>
              <a:pPr algn="ctr">
                <a:lnSpc>
                  <a:spcPct val="139958"/>
                </a:lnSpc>
                <a:buClr>
                  <a:srgbClr val="000000"/>
                </a:buClr>
                <a:buSzPts val="2400"/>
              </a:pPr>
              <a:r>
                <a:rPr lang="en-US" sz="1867" dirty="0">
                  <a:solidFill>
                    <a:srgbClr val="231F20"/>
                  </a:solidFill>
                  <a:latin typeface="IBM Plex Sans"/>
                  <a:ea typeface="IBM Plex Sans"/>
                  <a:cs typeface="IBM Plex Sans"/>
                  <a:sym typeface="IBM Plex Sans"/>
                </a:rPr>
                <a:t>Afshin </a:t>
              </a:r>
              <a:r>
                <a:rPr lang="en-US" sz="1867" dirty="0" err="1">
                  <a:solidFill>
                    <a:srgbClr val="231F20"/>
                  </a:solidFill>
                  <a:latin typeface="IBM Plex Sans"/>
                  <a:ea typeface="IBM Plex Sans"/>
                  <a:cs typeface="IBM Plex Sans"/>
                  <a:sym typeface="IBM Plex Sans"/>
                </a:rPr>
                <a:t>Nahian</a:t>
              </a:r>
              <a:r>
                <a:rPr lang="en-US" sz="1867" dirty="0">
                  <a:solidFill>
                    <a:srgbClr val="231F20"/>
                  </a:solidFill>
                  <a:latin typeface="IBM Plex Sans"/>
                  <a:ea typeface="IBM Plex Sans"/>
                  <a:cs typeface="IBM Plex Sans"/>
                  <a:sym typeface="IBM Plex Sans"/>
                </a:rPr>
                <a:t> Tripto (0122410045)</a:t>
              </a:r>
            </a:p>
          </p:txBody>
        </p:sp>
        <p:sp>
          <p:nvSpPr>
            <p:cNvPr id="5" name="Google Shape;92;p13">
              <a:extLst>
                <a:ext uri="{FF2B5EF4-FFF2-40B4-BE49-F238E27FC236}">
                  <a16:creationId xmlns:a16="http://schemas.microsoft.com/office/drawing/2014/main" id="{6EFC9E8E-A9DA-5B64-4188-07974C33DBFF}"/>
                </a:ext>
              </a:extLst>
            </p:cNvPr>
            <p:cNvSpPr txBox="1"/>
            <p:nvPr/>
          </p:nvSpPr>
          <p:spPr>
            <a:xfrm>
              <a:off x="296585" y="2258517"/>
              <a:ext cx="6197599" cy="804452"/>
            </a:xfrm>
            <a:prstGeom prst="rect">
              <a:avLst/>
            </a:prstGeom>
            <a:noFill/>
            <a:ln>
              <a:noFill/>
            </a:ln>
          </p:spPr>
          <p:txBody>
            <a:bodyPr spcFirstLastPara="1" wrap="square" lIns="0" tIns="0" rIns="0" bIns="0" anchor="t" anchorCtr="0">
              <a:spAutoFit/>
            </a:bodyPr>
            <a:lstStyle/>
            <a:p>
              <a:pPr algn="ctr">
                <a:lnSpc>
                  <a:spcPct val="139958"/>
                </a:lnSpc>
                <a:buClr>
                  <a:srgbClr val="000000"/>
                </a:buClr>
                <a:buSzPts val="2400"/>
              </a:pPr>
              <a:r>
                <a:rPr lang="en-US" sz="1867" dirty="0">
                  <a:solidFill>
                    <a:srgbClr val="231F20"/>
                  </a:solidFill>
                  <a:latin typeface="IBM Plex Sans"/>
                  <a:ea typeface="IBM Plex Sans"/>
                  <a:cs typeface="IBM Plex Sans"/>
                  <a:sym typeface="IBM Plex Sans"/>
                </a:rPr>
                <a:t>Ekra (0122310034)</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C7D26E-745F-1497-8C09-49D0B85A6F4D}"/>
            </a:ext>
          </a:extLst>
        </p:cNvPr>
        <p:cNvGrpSpPr/>
        <p:nvPr/>
      </p:nvGrpSpPr>
      <p:grpSpPr>
        <a:xfrm>
          <a:off x="0" y="0"/>
          <a:ext cx="0" cy="0"/>
          <a:chOff x="0" y="0"/>
          <a:chExt cx="0" cy="0"/>
        </a:xfrm>
      </p:grpSpPr>
      <p:sp>
        <p:nvSpPr>
          <p:cNvPr id="3" name="Freeform 3">
            <a:extLst>
              <a:ext uri="{FF2B5EF4-FFF2-40B4-BE49-F238E27FC236}">
                <a16:creationId xmlns:a16="http://schemas.microsoft.com/office/drawing/2014/main" id="{E9A7F775-0FE0-36F2-5D62-836D77FDDD09}"/>
              </a:ext>
            </a:extLst>
          </p:cNvPr>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CE9F5E8C-3C31-A939-F333-1265B1359CC3}"/>
              </a:ext>
            </a:extLst>
          </p:cNvPr>
          <p:cNvSpPr/>
          <p:nvPr/>
        </p:nvSpPr>
        <p:spPr>
          <a:xfrm>
            <a:off x="-3741706" y="4810125"/>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Google Shape;91;p13">
            <a:extLst>
              <a:ext uri="{FF2B5EF4-FFF2-40B4-BE49-F238E27FC236}">
                <a16:creationId xmlns:a16="http://schemas.microsoft.com/office/drawing/2014/main" id="{22A5B465-C1E1-FA06-84C9-D6468590C04B}"/>
              </a:ext>
            </a:extLst>
          </p:cNvPr>
          <p:cNvSpPr txBox="1"/>
          <p:nvPr/>
        </p:nvSpPr>
        <p:spPr>
          <a:xfrm>
            <a:off x="370256" y="444998"/>
            <a:ext cx="4530155" cy="560153"/>
          </a:xfrm>
          <a:prstGeom prst="rect">
            <a:avLst/>
          </a:prstGeom>
          <a:noFill/>
          <a:ln>
            <a:noFill/>
          </a:ln>
        </p:spPr>
        <p:txBody>
          <a:bodyPr spcFirstLastPara="1" wrap="square" lIns="0" tIns="0" rIns="0" bIns="0" anchor="t" anchorCtr="0">
            <a:spAutoFit/>
          </a:bodyPr>
          <a:lstStyle/>
          <a:p>
            <a:pPr>
              <a:lnSpc>
                <a:spcPct val="130013"/>
              </a:lnSpc>
              <a:buClr>
                <a:srgbClr val="000000"/>
              </a:buClr>
              <a:buSzPts val="2199"/>
            </a:pPr>
            <a:r>
              <a:rPr lang="en-US" sz="2800" b="1" dirty="0">
                <a:solidFill>
                  <a:schemeClr val="bg1"/>
                </a:solidFill>
                <a:latin typeface="Times New Roman" panose="02020603050405020304" pitchFamily="18" charset="0"/>
                <a:ea typeface="Arial"/>
                <a:cs typeface="Times New Roman" panose="02020603050405020304" pitchFamily="18" charset="0"/>
                <a:sym typeface="Arial"/>
              </a:rPr>
              <a:t>Novelty of Our Work</a:t>
            </a:r>
            <a:endParaRPr sz="2800" b="1" dirty="0">
              <a:solidFill>
                <a:schemeClr val="bg1"/>
              </a:solidFill>
              <a:latin typeface="Times New Roman" panose="02020603050405020304" pitchFamily="18" charset="0"/>
              <a:ea typeface="Arial"/>
              <a:cs typeface="Times New Roman" panose="02020603050405020304" pitchFamily="18" charset="0"/>
              <a:sym typeface="Arial"/>
            </a:endParaRPr>
          </a:p>
        </p:txBody>
      </p:sp>
      <p:sp>
        <p:nvSpPr>
          <p:cNvPr id="2" name="Google Shape;91;p13">
            <a:extLst>
              <a:ext uri="{FF2B5EF4-FFF2-40B4-BE49-F238E27FC236}">
                <a16:creationId xmlns:a16="http://schemas.microsoft.com/office/drawing/2014/main" id="{ED30F6A5-29ED-D592-C565-671E315EA1AC}"/>
              </a:ext>
            </a:extLst>
          </p:cNvPr>
          <p:cNvSpPr txBox="1"/>
          <p:nvPr/>
        </p:nvSpPr>
        <p:spPr>
          <a:xfrm>
            <a:off x="652533" y="725074"/>
            <a:ext cx="10396467" cy="1107996"/>
          </a:xfrm>
          <a:prstGeom prst="rect">
            <a:avLst/>
          </a:prstGeom>
          <a:noFill/>
          <a:ln>
            <a:noFill/>
          </a:ln>
        </p:spPr>
        <p:txBody>
          <a:bodyPr spcFirstLastPara="1" wrap="square" lIns="0" tIns="0" rIns="0" bIns="0" anchor="t" anchorCtr="0">
            <a:spAutoFit/>
          </a:bodyPr>
          <a:lstStyle/>
          <a:p>
            <a:pPr>
              <a:lnSpc>
                <a:spcPct val="150000"/>
              </a:lnSpc>
              <a:buClr>
                <a:srgbClr val="000000"/>
              </a:buClr>
              <a:buSzPts val="2199"/>
            </a:pPr>
            <a:r>
              <a:rPr lang="en-US" sz="2400" b="1" dirty="0">
                <a:solidFill>
                  <a:srgbClr val="231F20"/>
                </a:solidFill>
                <a:ea typeface="Tahoma"/>
                <a:cs typeface="Tahoma"/>
                <a:sym typeface="Tahoma"/>
              </a:rPr>
              <a:t>Title: </a:t>
            </a:r>
            <a:r>
              <a:rPr lang="en-US" sz="2400" dirty="0">
                <a:solidFill>
                  <a:srgbClr val="231F20"/>
                </a:solidFill>
                <a:ea typeface="Tahoma"/>
                <a:cs typeface="Tahoma"/>
                <a:sym typeface="Tahoma"/>
              </a:rPr>
              <a:t>Fostering Communication between Minimally Verbal Autistic Children and Parents with Contextual Guidance and Card Recommendation</a:t>
            </a:r>
          </a:p>
        </p:txBody>
      </p:sp>
      <p:sp>
        <p:nvSpPr>
          <p:cNvPr id="7" name="Google Shape;91;p13">
            <a:extLst>
              <a:ext uri="{FF2B5EF4-FFF2-40B4-BE49-F238E27FC236}">
                <a16:creationId xmlns:a16="http://schemas.microsoft.com/office/drawing/2014/main" id="{61917163-56BC-232F-A6E4-0228557AF69C}"/>
              </a:ext>
            </a:extLst>
          </p:cNvPr>
          <p:cNvSpPr txBox="1"/>
          <p:nvPr/>
        </p:nvSpPr>
        <p:spPr>
          <a:xfrm>
            <a:off x="652533" y="1966989"/>
            <a:ext cx="10396467" cy="1107996"/>
          </a:xfrm>
          <a:prstGeom prst="rect">
            <a:avLst/>
          </a:prstGeom>
          <a:noFill/>
          <a:ln>
            <a:noFill/>
          </a:ln>
        </p:spPr>
        <p:txBody>
          <a:bodyPr spcFirstLastPara="1" wrap="square" lIns="0" tIns="0" rIns="0" bIns="0" anchor="t" anchorCtr="0">
            <a:spAutoFit/>
          </a:bodyPr>
          <a:lstStyle/>
          <a:p>
            <a:pPr>
              <a:lnSpc>
                <a:spcPct val="150000"/>
              </a:lnSpc>
              <a:buClr>
                <a:srgbClr val="000000"/>
              </a:buClr>
              <a:buSzPts val="2199"/>
            </a:pPr>
            <a:r>
              <a:rPr lang="en-US" sz="2400" b="1" dirty="0">
                <a:solidFill>
                  <a:srgbClr val="231F20"/>
                </a:solidFill>
                <a:ea typeface="Tahoma"/>
                <a:cs typeface="Tahoma"/>
                <a:sym typeface="Tahoma"/>
              </a:rPr>
              <a:t>Authors: </a:t>
            </a:r>
            <a:r>
              <a:rPr lang="en-US" sz="2400" dirty="0">
                <a:solidFill>
                  <a:srgbClr val="231F20"/>
                </a:solidFill>
                <a:ea typeface="Tahoma"/>
                <a:cs typeface="Tahoma"/>
                <a:sym typeface="Tahoma"/>
              </a:rPr>
              <a:t>Dasom Choi, </a:t>
            </a:r>
            <a:r>
              <a:rPr lang="en-US" sz="2400" dirty="0" err="1">
                <a:solidFill>
                  <a:srgbClr val="231F20"/>
                </a:solidFill>
                <a:ea typeface="Tahoma"/>
                <a:cs typeface="Tahoma"/>
                <a:sym typeface="Tahoma"/>
              </a:rPr>
              <a:t>SoHyun</a:t>
            </a:r>
            <a:r>
              <a:rPr lang="en-US" sz="2400" dirty="0">
                <a:solidFill>
                  <a:srgbClr val="231F20"/>
                </a:solidFill>
                <a:ea typeface="Tahoma"/>
                <a:cs typeface="Tahoma"/>
                <a:sym typeface="Tahoma"/>
              </a:rPr>
              <a:t> Park, </a:t>
            </a:r>
            <a:r>
              <a:rPr lang="en-US" sz="2400" dirty="0" err="1">
                <a:solidFill>
                  <a:srgbClr val="231F20"/>
                </a:solidFill>
                <a:ea typeface="Tahoma"/>
                <a:cs typeface="Tahoma"/>
                <a:sym typeface="Tahoma"/>
              </a:rPr>
              <a:t>Kyungah</a:t>
            </a:r>
            <a:r>
              <a:rPr lang="en-US" sz="2400" dirty="0">
                <a:solidFill>
                  <a:srgbClr val="231F20"/>
                </a:solidFill>
                <a:ea typeface="Tahoma"/>
                <a:cs typeface="Tahoma"/>
                <a:sym typeface="Tahoma"/>
              </a:rPr>
              <a:t> Lee, </a:t>
            </a:r>
            <a:r>
              <a:rPr lang="en-US" sz="2400" dirty="0" err="1">
                <a:solidFill>
                  <a:srgbClr val="231F20"/>
                </a:solidFill>
                <a:ea typeface="Tahoma"/>
                <a:cs typeface="Tahoma"/>
                <a:sym typeface="Tahoma"/>
              </a:rPr>
              <a:t>Hwajung</a:t>
            </a:r>
            <a:r>
              <a:rPr lang="en-US" sz="2400" dirty="0">
                <a:solidFill>
                  <a:srgbClr val="231F20"/>
                </a:solidFill>
                <a:ea typeface="Tahoma"/>
                <a:cs typeface="Tahoma"/>
                <a:sym typeface="Tahoma"/>
              </a:rPr>
              <a:t> Hong, and Young-Ho Kim</a:t>
            </a:r>
          </a:p>
        </p:txBody>
      </p:sp>
      <p:sp>
        <p:nvSpPr>
          <p:cNvPr id="5" name="Google Shape;91;p13">
            <a:extLst>
              <a:ext uri="{FF2B5EF4-FFF2-40B4-BE49-F238E27FC236}">
                <a16:creationId xmlns:a16="http://schemas.microsoft.com/office/drawing/2014/main" id="{8B65B83D-1D60-D287-C4A4-89243C7CD527}"/>
              </a:ext>
            </a:extLst>
          </p:cNvPr>
          <p:cNvSpPr txBox="1"/>
          <p:nvPr/>
        </p:nvSpPr>
        <p:spPr>
          <a:xfrm>
            <a:off x="652533" y="3810997"/>
            <a:ext cx="10396467" cy="1107996"/>
          </a:xfrm>
          <a:prstGeom prst="rect">
            <a:avLst/>
          </a:prstGeom>
          <a:noFill/>
          <a:ln>
            <a:noFill/>
          </a:ln>
        </p:spPr>
        <p:txBody>
          <a:bodyPr spcFirstLastPara="1" wrap="square" lIns="0" tIns="0" rIns="0" bIns="0" anchor="t" anchorCtr="0">
            <a:spAutoFit/>
          </a:bodyPr>
          <a:lstStyle/>
          <a:p>
            <a:pPr>
              <a:lnSpc>
                <a:spcPct val="150000"/>
              </a:lnSpc>
              <a:buClr>
                <a:srgbClr val="000000"/>
              </a:buClr>
              <a:buSzPts val="2199"/>
            </a:pPr>
            <a:r>
              <a:rPr lang="en-US" sz="2400" b="1" dirty="0">
                <a:solidFill>
                  <a:srgbClr val="231F20"/>
                </a:solidFill>
                <a:ea typeface="Tahoma"/>
                <a:cs typeface="Tahoma"/>
                <a:sym typeface="Tahoma"/>
              </a:rPr>
              <a:t>Key Words:  </a:t>
            </a:r>
            <a:r>
              <a:rPr lang="en-US" sz="2400" i="1" dirty="0">
                <a:solidFill>
                  <a:srgbClr val="231F20"/>
                </a:solidFill>
                <a:ea typeface="Tahoma"/>
                <a:cs typeface="Tahoma"/>
                <a:sym typeface="Tahoma"/>
              </a:rPr>
              <a:t>Parent-child interaction, autism, minimally verbal, AAC, large language model, LLM, artificial intelligence, and conversational guidance</a:t>
            </a:r>
          </a:p>
        </p:txBody>
      </p:sp>
      <p:sp>
        <p:nvSpPr>
          <p:cNvPr id="6" name="Google Shape;91;p13">
            <a:extLst>
              <a:ext uri="{FF2B5EF4-FFF2-40B4-BE49-F238E27FC236}">
                <a16:creationId xmlns:a16="http://schemas.microsoft.com/office/drawing/2014/main" id="{9D332E0C-AAA7-B84B-C8E6-9E177035372F}"/>
              </a:ext>
            </a:extLst>
          </p:cNvPr>
          <p:cNvSpPr txBox="1"/>
          <p:nvPr/>
        </p:nvSpPr>
        <p:spPr>
          <a:xfrm>
            <a:off x="652533" y="3111558"/>
            <a:ext cx="10938453" cy="553998"/>
          </a:xfrm>
          <a:prstGeom prst="rect">
            <a:avLst/>
          </a:prstGeom>
          <a:noFill/>
          <a:ln>
            <a:noFill/>
          </a:ln>
        </p:spPr>
        <p:txBody>
          <a:bodyPr spcFirstLastPara="1" wrap="square" lIns="0" tIns="0" rIns="0" bIns="0" anchor="t" anchorCtr="0">
            <a:spAutoFit/>
          </a:bodyPr>
          <a:lstStyle/>
          <a:p>
            <a:pPr>
              <a:lnSpc>
                <a:spcPct val="150000"/>
              </a:lnSpc>
              <a:buClr>
                <a:srgbClr val="000000"/>
              </a:buClr>
              <a:buSzPts val="2199"/>
            </a:pPr>
            <a:r>
              <a:rPr lang="en-US" sz="2400" b="1" dirty="0">
                <a:solidFill>
                  <a:srgbClr val="231F20"/>
                </a:solidFill>
                <a:ea typeface="Tahoma"/>
                <a:cs typeface="Tahoma"/>
                <a:sym typeface="Tahoma"/>
              </a:rPr>
              <a:t>Publication: </a:t>
            </a:r>
            <a:r>
              <a:rPr lang="en-US" sz="2400" dirty="0">
                <a:solidFill>
                  <a:srgbClr val="231F20"/>
                </a:solidFill>
                <a:ea typeface="Tahoma"/>
                <a:cs typeface="Tahoma"/>
                <a:sym typeface="Tahoma"/>
              </a:rPr>
              <a:t>CHI Conference on Human Factors in Computing Systems (CHI ’25), 2025</a:t>
            </a:r>
          </a:p>
        </p:txBody>
      </p:sp>
    </p:spTree>
    <p:extLst>
      <p:ext uri="{BB962C8B-B14F-4D97-AF65-F5344CB8AC3E}">
        <p14:creationId xmlns:p14="http://schemas.microsoft.com/office/powerpoint/2010/main" val="3895316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2E6C26B-9208-9D07-CB5F-42FFCC70E8E3}"/>
              </a:ext>
            </a:extLst>
          </p:cNvPr>
          <p:cNvSpPr/>
          <p:nvPr/>
        </p:nvSpPr>
        <p:spPr>
          <a:xfrm>
            <a:off x="0" y="392806"/>
            <a:ext cx="3580327" cy="74806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3"/>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9041229" y="-3858832"/>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Google Shape;91;p13">
            <a:extLst>
              <a:ext uri="{FF2B5EF4-FFF2-40B4-BE49-F238E27FC236}">
                <a16:creationId xmlns:a16="http://schemas.microsoft.com/office/drawing/2014/main" id="{C6BB5732-567D-9276-7C1D-98877FD1B8D5}"/>
              </a:ext>
            </a:extLst>
          </p:cNvPr>
          <p:cNvSpPr txBox="1"/>
          <p:nvPr/>
        </p:nvSpPr>
        <p:spPr>
          <a:xfrm>
            <a:off x="370256" y="444998"/>
            <a:ext cx="4530155" cy="560153"/>
          </a:xfrm>
          <a:prstGeom prst="rect">
            <a:avLst/>
          </a:prstGeom>
          <a:noFill/>
          <a:ln>
            <a:noFill/>
          </a:ln>
        </p:spPr>
        <p:txBody>
          <a:bodyPr spcFirstLastPara="1" wrap="square" lIns="0" tIns="0" rIns="0" bIns="0" anchor="t" anchorCtr="0">
            <a:spAutoFit/>
          </a:bodyPr>
          <a:lstStyle/>
          <a:p>
            <a:pPr>
              <a:lnSpc>
                <a:spcPct val="130013"/>
              </a:lnSpc>
              <a:buClr>
                <a:srgbClr val="000000"/>
              </a:buClr>
              <a:buSzPts val="2199"/>
            </a:pPr>
            <a:r>
              <a:rPr lang="en-US" sz="2800" b="1" dirty="0">
                <a:solidFill>
                  <a:schemeClr val="bg1"/>
                </a:solidFill>
                <a:latin typeface="Times New Roman" panose="02020603050405020304" pitchFamily="18" charset="0"/>
                <a:ea typeface="Arial"/>
                <a:cs typeface="Times New Roman" panose="02020603050405020304" pitchFamily="18" charset="0"/>
                <a:sym typeface="Arial"/>
              </a:rPr>
              <a:t>Main Contribution</a:t>
            </a:r>
            <a:endParaRPr sz="2800" b="1" dirty="0">
              <a:solidFill>
                <a:schemeClr val="bg1"/>
              </a:solidFill>
              <a:latin typeface="Times New Roman" panose="02020603050405020304" pitchFamily="18" charset="0"/>
              <a:ea typeface="Arial"/>
              <a:cs typeface="Times New Roman" panose="02020603050405020304" pitchFamily="18" charset="0"/>
              <a:sym typeface="Arial"/>
            </a:endParaRPr>
          </a:p>
        </p:txBody>
      </p:sp>
      <p:sp>
        <p:nvSpPr>
          <p:cNvPr id="6" name="Google Shape;91;p13">
            <a:extLst>
              <a:ext uri="{FF2B5EF4-FFF2-40B4-BE49-F238E27FC236}">
                <a16:creationId xmlns:a16="http://schemas.microsoft.com/office/drawing/2014/main" id="{5E6C8154-1847-9241-C5DE-F411D0B58888}"/>
              </a:ext>
            </a:extLst>
          </p:cNvPr>
          <p:cNvSpPr txBox="1"/>
          <p:nvPr/>
        </p:nvSpPr>
        <p:spPr>
          <a:xfrm>
            <a:off x="643008" y="1417589"/>
            <a:ext cx="9814637" cy="4431983"/>
          </a:xfrm>
          <a:prstGeom prst="rect">
            <a:avLst/>
          </a:prstGeom>
          <a:noFill/>
          <a:ln>
            <a:noFill/>
          </a:ln>
        </p:spPr>
        <p:txBody>
          <a:bodyPr spcFirstLastPara="1" wrap="square" lIns="0" tIns="0" rIns="0" bIns="0" anchor="t" anchorCtr="0">
            <a:spAutoFit/>
          </a:bodyPr>
          <a:lstStyle/>
          <a:p>
            <a:pPr marL="285750" indent="-285750">
              <a:lnSpc>
                <a:spcPct val="200000"/>
              </a:lnSpc>
              <a:buClr>
                <a:srgbClr val="000000"/>
              </a:buClr>
              <a:buSzPts val="2199"/>
              <a:buFont typeface="Arial" panose="020B0604020202020204" pitchFamily="34" charset="0"/>
              <a:buChar char="•"/>
            </a:pPr>
            <a:r>
              <a:rPr lang="en-US" b="1" dirty="0">
                <a:solidFill>
                  <a:srgbClr val="231F20"/>
                </a:solidFill>
                <a:ea typeface="Tahoma"/>
                <a:cs typeface="Tahoma"/>
                <a:sym typeface="Tahoma"/>
              </a:rPr>
              <a:t>Findings from a formative study </a:t>
            </a:r>
            <a:r>
              <a:rPr lang="en-US" dirty="0">
                <a:solidFill>
                  <a:srgbClr val="231F20"/>
                </a:solidFill>
                <a:ea typeface="Tahoma"/>
                <a:cs typeface="Tahoma"/>
                <a:sym typeface="Tahoma"/>
              </a:rPr>
              <a:t>with nine autism experts and five parents of minimally verbal autistic (MVA) children, which identified unique communication challenges and current best practices in the field.</a:t>
            </a:r>
          </a:p>
          <a:p>
            <a:pPr marL="285750" indent="-285750">
              <a:lnSpc>
                <a:spcPct val="200000"/>
              </a:lnSpc>
              <a:buClr>
                <a:srgbClr val="000000"/>
              </a:buClr>
              <a:buSzPts val="2199"/>
              <a:buFont typeface="Arial" panose="020B0604020202020204" pitchFamily="34" charset="0"/>
              <a:buChar char="•"/>
            </a:pPr>
            <a:endParaRPr lang="en-US" b="1" dirty="0">
              <a:solidFill>
                <a:srgbClr val="231F20"/>
              </a:solidFill>
              <a:ea typeface="Tahoma"/>
              <a:cs typeface="Tahoma"/>
              <a:sym typeface="Tahoma"/>
            </a:endParaRPr>
          </a:p>
          <a:p>
            <a:pPr marL="285750" indent="-285750">
              <a:lnSpc>
                <a:spcPct val="200000"/>
              </a:lnSpc>
              <a:buClr>
                <a:srgbClr val="000000"/>
              </a:buClr>
              <a:buSzPts val="2199"/>
              <a:buFont typeface="Arial" panose="020B0604020202020204" pitchFamily="34" charset="0"/>
              <a:buChar char="•"/>
            </a:pPr>
            <a:r>
              <a:rPr lang="en-US" b="1" dirty="0">
                <a:solidFill>
                  <a:srgbClr val="231F20"/>
                </a:solidFill>
                <a:ea typeface="Tahoma"/>
                <a:cs typeface="Tahoma"/>
                <a:sym typeface="Tahoma"/>
              </a:rPr>
              <a:t>The design and implementation of </a:t>
            </a:r>
            <a:r>
              <a:rPr lang="en-US" b="1" dirty="0" err="1">
                <a:solidFill>
                  <a:srgbClr val="231F20"/>
                </a:solidFill>
                <a:ea typeface="Tahoma"/>
                <a:cs typeface="Tahoma"/>
                <a:sym typeface="Tahoma"/>
              </a:rPr>
              <a:t>AACessTalk</a:t>
            </a:r>
            <a:r>
              <a:rPr lang="en-US" b="1" dirty="0">
                <a:solidFill>
                  <a:srgbClr val="231F20"/>
                </a:solidFill>
                <a:ea typeface="Tahoma"/>
                <a:cs typeface="Tahoma"/>
                <a:sym typeface="Tahoma"/>
              </a:rPr>
              <a:t>, </a:t>
            </a:r>
            <a:r>
              <a:rPr lang="en-US" dirty="0">
                <a:solidFill>
                  <a:srgbClr val="231F20"/>
                </a:solidFill>
                <a:ea typeface="Tahoma"/>
                <a:cs typeface="Tahoma"/>
                <a:sym typeface="Tahoma"/>
              </a:rPr>
              <a:t>an AI-driven communication mediation system that facilitates turn-taking conversations by offering parental guidance and recommending AAC cards to children, thereby encouraging mutual participation. The source code for </a:t>
            </a:r>
            <a:r>
              <a:rPr lang="en-US" dirty="0" err="1">
                <a:solidFill>
                  <a:srgbClr val="231F20"/>
                </a:solidFill>
                <a:ea typeface="Tahoma"/>
                <a:cs typeface="Tahoma"/>
                <a:sym typeface="Tahoma"/>
              </a:rPr>
              <a:t>AACessTalk</a:t>
            </a:r>
            <a:r>
              <a:rPr lang="en-US" dirty="0">
                <a:solidFill>
                  <a:srgbClr val="231F20"/>
                </a:solidFill>
                <a:ea typeface="Tahoma"/>
                <a:cs typeface="Tahoma"/>
                <a:sym typeface="Tahoma"/>
              </a:rPr>
              <a:t> is publicly available.</a:t>
            </a:r>
          </a:p>
        </p:txBody>
      </p:sp>
    </p:spTree>
    <p:extLst>
      <p:ext uri="{BB962C8B-B14F-4D97-AF65-F5344CB8AC3E}">
        <p14:creationId xmlns:p14="http://schemas.microsoft.com/office/powerpoint/2010/main" val="175465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C36CD5-1049-5B32-58B8-23FA2ECB2FBD}"/>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B461F7F8-6D25-D683-5A32-E065829050A0}"/>
              </a:ext>
            </a:extLst>
          </p:cNvPr>
          <p:cNvSpPr/>
          <p:nvPr/>
        </p:nvSpPr>
        <p:spPr>
          <a:xfrm>
            <a:off x="0" y="392806"/>
            <a:ext cx="3580327" cy="74806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3">
            <a:extLst>
              <a:ext uri="{FF2B5EF4-FFF2-40B4-BE49-F238E27FC236}">
                <a16:creationId xmlns:a16="http://schemas.microsoft.com/office/drawing/2014/main" id="{F16576DE-B9BF-9A4A-6213-5CB430C4B8E6}"/>
              </a:ext>
            </a:extLst>
          </p:cNvPr>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6042B7F9-F7A8-C71A-A05E-64D840C42BDC}"/>
              </a:ext>
            </a:extLst>
          </p:cNvPr>
          <p:cNvSpPr/>
          <p:nvPr/>
        </p:nvSpPr>
        <p:spPr>
          <a:xfrm>
            <a:off x="9041229" y="-3858832"/>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Google Shape;91;p13">
            <a:extLst>
              <a:ext uri="{FF2B5EF4-FFF2-40B4-BE49-F238E27FC236}">
                <a16:creationId xmlns:a16="http://schemas.microsoft.com/office/drawing/2014/main" id="{D24EE32C-B284-364C-0425-12664BAF9882}"/>
              </a:ext>
            </a:extLst>
          </p:cNvPr>
          <p:cNvSpPr txBox="1"/>
          <p:nvPr/>
        </p:nvSpPr>
        <p:spPr>
          <a:xfrm>
            <a:off x="370256" y="444998"/>
            <a:ext cx="4530155" cy="560153"/>
          </a:xfrm>
          <a:prstGeom prst="rect">
            <a:avLst/>
          </a:prstGeom>
          <a:noFill/>
          <a:ln>
            <a:noFill/>
          </a:ln>
        </p:spPr>
        <p:txBody>
          <a:bodyPr spcFirstLastPara="1" wrap="square" lIns="0" tIns="0" rIns="0" bIns="0" anchor="t" anchorCtr="0">
            <a:spAutoFit/>
          </a:bodyPr>
          <a:lstStyle/>
          <a:p>
            <a:pPr>
              <a:lnSpc>
                <a:spcPct val="130013"/>
              </a:lnSpc>
              <a:buClr>
                <a:srgbClr val="000000"/>
              </a:buClr>
              <a:buSzPts val="2199"/>
            </a:pPr>
            <a:r>
              <a:rPr lang="en-US" sz="2800" b="1" dirty="0">
                <a:solidFill>
                  <a:schemeClr val="bg1"/>
                </a:solidFill>
                <a:latin typeface="Times New Roman" panose="02020603050405020304" pitchFamily="18" charset="0"/>
                <a:ea typeface="Arial"/>
                <a:cs typeface="Times New Roman" panose="02020603050405020304" pitchFamily="18" charset="0"/>
                <a:sym typeface="Arial"/>
              </a:rPr>
              <a:t>Main Contribution</a:t>
            </a:r>
            <a:endParaRPr sz="2800" b="1" dirty="0">
              <a:solidFill>
                <a:schemeClr val="bg1"/>
              </a:solidFill>
              <a:latin typeface="Times New Roman" panose="02020603050405020304" pitchFamily="18" charset="0"/>
              <a:ea typeface="Arial"/>
              <a:cs typeface="Times New Roman" panose="02020603050405020304" pitchFamily="18" charset="0"/>
              <a:sym typeface="Arial"/>
            </a:endParaRPr>
          </a:p>
        </p:txBody>
      </p:sp>
      <p:pic>
        <p:nvPicPr>
          <p:cNvPr id="7" name="Picture 6">
            <a:extLst>
              <a:ext uri="{FF2B5EF4-FFF2-40B4-BE49-F238E27FC236}">
                <a16:creationId xmlns:a16="http://schemas.microsoft.com/office/drawing/2014/main" id="{7BF0530C-910C-8097-D231-B9FA13C91266}"/>
              </a:ext>
            </a:extLst>
          </p:cNvPr>
          <p:cNvPicPr>
            <a:picLocks noChangeAspect="1"/>
          </p:cNvPicPr>
          <p:nvPr/>
        </p:nvPicPr>
        <p:blipFill>
          <a:blip r:embed="rId4"/>
          <a:stretch>
            <a:fillRect/>
          </a:stretch>
        </p:blipFill>
        <p:spPr>
          <a:xfrm>
            <a:off x="1680693" y="1713325"/>
            <a:ext cx="7611414" cy="3798131"/>
          </a:xfrm>
          <a:prstGeom prst="rect">
            <a:avLst/>
          </a:prstGeom>
        </p:spPr>
      </p:pic>
      <p:sp>
        <p:nvSpPr>
          <p:cNvPr id="8" name="Google Shape;91;p13">
            <a:extLst>
              <a:ext uri="{FF2B5EF4-FFF2-40B4-BE49-F238E27FC236}">
                <a16:creationId xmlns:a16="http://schemas.microsoft.com/office/drawing/2014/main" id="{02353E3B-F937-1301-79BA-87FD2B166074}"/>
              </a:ext>
            </a:extLst>
          </p:cNvPr>
          <p:cNvSpPr txBox="1"/>
          <p:nvPr/>
        </p:nvSpPr>
        <p:spPr>
          <a:xfrm>
            <a:off x="710487" y="5818863"/>
            <a:ext cx="10396467" cy="646331"/>
          </a:xfrm>
          <a:prstGeom prst="rect">
            <a:avLst/>
          </a:prstGeom>
          <a:noFill/>
          <a:ln>
            <a:noFill/>
          </a:ln>
        </p:spPr>
        <p:txBody>
          <a:bodyPr spcFirstLastPara="1" wrap="square" lIns="0" tIns="0" rIns="0" bIns="0" anchor="t" anchorCtr="0">
            <a:spAutoFit/>
          </a:bodyPr>
          <a:lstStyle/>
          <a:p>
            <a:pPr algn="ctr">
              <a:lnSpc>
                <a:spcPct val="150000"/>
              </a:lnSpc>
              <a:buClr>
                <a:srgbClr val="000000"/>
              </a:buClr>
              <a:buSzPts val="2199"/>
            </a:pPr>
            <a:r>
              <a:rPr lang="en-US" sz="1400" b="1" i="1" dirty="0">
                <a:solidFill>
                  <a:srgbClr val="231F20"/>
                </a:solidFill>
                <a:ea typeface="Tahoma"/>
                <a:cs typeface="Tahoma"/>
                <a:sym typeface="Tahoma"/>
              </a:rPr>
              <a:t>Fig: </a:t>
            </a:r>
            <a:r>
              <a:rPr lang="en-US" sz="1400" b="1" i="1" dirty="0" err="1">
                <a:solidFill>
                  <a:srgbClr val="231F20"/>
                </a:solidFill>
                <a:ea typeface="Tahoma"/>
                <a:cs typeface="Tahoma"/>
                <a:sym typeface="Tahoma"/>
              </a:rPr>
              <a:t>AACessTalk</a:t>
            </a:r>
            <a:r>
              <a:rPr lang="en-US" sz="1400" b="1" i="1" dirty="0">
                <a:solidFill>
                  <a:srgbClr val="231F20"/>
                </a:solidFill>
                <a:ea typeface="Tahoma"/>
                <a:cs typeface="Tahoma"/>
                <a:sym typeface="Tahoma"/>
              </a:rPr>
              <a:t> is a communication mediation system that runs on a tablet device accompanied by a hardware button</a:t>
            </a:r>
          </a:p>
          <a:p>
            <a:pPr algn="ctr">
              <a:lnSpc>
                <a:spcPct val="150000"/>
              </a:lnSpc>
              <a:buClr>
                <a:srgbClr val="000000"/>
              </a:buClr>
              <a:buSzPts val="2199"/>
            </a:pPr>
            <a:r>
              <a:rPr lang="en-US" sz="1400" b="1" i="1" dirty="0">
                <a:solidFill>
                  <a:srgbClr val="231F20"/>
                </a:solidFill>
                <a:ea typeface="Tahoma"/>
                <a:cs typeface="Tahoma"/>
                <a:sym typeface="Tahoma"/>
              </a:rPr>
              <a:t>(Bottom)</a:t>
            </a:r>
            <a:endParaRPr lang="en-US" sz="1400" i="1" dirty="0">
              <a:solidFill>
                <a:srgbClr val="231F20"/>
              </a:solidFill>
              <a:ea typeface="Tahoma"/>
              <a:cs typeface="Tahoma"/>
              <a:sym typeface="Tahoma"/>
            </a:endParaRPr>
          </a:p>
        </p:txBody>
      </p:sp>
    </p:spTree>
    <p:extLst>
      <p:ext uri="{BB962C8B-B14F-4D97-AF65-F5344CB8AC3E}">
        <p14:creationId xmlns:p14="http://schemas.microsoft.com/office/powerpoint/2010/main" val="355682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8AAF00-53E2-1465-408D-ADD1D19F1387}"/>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CBC236C9-D56F-A0BF-263A-9AF819D14590}"/>
              </a:ext>
            </a:extLst>
          </p:cNvPr>
          <p:cNvSpPr/>
          <p:nvPr/>
        </p:nvSpPr>
        <p:spPr>
          <a:xfrm>
            <a:off x="0" y="392806"/>
            <a:ext cx="3580327" cy="74806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3">
            <a:extLst>
              <a:ext uri="{FF2B5EF4-FFF2-40B4-BE49-F238E27FC236}">
                <a16:creationId xmlns:a16="http://schemas.microsoft.com/office/drawing/2014/main" id="{9FB00F32-877E-396F-CCF1-DE3863756F64}"/>
              </a:ext>
            </a:extLst>
          </p:cNvPr>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8E0AC370-E532-8F04-5D18-80103268C4B9}"/>
              </a:ext>
            </a:extLst>
          </p:cNvPr>
          <p:cNvSpPr/>
          <p:nvPr/>
        </p:nvSpPr>
        <p:spPr>
          <a:xfrm>
            <a:off x="9041229" y="-3858832"/>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Google Shape;91;p13">
            <a:extLst>
              <a:ext uri="{FF2B5EF4-FFF2-40B4-BE49-F238E27FC236}">
                <a16:creationId xmlns:a16="http://schemas.microsoft.com/office/drawing/2014/main" id="{4B0CCFD1-8809-1317-F997-2F16474B0070}"/>
              </a:ext>
            </a:extLst>
          </p:cNvPr>
          <p:cNvSpPr txBox="1"/>
          <p:nvPr/>
        </p:nvSpPr>
        <p:spPr>
          <a:xfrm>
            <a:off x="370256" y="444998"/>
            <a:ext cx="4530155" cy="560153"/>
          </a:xfrm>
          <a:prstGeom prst="rect">
            <a:avLst/>
          </a:prstGeom>
          <a:noFill/>
          <a:ln>
            <a:noFill/>
          </a:ln>
        </p:spPr>
        <p:txBody>
          <a:bodyPr spcFirstLastPara="1" wrap="square" lIns="0" tIns="0" rIns="0" bIns="0" anchor="t" anchorCtr="0">
            <a:spAutoFit/>
          </a:bodyPr>
          <a:lstStyle/>
          <a:p>
            <a:pPr>
              <a:lnSpc>
                <a:spcPct val="130013"/>
              </a:lnSpc>
              <a:buClr>
                <a:srgbClr val="000000"/>
              </a:buClr>
              <a:buSzPts val="2199"/>
            </a:pPr>
            <a:r>
              <a:rPr lang="en-US" sz="2800" b="1" dirty="0">
                <a:solidFill>
                  <a:schemeClr val="bg1"/>
                </a:solidFill>
                <a:latin typeface="Times New Roman" panose="02020603050405020304" pitchFamily="18" charset="0"/>
                <a:ea typeface="Arial"/>
                <a:cs typeface="Times New Roman" panose="02020603050405020304" pitchFamily="18" charset="0"/>
                <a:sym typeface="Arial"/>
              </a:rPr>
              <a:t>Main Contribution</a:t>
            </a:r>
            <a:endParaRPr sz="2800" b="1" dirty="0">
              <a:solidFill>
                <a:schemeClr val="bg1"/>
              </a:solidFill>
              <a:latin typeface="Times New Roman" panose="02020603050405020304" pitchFamily="18" charset="0"/>
              <a:ea typeface="Arial"/>
              <a:cs typeface="Times New Roman" panose="02020603050405020304" pitchFamily="18" charset="0"/>
              <a:sym typeface="Arial"/>
            </a:endParaRPr>
          </a:p>
        </p:txBody>
      </p:sp>
      <p:sp>
        <p:nvSpPr>
          <p:cNvPr id="6" name="Google Shape;91;p13">
            <a:extLst>
              <a:ext uri="{FF2B5EF4-FFF2-40B4-BE49-F238E27FC236}">
                <a16:creationId xmlns:a16="http://schemas.microsoft.com/office/drawing/2014/main" id="{B3B2AE46-BB93-2BBB-1316-FFAFCEC9B566}"/>
              </a:ext>
            </a:extLst>
          </p:cNvPr>
          <p:cNvSpPr txBox="1"/>
          <p:nvPr/>
        </p:nvSpPr>
        <p:spPr>
          <a:xfrm>
            <a:off x="643008" y="1417589"/>
            <a:ext cx="9814637" cy="3877985"/>
          </a:xfrm>
          <a:prstGeom prst="rect">
            <a:avLst/>
          </a:prstGeom>
          <a:noFill/>
          <a:ln>
            <a:noFill/>
          </a:ln>
        </p:spPr>
        <p:txBody>
          <a:bodyPr spcFirstLastPara="1" wrap="square" lIns="0" tIns="0" rIns="0" bIns="0" anchor="t" anchorCtr="0">
            <a:spAutoFit/>
          </a:bodyPr>
          <a:lstStyle/>
          <a:p>
            <a:pPr marL="285750" indent="-285750">
              <a:lnSpc>
                <a:spcPct val="200000"/>
              </a:lnSpc>
              <a:buClr>
                <a:srgbClr val="000000"/>
              </a:buClr>
              <a:buSzPts val="2199"/>
              <a:buFont typeface="Arial" panose="020B0604020202020204" pitchFamily="34" charset="0"/>
              <a:buChar char="•"/>
            </a:pPr>
            <a:r>
              <a:rPr lang="en-US" b="1" dirty="0">
                <a:solidFill>
                  <a:srgbClr val="231F20"/>
                </a:solidFill>
                <a:ea typeface="Tahoma"/>
                <a:cs typeface="Tahoma"/>
                <a:sym typeface="Tahoma"/>
              </a:rPr>
              <a:t>Empirical findings </a:t>
            </a:r>
            <a:r>
              <a:rPr lang="en-US" dirty="0">
                <a:solidFill>
                  <a:srgbClr val="231F20"/>
                </a:solidFill>
                <a:ea typeface="Tahoma"/>
                <a:cs typeface="Tahoma"/>
                <a:sym typeface="Tahoma"/>
              </a:rPr>
              <a:t>from a two-week deployment study involving 11 parent-MVA child dyads, demonstrating how these dyads used </a:t>
            </a:r>
            <a:r>
              <a:rPr lang="en-US" dirty="0" err="1">
                <a:solidFill>
                  <a:srgbClr val="231F20"/>
                </a:solidFill>
                <a:ea typeface="Tahoma"/>
                <a:cs typeface="Tahoma"/>
                <a:sym typeface="Tahoma"/>
              </a:rPr>
              <a:t>AACessTalk</a:t>
            </a:r>
            <a:r>
              <a:rPr lang="en-US" dirty="0">
                <a:solidFill>
                  <a:srgbClr val="231F20"/>
                </a:solidFill>
                <a:ea typeface="Tahoma"/>
                <a:cs typeface="Tahoma"/>
                <a:sym typeface="Tahoma"/>
              </a:rPr>
              <a:t> for communication and how this experience influenced parents' perceptions of communicating with MVA children.</a:t>
            </a:r>
          </a:p>
          <a:p>
            <a:pPr marL="285750" indent="-285750">
              <a:lnSpc>
                <a:spcPct val="200000"/>
              </a:lnSpc>
              <a:buClr>
                <a:srgbClr val="000000"/>
              </a:buClr>
              <a:buSzPts val="2199"/>
              <a:buFont typeface="Arial" panose="020B0604020202020204" pitchFamily="34" charset="0"/>
              <a:buChar char="•"/>
            </a:pPr>
            <a:endParaRPr lang="en-US" b="1" dirty="0">
              <a:solidFill>
                <a:srgbClr val="231F20"/>
              </a:solidFill>
              <a:ea typeface="Tahoma"/>
              <a:cs typeface="Tahoma"/>
              <a:sym typeface="Tahoma"/>
            </a:endParaRPr>
          </a:p>
          <a:p>
            <a:pPr marL="285750" indent="-285750">
              <a:lnSpc>
                <a:spcPct val="200000"/>
              </a:lnSpc>
              <a:buClr>
                <a:srgbClr val="000000"/>
              </a:buClr>
              <a:buSzPts val="2199"/>
              <a:buFont typeface="Arial" panose="020B0604020202020204" pitchFamily="34" charset="0"/>
              <a:buChar char="•"/>
            </a:pPr>
            <a:r>
              <a:rPr lang="en-US" b="1" dirty="0">
                <a:solidFill>
                  <a:srgbClr val="231F20"/>
                </a:solidFill>
                <a:ea typeface="Tahoma"/>
                <a:cs typeface="Tahoma"/>
                <a:sym typeface="Tahoma"/>
              </a:rPr>
              <a:t>Design </a:t>
            </a:r>
            <a:r>
              <a:rPr lang="en-US" dirty="0">
                <a:solidFill>
                  <a:srgbClr val="231F20"/>
                </a:solidFill>
                <a:ea typeface="Tahoma"/>
                <a:cs typeface="Tahoma"/>
                <a:sym typeface="Tahoma"/>
              </a:rPr>
              <a:t>considerations for communication technologies that promote parental reflection on interactions with MVA children and foster the inclusion of neurodiverse children as active conversational partners.</a:t>
            </a:r>
          </a:p>
        </p:txBody>
      </p:sp>
    </p:spTree>
    <p:extLst>
      <p:ext uri="{BB962C8B-B14F-4D97-AF65-F5344CB8AC3E}">
        <p14:creationId xmlns:p14="http://schemas.microsoft.com/office/powerpoint/2010/main" val="1000369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0471D-0D83-ECD8-69CE-8F031A7D120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E86F2C83-4C39-D5EC-896D-2BA125245C21}"/>
              </a:ext>
            </a:extLst>
          </p:cNvPr>
          <p:cNvSpPr/>
          <p:nvPr/>
        </p:nvSpPr>
        <p:spPr>
          <a:xfrm>
            <a:off x="0" y="392806"/>
            <a:ext cx="3580327" cy="74806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3">
            <a:extLst>
              <a:ext uri="{FF2B5EF4-FFF2-40B4-BE49-F238E27FC236}">
                <a16:creationId xmlns:a16="http://schemas.microsoft.com/office/drawing/2014/main" id="{1C2D0DFA-4D3A-3DD1-D75D-FAA626BE6FA9}"/>
              </a:ext>
            </a:extLst>
          </p:cNvPr>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67D35378-0F9B-F0DE-F82B-3533F07F652E}"/>
              </a:ext>
            </a:extLst>
          </p:cNvPr>
          <p:cNvSpPr/>
          <p:nvPr/>
        </p:nvSpPr>
        <p:spPr>
          <a:xfrm>
            <a:off x="9041229" y="-3858832"/>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Google Shape;91;p13">
            <a:extLst>
              <a:ext uri="{FF2B5EF4-FFF2-40B4-BE49-F238E27FC236}">
                <a16:creationId xmlns:a16="http://schemas.microsoft.com/office/drawing/2014/main" id="{D05E6DC9-CEBB-3112-EAED-133AE23ABF98}"/>
              </a:ext>
            </a:extLst>
          </p:cNvPr>
          <p:cNvSpPr txBox="1"/>
          <p:nvPr/>
        </p:nvSpPr>
        <p:spPr>
          <a:xfrm>
            <a:off x="370256" y="444998"/>
            <a:ext cx="4530155" cy="560153"/>
          </a:xfrm>
          <a:prstGeom prst="rect">
            <a:avLst/>
          </a:prstGeom>
          <a:noFill/>
          <a:ln>
            <a:noFill/>
          </a:ln>
        </p:spPr>
        <p:txBody>
          <a:bodyPr spcFirstLastPara="1" wrap="square" lIns="0" tIns="0" rIns="0" bIns="0" anchor="t" anchorCtr="0">
            <a:spAutoFit/>
          </a:bodyPr>
          <a:lstStyle/>
          <a:p>
            <a:pPr>
              <a:lnSpc>
                <a:spcPct val="130013"/>
              </a:lnSpc>
              <a:buClr>
                <a:srgbClr val="000000"/>
              </a:buClr>
              <a:buSzPts val="2199"/>
            </a:pPr>
            <a:r>
              <a:rPr lang="en-US" sz="2800" b="1" dirty="0">
                <a:solidFill>
                  <a:schemeClr val="bg1"/>
                </a:solidFill>
                <a:latin typeface="Times New Roman" panose="02020603050405020304" pitchFamily="18" charset="0"/>
                <a:ea typeface="Arial"/>
                <a:cs typeface="Times New Roman" panose="02020603050405020304" pitchFamily="18" charset="0"/>
                <a:sym typeface="Arial"/>
              </a:rPr>
              <a:t>Main Contribution</a:t>
            </a:r>
            <a:endParaRPr sz="2800" b="1" dirty="0">
              <a:solidFill>
                <a:schemeClr val="bg1"/>
              </a:solidFill>
              <a:latin typeface="Times New Roman" panose="02020603050405020304" pitchFamily="18" charset="0"/>
              <a:ea typeface="Arial"/>
              <a:cs typeface="Times New Roman" panose="02020603050405020304" pitchFamily="18" charset="0"/>
              <a:sym typeface="Arial"/>
            </a:endParaRPr>
          </a:p>
        </p:txBody>
      </p:sp>
      <p:pic>
        <p:nvPicPr>
          <p:cNvPr id="6" name="Picture 5">
            <a:extLst>
              <a:ext uri="{FF2B5EF4-FFF2-40B4-BE49-F238E27FC236}">
                <a16:creationId xmlns:a16="http://schemas.microsoft.com/office/drawing/2014/main" id="{8C0ADE32-CA12-0BBE-D969-4157E9AA14D6}"/>
              </a:ext>
            </a:extLst>
          </p:cNvPr>
          <p:cNvPicPr>
            <a:picLocks noChangeAspect="1"/>
          </p:cNvPicPr>
          <p:nvPr/>
        </p:nvPicPr>
        <p:blipFill>
          <a:blip r:embed="rId4"/>
          <a:stretch>
            <a:fillRect/>
          </a:stretch>
        </p:blipFill>
        <p:spPr>
          <a:xfrm>
            <a:off x="3812622" y="711557"/>
            <a:ext cx="4882346" cy="5434885"/>
          </a:xfrm>
          <a:prstGeom prst="rect">
            <a:avLst/>
          </a:prstGeom>
        </p:spPr>
      </p:pic>
      <p:sp>
        <p:nvSpPr>
          <p:cNvPr id="9" name="Google Shape;91;p13">
            <a:extLst>
              <a:ext uri="{FF2B5EF4-FFF2-40B4-BE49-F238E27FC236}">
                <a16:creationId xmlns:a16="http://schemas.microsoft.com/office/drawing/2014/main" id="{2FBE114A-5A7F-E683-DA1E-D722A63CDB26}"/>
              </a:ext>
            </a:extLst>
          </p:cNvPr>
          <p:cNvSpPr txBox="1"/>
          <p:nvPr/>
        </p:nvSpPr>
        <p:spPr>
          <a:xfrm>
            <a:off x="691169" y="6142028"/>
            <a:ext cx="10396467" cy="323165"/>
          </a:xfrm>
          <a:prstGeom prst="rect">
            <a:avLst/>
          </a:prstGeom>
          <a:noFill/>
          <a:ln>
            <a:noFill/>
          </a:ln>
        </p:spPr>
        <p:txBody>
          <a:bodyPr spcFirstLastPara="1" wrap="square" lIns="0" tIns="0" rIns="0" bIns="0" anchor="t" anchorCtr="0">
            <a:spAutoFit/>
          </a:bodyPr>
          <a:lstStyle/>
          <a:p>
            <a:pPr algn="ctr">
              <a:lnSpc>
                <a:spcPct val="150000"/>
              </a:lnSpc>
              <a:buClr>
                <a:srgbClr val="000000"/>
              </a:buClr>
              <a:buSzPts val="2199"/>
            </a:pPr>
            <a:r>
              <a:rPr lang="en-US" sz="1400" b="1" i="1" dirty="0">
                <a:solidFill>
                  <a:srgbClr val="231F20"/>
                </a:solidFill>
                <a:ea typeface="Tahoma"/>
                <a:cs typeface="Tahoma"/>
                <a:sym typeface="Tahoma"/>
              </a:rPr>
              <a:t>Fig: Main screens and usage flow of </a:t>
            </a:r>
            <a:r>
              <a:rPr lang="en-US" sz="1400" b="1" i="1" dirty="0" err="1">
                <a:solidFill>
                  <a:srgbClr val="231F20"/>
                </a:solidFill>
                <a:ea typeface="Tahoma"/>
                <a:cs typeface="Tahoma"/>
                <a:sym typeface="Tahoma"/>
              </a:rPr>
              <a:t>AACessTalk</a:t>
            </a:r>
            <a:endParaRPr lang="en-US" sz="1400" i="1" dirty="0">
              <a:solidFill>
                <a:srgbClr val="231F20"/>
              </a:solidFill>
              <a:ea typeface="Tahoma"/>
              <a:cs typeface="Tahoma"/>
              <a:sym typeface="Tahoma"/>
            </a:endParaRPr>
          </a:p>
        </p:txBody>
      </p:sp>
    </p:spTree>
    <p:extLst>
      <p:ext uri="{BB962C8B-B14F-4D97-AF65-F5344CB8AC3E}">
        <p14:creationId xmlns:p14="http://schemas.microsoft.com/office/powerpoint/2010/main" val="2027559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4567BE-B94F-2349-014C-108EC9D2EFF8}"/>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58DAB189-709D-5A39-3A20-8600277B22D5}"/>
              </a:ext>
            </a:extLst>
          </p:cNvPr>
          <p:cNvSpPr/>
          <p:nvPr/>
        </p:nvSpPr>
        <p:spPr>
          <a:xfrm>
            <a:off x="0" y="392806"/>
            <a:ext cx="3612524" cy="74806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3">
            <a:extLst>
              <a:ext uri="{FF2B5EF4-FFF2-40B4-BE49-F238E27FC236}">
                <a16:creationId xmlns:a16="http://schemas.microsoft.com/office/drawing/2014/main" id="{3A56FCAE-B685-4CC7-423C-62EF1DC13DBB}"/>
              </a:ext>
            </a:extLst>
          </p:cNvPr>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8E2E527F-7D4B-0B89-ACD3-1260FDC68814}"/>
              </a:ext>
            </a:extLst>
          </p:cNvPr>
          <p:cNvSpPr/>
          <p:nvPr/>
        </p:nvSpPr>
        <p:spPr>
          <a:xfrm>
            <a:off x="9041229" y="-3858832"/>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Google Shape;91;p13">
            <a:extLst>
              <a:ext uri="{FF2B5EF4-FFF2-40B4-BE49-F238E27FC236}">
                <a16:creationId xmlns:a16="http://schemas.microsoft.com/office/drawing/2014/main" id="{B18BD746-23ED-F0B3-1120-92016C6692B1}"/>
              </a:ext>
            </a:extLst>
          </p:cNvPr>
          <p:cNvSpPr txBox="1"/>
          <p:nvPr/>
        </p:nvSpPr>
        <p:spPr>
          <a:xfrm>
            <a:off x="370256" y="444998"/>
            <a:ext cx="2872011" cy="560153"/>
          </a:xfrm>
          <a:prstGeom prst="rect">
            <a:avLst/>
          </a:prstGeom>
          <a:noFill/>
          <a:ln>
            <a:noFill/>
          </a:ln>
        </p:spPr>
        <p:txBody>
          <a:bodyPr spcFirstLastPara="1" wrap="square" lIns="0" tIns="0" rIns="0" bIns="0" anchor="t" anchorCtr="0">
            <a:spAutoFit/>
          </a:bodyPr>
          <a:lstStyle/>
          <a:p>
            <a:pPr>
              <a:lnSpc>
                <a:spcPct val="130013"/>
              </a:lnSpc>
              <a:buClr>
                <a:srgbClr val="000000"/>
              </a:buClr>
              <a:buSzPts val="2199"/>
            </a:pPr>
            <a:r>
              <a:rPr lang="en-US" sz="2800" b="1" dirty="0">
                <a:solidFill>
                  <a:schemeClr val="bg1"/>
                </a:solidFill>
                <a:latin typeface="Times New Roman" panose="02020603050405020304" pitchFamily="18" charset="0"/>
                <a:ea typeface="Arial"/>
                <a:cs typeface="Times New Roman" panose="02020603050405020304" pitchFamily="18" charset="0"/>
                <a:sym typeface="Arial"/>
              </a:rPr>
              <a:t>Methodology</a:t>
            </a:r>
            <a:endParaRPr sz="2800" b="1" dirty="0">
              <a:solidFill>
                <a:schemeClr val="bg1"/>
              </a:solidFill>
              <a:latin typeface="Times New Roman" panose="02020603050405020304" pitchFamily="18" charset="0"/>
              <a:ea typeface="Arial"/>
              <a:cs typeface="Times New Roman" panose="02020603050405020304" pitchFamily="18" charset="0"/>
              <a:sym typeface="Arial"/>
            </a:endParaRPr>
          </a:p>
        </p:txBody>
      </p:sp>
      <p:sp>
        <p:nvSpPr>
          <p:cNvPr id="6" name="Google Shape;91;p13">
            <a:extLst>
              <a:ext uri="{FF2B5EF4-FFF2-40B4-BE49-F238E27FC236}">
                <a16:creationId xmlns:a16="http://schemas.microsoft.com/office/drawing/2014/main" id="{A6934D09-3E9C-7FA2-70B2-AC4A9BC2DE01}"/>
              </a:ext>
            </a:extLst>
          </p:cNvPr>
          <p:cNvSpPr txBox="1"/>
          <p:nvPr/>
        </p:nvSpPr>
        <p:spPr>
          <a:xfrm>
            <a:off x="711588" y="1347351"/>
            <a:ext cx="9814637" cy="4985980"/>
          </a:xfrm>
          <a:prstGeom prst="rect">
            <a:avLst/>
          </a:prstGeom>
          <a:noFill/>
          <a:ln>
            <a:noFill/>
          </a:ln>
        </p:spPr>
        <p:txBody>
          <a:bodyPr spcFirstLastPara="1" wrap="square" lIns="0" tIns="0" rIns="0" bIns="0" anchor="t" anchorCtr="0">
            <a:spAutoFit/>
          </a:bodyPr>
          <a:lstStyle/>
          <a:p>
            <a:pPr marL="285750" indent="-285750">
              <a:lnSpc>
                <a:spcPct val="200000"/>
              </a:lnSpc>
              <a:buClr>
                <a:srgbClr val="000000"/>
              </a:buClr>
              <a:buSzPts val="2199"/>
              <a:buFont typeface="Arial" panose="020B0604020202020204" pitchFamily="34" charset="0"/>
              <a:buChar char="•"/>
            </a:pPr>
            <a:r>
              <a:rPr lang="en-US" b="1" dirty="0">
                <a:solidFill>
                  <a:srgbClr val="231F20"/>
                </a:solidFill>
                <a:ea typeface="Tahoma"/>
                <a:cs typeface="Tahoma"/>
                <a:sym typeface="Tahoma"/>
              </a:rPr>
              <a:t>Formative Study: </a:t>
            </a:r>
            <a:r>
              <a:rPr lang="en-US" dirty="0">
                <a:solidFill>
                  <a:srgbClr val="231F20"/>
                </a:solidFill>
                <a:ea typeface="Tahoma"/>
                <a:cs typeface="Tahoma"/>
                <a:sym typeface="Tahoma"/>
              </a:rPr>
              <a:t>This phase used semi-structured interviews with nine autism experts and five parents of minimally verbal autistic (MVA) children to understand communication challenges and effective practices. The insights gained highlighted the need for supporting turn-taking and led to the system's design rationales.</a:t>
            </a:r>
          </a:p>
          <a:p>
            <a:pPr marL="285750" indent="-285750">
              <a:lnSpc>
                <a:spcPct val="200000"/>
              </a:lnSpc>
              <a:buClr>
                <a:srgbClr val="000000"/>
              </a:buClr>
              <a:buSzPts val="2199"/>
              <a:buFont typeface="Arial" panose="020B0604020202020204" pitchFamily="34" charset="0"/>
              <a:buChar char="•"/>
            </a:pPr>
            <a:r>
              <a:rPr lang="en-US" b="1" dirty="0">
                <a:solidFill>
                  <a:srgbClr val="231F20"/>
                </a:solidFill>
                <a:ea typeface="Tahoma"/>
                <a:cs typeface="Tahoma"/>
                <a:sym typeface="Tahoma"/>
              </a:rPr>
              <a:t>System Design and Implementation (</a:t>
            </a:r>
            <a:r>
              <a:rPr lang="en-US" b="1" dirty="0" err="1">
                <a:solidFill>
                  <a:srgbClr val="231F20"/>
                </a:solidFill>
                <a:ea typeface="Tahoma"/>
                <a:cs typeface="Tahoma"/>
                <a:sym typeface="Tahoma"/>
              </a:rPr>
              <a:t>AACessTalk</a:t>
            </a:r>
            <a:r>
              <a:rPr lang="en-US" b="1" dirty="0">
                <a:solidFill>
                  <a:srgbClr val="231F20"/>
                </a:solidFill>
                <a:ea typeface="Tahoma"/>
                <a:cs typeface="Tahoma"/>
                <a:sym typeface="Tahoma"/>
              </a:rPr>
              <a:t>): </a:t>
            </a:r>
            <a:r>
              <a:rPr lang="en-US" dirty="0">
                <a:solidFill>
                  <a:srgbClr val="231F20"/>
                </a:solidFill>
                <a:ea typeface="Tahoma"/>
                <a:cs typeface="Tahoma"/>
                <a:sym typeface="Tahoma"/>
              </a:rPr>
              <a:t>The system was developed as a tablet-based, AI-mediated communication tool with a hardware turn-pass button. Its design focused on three rationales: structuring turn-taking with expressive cues, providing contextualized parental guidance (conversational guides and feedback alerts), and prioritizing MVA children's vocabulary (categorized cards, refresh option, custom photos). Large Language Models (LLMs), specifically gpt-4-0613, were</a:t>
            </a:r>
          </a:p>
        </p:txBody>
      </p:sp>
    </p:spTree>
    <p:extLst>
      <p:ext uri="{BB962C8B-B14F-4D97-AF65-F5344CB8AC3E}">
        <p14:creationId xmlns:p14="http://schemas.microsoft.com/office/powerpoint/2010/main" val="2820718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5D9FA-AFF3-D30C-4802-4EAC7694EF6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4E46237E-B94C-8634-2F04-18FDE3203748}"/>
              </a:ext>
            </a:extLst>
          </p:cNvPr>
          <p:cNvSpPr/>
          <p:nvPr/>
        </p:nvSpPr>
        <p:spPr>
          <a:xfrm>
            <a:off x="0" y="392806"/>
            <a:ext cx="3612524" cy="74806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3">
            <a:extLst>
              <a:ext uri="{FF2B5EF4-FFF2-40B4-BE49-F238E27FC236}">
                <a16:creationId xmlns:a16="http://schemas.microsoft.com/office/drawing/2014/main" id="{F92830E5-215C-11FD-72CF-022F5A03F144}"/>
              </a:ext>
            </a:extLst>
          </p:cNvPr>
          <p:cNvSpPr/>
          <p:nvPr/>
        </p:nvSpPr>
        <p:spPr>
          <a:xfrm rot="7659121">
            <a:off x="10060687" y="3723809"/>
            <a:ext cx="5086196" cy="5219044"/>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28F55ADC-D28A-0EC1-0B87-CF6F4666E44F}"/>
              </a:ext>
            </a:extLst>
          </p:cNvPr>
          <p:cNvSpPr/>
          <p:nvPr/>
        </p:nvSpPr>
        <p:spPr>
          <a:xfrm>
            <a:off x="9041229" y="-3858832"/>
            <a:ext cx="6015089" cy="61722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Google Shape;91;p13">
            <a:extLst>
              <a:ext uri="{FF2B5EF4-FFF2-40B4-BE49-F238E27FC236}">
                <a16:creationId xmlns:a16="http://schemas.microsoft.com/office/drawing/2014/main" id="{D80AE6E4-4B01-DB87-4FC2-5DFDDD54615C}"/>
              </a:ext>
            </a:extLst>
          </p:cNvPr>
          <p:cNvSpPr txBox="1"/>
          <p:nvPr/>
        </p:nvSpPr>
        <p:spPr>
          <a:xfrm>
            <a:off x="370256" y="444998"/>
            <a:ext cx="2872011" cy="560153"/>
          </a:xfrm>
          <a:prstGeom prst="rect">
            <a:avLst/>
          </a:prstGeom>
          <a:noFill/>
          <a:ln>
            <a:noFill/>
          </a:ln>
        </p:spPr>
        <p:txBody>
          <a:bodyPr spcFirstLastPara="1" wrap="square" lIns="0" tIns="0" rIns="0" bIns="0" anchor="t" anchorCtr="0">
            <a:spAutoFit/>
          </a:bodyPr>
          <a:lstStyle/>
          <a:p>
            <a:pPr>
              <a:lnSpc>
                <a:spcPct val="130013"/>
              </a:lnSpc>
              <a:buClr>
                <a:srgbClr val="000000"/>
              </a:buClr>
              <a:buSzPts val="2199"/>
            </a:pPr>
            <a:r>
              <a:rPr lang="en-US" sz="2800" b="1" dirty="0">
                <a:solidFill>
                  <a:schemeClr val="bg1"/>
                </a:solidFill>
                <a:latin typeface="Times New Roman" panose="02020603050405020304" pitchFamily="18" charset="0"/>
                <a:ea typeface="Arial"/>
                <a:cs typeface="Times New Roman" panose="02020603050405020304" pitchFamily="18" charset="0"/>
                <a:sym typeface="Arial"/>
              </a:rPr>
              <a:t>Methodology</a:t>
            </a:r>
            <a:endParaRPr sz="2800" b="1" dirty="0">
              <a:solidFill>
                <a:schemeClr val="bg1"/>
              </a:solidFill>
              <a:latin typeface="Times New Roman" panose="02020603050405020304" pitchFamily="18" charset="0"/>
              <a:ea typeface="Arial"/>
              <a:cs typeface="Times New Roman" panose="02020603050405020304" pitchFamily="18" charset="0"/>
              <a:sym typeface="Arial"/>
            </a:endParaRPr>
          </a:p>
        </p:txBody>
      </p:sp>
      <p:sp>
        <p:nvSpPr>
          <p:cNvPr id="6" name="Google Shape;91;p13">
            <a:extLst>
              <a:ext uri="{FF2B5EF4-FFF2-40B4-BE49-F238E27FC236}">
                <a16:creationId xmlns:a16="http://schemas.microsoft.com/office/drawing/2014/main" id="{4567CFF0-2352-1DE5-1887-2109BD341D8B}"/>
              </a:ext>
            </a:extLst>
          </p:cNvPr>
          <p:cNvSpPr txBox="1"/>
          <p:nvPr/>
        </p:nvSpPr>
        <p:spPr>
          <a:xfrm>
            <a:off x="643008" y="1417589"/>
            <a:ext cx="9814637" cy="4431983"/>
          </a:xfrm>
          <a:prstGeom prst="rect">
            <a:avLst/>
          </a:prstGeom>
          <a:noFill/>
          <a:ln>
            <a:noFill/>
          </a:ln>
        </p:spPr>
        <p:txBody>
          <a:bodyPr spcFirstLastPara="1" wrap="square" lIns="0" tIns="0" rIns="0" bIns="0" anchor="t" anchorCtr="0">
            <a:spAutoFit/>
          </a:bodyPr>
          <a:lstStyle/>
          <a:p>
            <a:pPr marL="285750" indent="-285750">
              <a:lnSpc>
                <a:spcPct val="200000"/>
              </a:lnSpc>
              <a:buClr>
                <a:srgbClr val="000000"/>
              </a:buClr>
              <a:buSzPts val="2199"/>
              <a:buFont typeface="Arial" panose="020B0604020202020204" pitchFamily="34" charset="0"/>
              <a:buChar char="•"/>
            </a:pPr>
            <a:r>
              <a:rPr lang="en-US" b="1" dirty="0">
                <a:solidFill>
                  <a:srgbClr val="231F20"/>
                </a:solidFill>
                <a:ea typeface="Tahoma"/>
                <a:cs typeface="Tahoma"/>
                <a:sym typeface="Tahoma"/>
              </a:rPr>
              <a:t>Deployment Study</a:t>
            </a:r>
            <a:r>
              <a:rPr lang="en-US" dirty="0">
                <a:solidFill>
                  <a:srgbClr val="231F20"/>
                </a:solidFill>
                <a:ea typeface="Tahoma"/>
                <a:cs typeface="Tahoma"/>
                <a:sym typeface="Tahoma"/>
              </a:rPr>
              <a:t>: A two-week home deployment study was conducted with 11 parent-MVA child dyads in South Korea. Participants used </a:t>
            </a:r>
            <a:r>
              <a:rPr lang="en-US" dirty="0" err="1">
                <a:solidFill>
                  <a:srgbClr val="231F20"/>
                </a:solidFill>
                <a:ea typeface="Tahoma"/>
                <a:cs typeface="Tahoma"/>
                <a:sym typeface="Tahoma"/>
              </a:rPr>
              <a:t>AACessTalk</a:t>
            </a:r>
            <a:r>
              <a:rPr lang="en-US" dirty="0">
                <a:solidFill>
                  <a:srgbClr val="231F20"/>
                </a:solidFill>
                <a:ea typeface="Tahoma"/>
                <a:cs typeface="Tahoma"/>
                <a:sym typeface="Tahoma"/>
              </a:rPr>
              <a:t> on a Samsung Galaxy Tab S9 tablet with a physical turn-pass button. The procedure included pre-study preparation, an introductory session, the two-week deployment period, and post-study debriefing interviews.</a:t>
            </a:r>
          </a:p>
          <a:p>
            <a:pPr marL="285750" indent="-285750">
              <a:lnSpc>
                <a:spcPct val="200000"/>
              </a:lnSpc>
              <a:buClr>
                <a:srgbClr val="000000"/>
              </a:buClr>
              <a:buSzPts val="2199"/>
              <a:buFont typeface="Arial" panose="020B0604020202020204" pitchFamily="34" charset="0"/>
              <a:buChar char="•"/>
            </a:pPr>
            <a:r>
              <a:rPr lang="en-US" b="1" dirty="0">
                <a:solidFill>
                  <a:srgbClr val="231F20"/>
                </a:solidFill>
                <a:ea typeface="Tahoma"/>
                <a:cs typeface="Tahoma"/>
                <a:sym typeface="Tahoma"/>
              </a:rPr>
              <a:t>Data Analysis: </a:t>
            </a:r>
            <a:r>
              <a:rPr lang="en-US" dirty="0">
                <a:solidFill>
                  <a:srgbClr val="231F20"/>
                </a:solidFill>
                <a:ea typeface="Tahoma"/>
                <a:cs typeface="Tahoma"/>
                <a:sym typeface="Tahoma"/>
              </a:rPr>
              <a:t>Both quantitative (descriptive statistics on usage, mixed-effect models for conversation quality, Friedman test for parental self-efficacy, overlap coefficient for personalization) and qualitative (Thematic Analysis of interviews and daily reflections, open coding of conversations) methods were used to analyze the collected data.</a:t>
            </a:r>
          </a:p>
        </p:txBody>
      </p:sp>
    </p:spTree>
    <p:extLst>
      <p:ext uri="{BB962C8B-B14F-4D97-AF65-F5344CB8AC3E}">
        <p14:creationId xmlns:p14="http://schemas.microsoft.com/office/powerpoint/2010/main" val="3750825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TotalTime>
  <Words>1122</Words>
  <Application>Microsoft Office PowerPoint</Application>
  <PresentationFormat>Widescreen</PresentationFormat>
  <Paragraphs>67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IBM Plex Sans</vt:lpstr>
      <vt:lpstr>Tahoma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Tripto Afsin</dc:creator>
  <cp:lastModifiedBy>Tripto Afsin</cp:lastModifiedBy>
  <cp:revision>68</cp:revision>
  <dcterms:created xsi:type="dcterms:W3CDTF">2024-09-10T14:20:20Z</dcterms:created>
  <dcterms:modified xsi:type="dcterms:W3CDTF">2025-08-07T06:30:48Z</dcterms:modified>
</cp:coreProperties>
</file>