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82" r:id="rId4"/>
    <p:sldId id="26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8015" autoAdjust="0"/>
  </p:normalViewPr>
  <p:slideViewPr>
    <p:cSldViewPr snapToGrid="0">
      <p:cViewPr varScale="1">
        <p:scale>
          <a:sx n="91" d="100"/>
          <a:sy n="9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511B7-0799-4C4B-9ED2-815B03DB828B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20AC0-B02B-443F-8A64-08D3E818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 everyone My name is Ekra Hossain. Today I'll be presenting an interesting paper from CHI 2024 about proactive voice assistants.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1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9675A-CAF8-E3E1-EA42-5F7AEF5F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6BAA03-053B-9939-6ED8-A8A2F3EC5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92F1E8-D5CF-3A34-3B38-7BC7E96C0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some important questions that emerge from this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scalability question is particularly important - personalized communication at scale is challenging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Cultural differences in communication preferences might significantly impact these findings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There's also a tension between personalization and privacy that needs consideration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73F1D-2CC1-051D-EC39-2425795FA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4571F-3878-36DE-0EE7-C7B94F1B2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C0784-D88A-924D-77A5-485A4164F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F4992-6D70-5726-CC0F-E7E8EF303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paper opens several interesting avenues for future research.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multi-person household question is particularly important as most smart homes have multiple occupants.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We also need to understand how these interactions evolve over longer periods as users become more familiar with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D7926-AFBC-3AC5-53BF-CE16873C0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67145-2F0D-BB01-437B-E67763409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4E2DAA-FC1C-E9E2-FBBF-951BC45F5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B83D4-9B75-3AF5-A2A4-C41B50C57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some of the key references that shaped this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work builds particularly on Sundar's concept of user agency and previous studies on smart home interactions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authors synthesize insights from ubicomp, HCI, and voice interface research to address this important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6463F-1954-DF90-59D8-77FDA2EC1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1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paper was published at CHI 2024, one of the top venues for Human-Computer Interaction research.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authors are from KAIST's Industrial Design department.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paper addresses a crucial gap in how proactive voice assistants should communicate with users while respecting their autonomy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key problem this paper addresses is that while voice assistants are becoming more proactive, they often assume what users want based on context alone.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lead to users feeling a loss of control.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User agency means users should remain the primary driver of interactions, not passive recipients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8B23E-5AC1-2033-2872-39996A0B1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D8BD9-171A-C5B0-E25F-0730D4D60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7021E-B0EA-F8CA-023F-049ED4F77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researchers acting as wizards, participants played the role of proactive 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ensured a user-centered perspective and avoided experimenter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smart home had various IoT devices and was set up to feel like a real living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FDE-A471-C8DC-9745-9F01A979F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08D3-CAE4-3ADC-0E47-B403AC027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B1569-E4CA-13C2-53F6-E65CB991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8A279-655D-9AA4-1E00-5655FBE7C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major contribution is a clear framework categorizing how proactive VAs should communicate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discovered that when users reject suggestions, it doesn't mean they dislike them - they might want them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importantly, even in obvious situations, users prefer being asked before the system 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A5E8-166D-665A-84C2-B3AB9EE3B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FC512-E5B1-826D-7E08-4C50F8F4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BD712-B2B1-253C-6795-0D2B63382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D1B0B7-6FEF-8D08-EC67-EC3FF694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was a surprising and important finding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 systems might interpret rejection as negative feedback and stop making similar suggestions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users actually appreciated the persistent, thoughtful suggestions even when they didn’t accept them immediately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E4BB1-7437-4CDE-2E1D-4D03E2C10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AA21-E0A1-10FF-2516-67EF9F85A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D062B-8648-BB6F-FF2C-8E1F35094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1249C-5174-8909-5B58-D38049FCB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seven strategies form the core practical contribution of the paper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provide concrete guidance for designers developing proactive voice assistants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strategies emphasize communication and user choice over autonomous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5E443-57B3-1F9C-3130-953E7CDB1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059CA-A40E-76AB-6736-D617595E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C9C0E-A496-558B-D694-CFF0F5CCA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02714-F30C-0E56-6DC0-C269A5FA4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methodology is particularly strong - having participants play the wizard role was innovative.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long observation sessions captured natural behavior, not just first impressions.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findings directly challenge how we typically interpret user feedback in proactive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01CB6-66D9-399F-F29C-7D540E218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2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E6B40-6F47-400E-CF54-C6D8F298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7851F-10C1-8853-D0B6-9F0890BBE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6C1191-52DB-539B-6332-AA18E3149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the study provides valuable insights, there are some important limitations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notably, it only studied individual users, not families or multi-person households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"perfect" wizard simulation doesn't account for real-world AI limitations like speech recognition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Long-term adoption patterns might be different from these initial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EAAC2-A4D8-B96D-F306-3185507A7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20AC0-B02B-443F-8A64-08D3E81849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4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A97E-1DE8-B86E-F06E-BEFF3BCC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CCB9A-9740-9FB7-313C-6962022A7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78E3-FB43-A514-B32F-71DD6560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7D6E-E2F9-D54C-2C3F-A635BC1E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DF4B-8043-B2CD-147F-42E21A9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F077-FEED-52B9-FD18-35DA9BA3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4629A-51B4-ECD0-712D-0330A17D4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55B9-98EA-3D5C-ACDC-FD6DCB57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98D5-3474-0D90-6F1B-2487417C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AEDB8-F0A7-9020-4234-03E8DEF7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96A91-33B2-1658-0AEB-6140BDE84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74C90-8391-4DF7-0D58-376F24E2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99235-D2C3-DE16-5397-97752DD5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F59E-3F44-B78B-60E3-96E82E46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158D-9752-B7CF-92A4-C556640A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0026-1BD6-5DFF-A70F-B4F5757B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6B8B-499E-5B57-7443-57ADBD47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F42C-948C-1D2A-579F-3EBED6B5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AB05-1989-5E36-C084-B90C9511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5E4A-2871-2ABD-8676-9A49119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559B-9B80-B14F-3C57-A009D3A1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A8E55-2BE5-9F98-A790-15C7B6E1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A07E-E16B-E2D2-38F9-A129D7E8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B09A5-1D1B-AFDB-2287-0293A0AB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98C-A9D1-327D-58EB-DFC6F9B1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B44B-E91D-8F2F-49A4-58100D8A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6639-225E-EF24-CD91-52872CE2F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C0A7A-C14C-B2BA-2194-C063193E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EEA55-81CF-6AE7-8B63-42F59AFF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A2CE-1754-E65E-3EE5-78B08709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35D2F-210B-1BCA-3565-D677EB48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E467-94C2-766F-FDEF-3E194396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84915-10C5-0A27-3EC5-A357AC18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9772-A577-4CDD-3AA8-260E56C2D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FAE9E-737C-C956-F68A-C1A1FA840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F215E-06F4-8E02-4F07-189661DDF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05146-71B4-BDCB-01D1-34CB38F0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9C387-892C-1C4F-5B73-DCA4600A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666D4-209E-7ECE-162F-DD03EB22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2643-E060-3764-7E4A-08C8B8B0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9A2C3-BFA8-FF7E-F232-40D6613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3B3B5-A718-912D-6732-8F5494E1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7D487-6E24-9CAD-D0D7-DCE7A660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38DDF-F263-E489-1729-2F45A9B0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B969-A72A-39DE-F6D4-B97F7B97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AE357-E1A3-ECDA-66B6-EB523A17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82E3-FAD9-98A7-6B0B-1F8148B0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1B2A-2051-8F2C-C6D6-DBB5769F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F0466-DF17-6C70-5B66-61BC61CE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F3FB8-753E-43E3-24E4-0182D9C3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7437D-E106-9A6E-7642-DB866D66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88343-099E-8D6B-98F0-320D749E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9B0D-7416-84F4-9225-C9E32384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1C71F-B4B4-F6BC-AF6F-B2BA08C71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04D5E-1D75-0D92-7DB3-97D7924F2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D7E1B-20DA-8D3B-71F4-D5D7A025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645A-98B9-113A-2195-6C1A652D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B7028-EF5D-32A6-6EC4-BEB795DF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81A10-F76E-2472-AF6F-ECFE7730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132C-8615-CDC5-9AC1-D58316878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DB9D-535B-749C-327B-F1FE2FBC1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0BFF-052C-46F6-BDC1-3E6B35F8695E}" type="datetimeFigureOut">
              <a:rPr lang="en-US" smtClean="0"/>
              <a:t>29-Aug-25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BA84-1CC1-BC00-0722-5D953C5A4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ECED-173A-3179-CA48-C1024D5DC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5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2675068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2016048">
            <a:off x="8162325" y="-670203"/>
            <a:ext cx="7166309" cy="1791577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464E7C16-E707-D158-60EE-8BF2B6BCF46F}"/>
              </a:ext>
            </a:extLst>
          </p:cNvPr>
          <p:cNvSpPr txBox="1"/>
          <p:nvPr/>
        </p:nvSpPr>
        <p:spPr>
          <a:xfrm>
            <a:off x="1143000" y="1002886"/>
            <a:ext cx="990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231F20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Paper Review</a:t>
            </a:r>
            <a:endParaRPr lang="en-US" sz="5400" spc="165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9C1340E3-0E30-A336-062B-167AD32EF391}"/>
              </a:ext>
            </a:extLst>
          </p:cNvPr>
          <p:cNvSpPr txBox="1"/>
          <p:nvPr/>
        </p:nvSpPr>
        <p:spPr>
          <a:xfrm>
            <a:off x="1143000" y="2336838"/>
            <a:ext cx="9906000" cy="2127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Beter to Ask than Assume: Proactive Voice Assistants’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Communication Strategies that Respect User Agency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in a Smart Home Environment</a:t>
            </a:r>
            <a:endParaRPr lang="en-US" sz="3200" spc="165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C4183-427A-5ED9-440B-9888C196A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DDA211-3835-24F9-244C-2C38538FAED7}"/>
              </a:ext>
            </a:extLst>
          </p:cNvPr>
          <p:cNvSpPr/>
          <p:nvPr/>
        </p:nvSpPr>
        <p:spPr>
          <a:xfrm>
            <a:off x="1" y="392806"/>
            <a:ext cx="5202620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43BC7C0-D64F-8134-FC25-17BB26A8F8D0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9A4B60C-C10A-C6C6-4232-0B4EA674BCAE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9093C4B7-FCC2-3DBE-BC95-E52D48B35915}"/>
              </a:ext>
            </a:extLst>
          </p:cNvPr>
          <p:cNvSpPr txBox="1"/>
          <p:nvPr/>
        </p:nvSpPr>
        <p:spPr>
          <a:xfrm>
            <a:off x="549796" y="486759"/>
            <a:ext cx="409577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Weaknesses &amp; Limitations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1883499C-B8A2-06E6-8865-29A295243AC7}"/>
              </a:ext>
            </a:extLst>
          </p:cNvPr>
          <p:cNvSpPr txBox="1"/>
          <p:nvPr/>
        </p:nvSpPr>
        <p:spPr>
          <a:xfrm>
            <a:off x="643008" y="1417589"/>
            <a:ext cx="9814637" cy="373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Study Limitations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Single-person households only - limited generalizability to families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Short-term study - 2.5 hours may not reflect long-term usage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Perfect wizard simulation - doesn't account for real AI limitations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Lab setting - may not fully capture home dynamics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Methodological Concerns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Small sample size (6 pairs)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Potential novelty effect in initial adoption phase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No technical errors considered in wizard simulation</a:t>
            </a:r>
          </a:p>
        </p:txBody>
      </p:sp>
    </p:spTree>
    <p:extLst>
      <p:ext uri="{BB962C8B-B14F-4D97-AF65-F5344CB8AC3E}">
        <p14:creationId xmlns:p14="http://schemas.microsoft.com/office/powerpoint/2010/main" val="300569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165BB-D048-7A47-6D8F-9C8765AFD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5EE7E-513E-185E-1ACF-8C54604DA729}"/>
              </a:ext>
            </a:extLst>
          </p:cNvPr>
          <p:cNvSpPr/>
          <p:nvPr/>
        </p:nvSpPr>
        <p:spPr>
          <a:xfrm>
            <a:off x="1" y="392806"/>
            <a:ext cx="5202620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ED5794A-018E-C892-A607-0DD7017E6EA8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5528E72-DA3B-4EF7-0B9F-0527CE8BB086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E25FCE94-50F9-1369-6484-BE496F69BDF1}"/>
              </a:ext>
            </a:extLst>
          </p:cNvPr>
          <p:cNvSpPr txBox="1"/>
          <p:nvPr/>
        </p:nvSpPr>
        <p:spPr>
          <a:xfrm>
            <a:off x="549796" y="486759"/>
            <a:ext cx="409577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Discussion Questions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184BCAC6-3524-D43F-D236-6C0C00BF6C63}"/>
              </a:ext>
            </a:extLst>
          </p:cNvPr>
          <p:cNvSpPr txBox="1"/>
          <p:nvPr/>
        </p:nvSpPr>
        <p:spPr>
          <a:xfrm>
            <a:off x="643008" y="1417589"/>
            <a:ext cx="9814637" cy="373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Critical Questions for Discussion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Scalability: 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How can these communication strategies scale to millions of users with different preferences?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Cultural Context: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Would these findings apply across different cultures with varying communication styles?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Privacy Trade-offs: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How much personal information should VAs collect to provide truly personalized proactive suggestions?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Technical Feasibility: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Can current AI systems actually implement these nuanced communication strategies effectively?</a:t>
            </a:r>
          </a:p>
        </p:txBody>
      </p:sp>
    </p:spTree>
    <p:extLst>
      <p:ext uri="{BB962C8B-B14F-4D97-AF65-F5344CB8AC3E}">
        <p14:creationId xmlns:p14="http://schemas.microsoft.com/office/powerpoint/2010/main" val="94252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DB879-6DE2-7372-58EA-95B874C5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5A0597-0468-A4B8-A48D-9583D09E3649}"/>
              </a:ext>
            </a:extLst>
          </p:cNvPr>
          <p:cNvSpPr/>
          <p:nvPr/>
        </p:nvSpPr>
        <p:spPr>
          <a:xfrm>
            <a:off x="1" y="392806"/>
            <a:ext cx="5202620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6D0736A-0C09-BAE2-2B93-7A15C0998B6D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BFF9B57-F361-8CDE-4E53-ED9000BA83E2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27B1179B-0ABD-8D38-38EB-EACBA6A5F98D}"/>
              </a:ext>
            </a:extLst>
          </p:cNvPr>
          <p:cNvSpPr txBox="1"/>
          <p:nvPr/>
        </p:nvSpPr>
        <p:spPr>
          <a:xfrm>
            <a:off x="549796" y="486759"/>
            <a:ext cx="4558232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Future Research Directions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A98B71E4-28BD-93FE-5D5E-2FDB7DD623D1}"/>
              </a:ext>
            </a:extLst>
          </p:cNvPr>
          <p:cNvSpPr txBox="1"/>
          <p:nvPr/>
        </p:nvSpPr>
        <p:spPr>
          <a:xfrm>
            <a:off x="643008" y="1417589"/>
            <a:ext cx="9814637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Immediate Next Steps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Multi-person household studies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- How does proactivity work with families?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Longitudinal studies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- How do preferences change over weeks/months?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Cross-cultural validation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- Do communication preferences vary by culture?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Broader Implications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AI transparency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- How much should VAs explain their reasoning?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Adaptive proactivity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- Systems that learn when to be more/less proactive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Multi-modal interaction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- Beyond voice-only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8392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E6835-DE87-B479-4B4E-C13EF658B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EFAB49-A4A8-01C0-DFD6-4B2E77ABD6FB}"/>
              </a:ext>
            </a:extLst>
          </p:cNvPr>
          <p:cNvSpPr/>
          <p:nvPr/>
        </p:nvSpPr>
        <p:spPr>
          <a:xfrm>
            <a:off x="1" y="392806"/>
            <a:ext cx="4298730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EDD8225-D23A-944F-FBD3-D996856CE3A7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FBDEB43-FCD6-2DFE-7A76-F0F207BFD35C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84949D95-74B9-5263-FA5C-F2E49A5022A4}"/>
              </a:ext>
            </a:extLst>
          </p:cNvPr>
          <p:cNvSpPr txBox="1"/>
          <p:nvPr/>
        </p:nvSpPr>
        <p:spPr>
          <a:xfrm>
            <a:off x="549796" y="486759"/>
            <a:ext cx="3748935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 (Selected)</a:t>
            </a: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CE1C6735-8302-C163-7F94-13F6D94BD853}"/>
              </a:ext>
            </a:extLst>
          </p:cNvPr>
          <p:cNvSpPr txBox="1"/>
          <p:nvPr/>
        </p:nvSpPr>
        <p:spPr>
          <a:xfrm>
            <a:off x="643008" y="1417589"/>
            <a:ext cx="10172137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b="1" dirty="0"/>
              <a:t>Key References from the Paper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13. Garg, R., &amp; Cui, H. (2022). Social Contexts, Agency, and Conflicts: Exploring Critical Aspects of Design for Future Smart Home Technologies. </a:t>
            </a:r>
            <a:r>
              <a:rPr lang="en-US" sz="1600" i="1" dirty="0"/>
              <a:t>ACM TOCHI</a:t>
            </a:r>
            <a:r>
              <a:rPr lang="en-US" sz="1600" dirty="0"/>
              <a:t>, 29(2).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17. Jia, H., Wu, M., Jung, E., Shapiro, A., &amp; Sundar, S. S. (2012). Balancing Human Agency and Object Agency: An End-User Interview Study of the Internet of Things. </a:t>
            </a:r>
            <a:r>
              <a:rPr lang="en-US" sz="1600" i="1" dirty="0"/>
              <a:t>UbiComp '12</a:t>
            </a:r>
            <a:r>
              <a:rPr lang="en-US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31. Luria, M., Zheng, R., Huffman, B., et al. (2020). Social Boundaries for Personal Agents in the Interpersonal Space of the Home. </a:t>
            </a:r>
            <a:r>
              <a:rPr lang="en-US" sz="1600" i="1" dirty="0"/>
              <a:t>CHI '20</a:t>
            </a:r>
            <a:r>
              <a:rPr lang="en-US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38. Peng, Z., Kwon, Y., Lu, J., Wu, Z., &amp; Ma, X. (2019). Design and Evaluation of Service Robot's Proactivity in Decision-Making Support Process. </a:t>
            </a:r>
            <a:r>
              <a:rPr lang="en-US" sz="1600" i="1" dirty="0"/>
              <a:t>CHI '19</a:t>
            </a:r>
            <a:r>
              <a:rPr lang="en-US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45. Sundar, S. S. (2008). Self as source: Agency and customization in interactive media.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1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9412987" y="4043850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EA404B-7349-5524-5962-EB70DAB323AD}"/>
              </a:ext>
            </a:extLst>
          </p:cNvPr>
          <p:cNvGrpSpPr/>
          <p:nvPr/>
        </p:nvGrpSpPr>
        <p:grpSpPr>
          <a:xfrm>
            <a:off x="2936310" y="2228671"/>
            <a:ext cx="6258420" cy="1200329"/>
            <a:chOff x="2087880" y="2264618"/>
            <a:chExt cx="6258420" cy="12003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E6C26B-9208-9D07-CB5F-42FFCC70E8E3}"/>
                </a:ext>
              </a:extLst>
            </p:cNvPr>
            <p:cNvSpPr/>
            <p:nvPr/>
          </p:nvSpPr>
          <p:spPr>
            <a:xfrm>
              <a:off x="2087880" y="2419726"/>
              <a:ext cx="5814382" cy="10092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Google Shape;91;p13">
              <a:extLst>
                <a:ext uri="{FF2B5EF4-FFF2-40B4-BE49-F238E27FC236}">
                  <a16:creationId xmlns:a16="http://schemas.microsoft.com/office/drawing/2014/main" id="{C6BB5732-567D-9276-7C1D-98877FD1B8D5}"/>
                </a:ext>
              </a:extLst>
            </p:cNvPr>
            <p:cNvSpPr txBox="1"/>
            <p:nvPr/>
          </p:nvSpPr>
          <p:spPr>
            <a:xfrm>
              <a:off x="3723779" y="2264618"/>
              <a:ext cx="462252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30013"/>
                </a:lnSpc>
                <a:buClr>
                  <a:srgbClr val="000000"/>
                </a:buClr>
                <a:buSzPts val="2199"/>
              </a:pPr>
              <a:r>
                <a:rPr lang="en-US" sz="6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Thanks</a:t>
              </a:r>
              <a:endParaRPr sz="60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endParaRPr>
            </a:p>
          </p:txBody>
        </p:sp>
      </p:grpSp>
      <p:sp>
        <p:nvSpPr>
          <p:cNvPr id="6" name="Freeform 4">
            <a:extLst>
              <a:ext uri="{FF2B5EF4-FFF2-40B4-BE49-F238E27FC236}">
                <a16:creationId xmlns:a16="http://schemas.microsoft.com/office/drawing/2014/main" id="{73899274-5CDE-C088-0D8F-8E70A043DA72}"/>
              </a:ext>
            </a:extLst>
          </p:cNvPr>
          <p:cNvSpPr/>
          <p:nvPr/>
        </p:nvSpPr>
        <p:spPr>
          <a:xfrm>
            <a:off x="8933594" y="-3786050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BEA5458-052E-F0C2-EFC2-28F81C0197DA}"/>
              </a:ext>
            </a:extLst>
          </p:cNvPr>
          <p:cNvSpPr/>
          <p:nvPr/>
        </p:nvSpPr>
        <p:spPr>
          <a:xfrm>
            <a:off x="-2601181" y="-3519350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F7E02A8B-27EB-CB37-124C-C53A933A514A}"/>
              </a:ext>
            </a:extLst>
          </p:cNvPr>
          <p:cNvSpPr/>
          <p:nvPr/>
        </p:nvSpPr>
        <p:spPr>
          <a:xfrm>
            <a:off x="-1808685" y="3045847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172047" y="-3086100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oogle Shape;90;p13">
            <a:extLst>
              <a:ext uri="{FF2B5EF4-FFF2-40B4-BE49-F238E27FC236}">
                <a16:creationId xmlns:a16="http://schemas.microsoft.com/office/drawing/2014/main" id="{B0DB013A-6A64-7D3C-80BC-64031C5804B5}"/>
              </a:ext>
            </a:extLst>
          </p:cNvPr>
          <p:cNvGrpSpPr/>
          <p:nvPr/>
        </p:nvGrpSpPr>
        <p:grpSpPr>
          <a:xfrm>
            <a:off x="3708401" y="1295528"/>
            <a:ext cx="4775199" cy="1505095"/>
            <a:chOff x="2" y="-454868"/>
            <a:chExt cx="9550397" cy="3010191"/>
          </a:xfrm>
        </p:grpSpPr>
        <p:sp>
          <p:nvSpPr>
            <p:cNvPr id="15" name="Google Shape;91;p13">
              <a:extLst>
                <a:ext uri="{FF2B5EF4-FFF2-40B4-BE49-F238E27FC236}">
                  <a16:creationId xmlns:a16="http://schemas.microsoft.com/office/drawing/2014/main" id="{CE494B22-AB91-43DC-3903-01DF8D4560E2}"/>
                </a:ext>
              </a:extLst>
            </p:cNvPr>
            <p:cNvSpPr txBox="1"/>
            <p:nvPr/>
          </p:nvSpPr>
          <p:spPr>
            <a:xfrm>
              <a:off x="3035586" y="-454868"/>
              <a:ext cx="4749804" cy="853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30013"/>
                </a:lnSpc>
                <a:buClr>
                  <a:srgbClr val="000000"/>
                </a:buClr>
                <a:buSzPts val="2199"/>
              </a:pPr>
              <a:r>
                <a:rPr lang="en-US" sz="2133" b="1" dirty="0">
                  <a:solidFill>
                    <a:srgbClr val="231F20"/>
                  </a:solidFill>
                  <a:latin typeface="Tahoma"/>
                  <a:ea typeface="Tahoma"/>
                  <a:cs typeface="Tahoma"/>
                  <a:sym typeface="Tahoma"/>
                </a:rPr>
                <a:t>Presented To</a:t>
              </a:r>
              <a:endParaRPr sz="1200" b="1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2;p13">
              <a:extLst>
                <a:ext uri="{FF2B5EF4-FFF2-40B4-BE49-F238E27FC236}">
                  <a16:creationId xmlns:a16="http://schemas.microsoft.com/office/drawing/2014/main" id="{582B7F74-E646-EF7F-C1AB-574B51C87970}"/>
                </a:ext>
              </a:extLst>
            </p:cNvPr>
            <p:cNvSpPr txBox="1"/>
            <p:nvPr/>
          </p:nvSpPr>
          <p:spPr>
            <a:xfrm>
              <a:off x="2" y="745596"/>
              <a:ext cx="9550397" cy="1809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9958"/>
                </a:lnSpc>
                <a:buClr>
                  <a:srgbClr val="000000"/>
                </a:buClr>
                <a:buSzPts val="2400"/>
              </a:pPr>
              <a:r>
                <a:rPr lang="en-US" sz="2400" dirty="0"/>
                <a:t>Dr. Jannatun Noor Mukta</a:t>
              </a:r>
            </a:p>
            <a:p>
              <a:pPr algn="ctr">
                <a:lnSpc>
                  <a:spcPct val="139958"/>
                </a:lnSpc>
                <a:buClr>
                  <a:srgbClr val="000000"/>
                </a:buClr>
                <a:buSzPts val="2400"/>
              </a:pPr>
              <a:r>
                <a:rPr lang="en-US" dirty="0"/>
                <a:t>Associate Professor</a:t>
              </a:r>
              <a:r>
                <a:rPr lang="en-US" dirty="0">
                  <a:solidFill>
                    <a:srgbClr val="231F2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, Dept. Of CSE </a:t>
              </a:r>
            </a:p>
          </p:txBody>
        </p:sp>
      </p:grpSp>
      <p:grpSp>
        <p:nvGrpSpPr>
          <p:cNvPr id="2" name="Google Shape;90;p13">
            <a:extLst>
              <a:ext uri="{FF2B5EF4-FFF2-40B4-BE49-F238E27FC236}">
                <a16:creationId xmlns:a16="http://schemas.microsoft.com/office/drawing/2014/main" id="{210E0CC5-ACD9-15EF-7AA2-409AB08C86F3}"/>
              </a:ext>
            </a:extLst>
          </p:cNvPr>
          <p:cNvGrpSpPr/>
          <p:nvPr/>
        </p:nvGrpSpPr>
        <p:grpSpPr>
          <a:xfrm>
            <a:off x="3628523" y="3507226"/>
            <a:ext cx="5105400" cy="775726"/>
            <a:chOff x="296585" y="241509"/>
            <a:chExt cx="6197599" cy="1551452"/>
          </a:xfrm>
        </p:grpSpPr>
        <p:sp>
          <p:nvSpPr>
            <p:cNvPr id="8" name="Google Shape;91;p13">
              <a:extLst>
                <a:ext uri="{FF2B5EF4-FFF2-40B4-BE49-F238E27FC236}">
                  <a16:creationId xmlns:a16="http://schemas.microsoft.com/office/drawing/2014/main" id="{EABBB1D6-C9DE-D077-7B3A-A56C253BFFFC}"/>
                </a:ext>
              </a:extLst>
            </p:cNvPr>
            <p:cNvSpPr txBox="1"/>
            <p:nvPr/>
          </p:nvSpPr>
          <p:spPr>
            <a:xfrm>
              <a:off x="917026" y="241509"/>
              <a:ext cx="4749805" cy="7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0013"/>
                </a:lnSpc>
                <a:buClr>
                  <a:srgbClr val="000000"/>
                </a:buClr>
                <a:buSzPts val="2199"/>
              </a:pPr>
              <a:r>
                <a:rPr lang="en-US" sz="1867" b="1" dirty="0">
                  <a:solidFill>
                    <a:srgbClr val="231F20"/>
                  </a:solidFill>
                  <a:latin typeface="Tahoma"/>
                  <a:ea typeface="Tahoma"/>
                  <a:cs typeface="Tahoma"/>
                  <a:sym typeface="Tahoma"/>
                </a:rPr>
                <a:t>Presented By</a:t>
              </a:r>
              <a:endParaRPr sz="1200" b="1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;p13">
              <a:extLst>
                <a:ext uri="{FF2B5EF4-FFF2-40B4-BE49-F238E27FC236}">
                  <a16:creationId xmlns:a16="http://schemas.microsoft.com/office/drawing/2014/main" id="{6EFC9E8E-A9DA-5B64-4188-07974C33DBFF}"/>
                </a:ext>
              </a:extLst>
            </p:cNvPr>
            <p:cNvSpPr txBox="1"/>
            <p:nvPr/>
          </p:nvSpPr>
          <p:spPr>
            <a:xfrm>
              <a:off x="296585" y="988509"/>
              <a:ext cx="6197599" cy="804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9958"/>
                </a:lnSpc>
                <a:buClr>
                  <a:srgbClr val="000000"/>
                </a:buClr>
                <a:buSzPts val="2400"/>
              </a:pPr>
              <a:r>
                <a:rPr lang="en-US" sz="1867" dirty="0">
                  <a:solidFill>
                    <a:srgbClr val="231F2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Ekra Hossain (0122420004)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D26E-745F-1497-8C09-49D0B85A6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E9A7F775-0FE0-36F2-5D62-836D77FDDD09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E9F5E8C-3C31-A939-F333-1265B1359CC3}"/>
              </a:ext>
            </a:extLst>
          </p:cNvPr>
          <p:cNvSpPr/>
          <p:nvPr/>
        </p:nvSpPr>
        <p:spPr>
          <a:xfrm>
            <a:off x="-3741706" y="4810125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22A5B465-C1E1-FA06-84C9-D6468590C04B}"/>
              </a:ext>
            </a:extLst>
          </p:cNvPr>
          <p:cNvSpPr txBox="1"/>
          <p:nvPr/>
        </p:nvSpPr>
        <p:spPr>
          <a:xfrm>
            <a:off x="370256" y="444998"/>
            <a:ext cx="4530155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Novelty of Our Work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Google Shape;91;p13">
            <a:extLst>
              <a:ext uri="{FF2B5EF4-FFF2-40B4-BE49-F238E27FC236}">
                <a16:creationId xmlns:a16="http://schemas.microsoft.com/office/drawing/2014/main" id="{ED30F6A5-29ED-D592-C565-671E315EA1AC}"/>
              </a:ext>
            </a:extLst>
          </p:cNvPr>
          <p:cNvSpPr txBox="1"/>
          <p:nvPr/>
        </p:nvSpPr>
        <p:spPr>
          <a:xfrm>
            <a:off x="652533" y="725074"/>
            <a:ext cx="1067761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"Better to Ask than Assume: Proactive Voice Assistants’ Communication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Strategies that Respect User Agency in a Smart Home Environment"</a:t>
            </a:r>
            <a:endParaRPr lang="en-US" sz="2800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7" name="Google Shape;91;p13">
            <a:extLst>
              <a:ext uri="{FF2B5EF4-FFF2-40B4-BE49-F238E27FC236}">
                <a16:creationId xmlns:a16="http://schemas.microsoft.com/office/drawing/2014/main" id="{61917163-56BC-232F-A6E4-0228557AF69C}"/>
              </a:ext>
            </a:extLst>
          </p:cNvPr>
          <p:cNvSpPr txBox="1"/>
          <p:nvPr/>
        </p:nvSpPr>
        <p:spPr>
          <a:xfrm>
            <a:off x="652533" y="2725806"/>
            <a:ext cx="1039646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sz="2400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Authors: </a:t>
            </a:r>
            <a:r>
              <a:rPr lang="en-US" sz="2400" dirty="0" err="1">
                <a:solidFill>
                  <a:srgbClr val="231F20"/>
                </a:solidFill>
                <a:ea typeface="Tahoma"/>
                <a:cs typeface="Tahoma"/>
                <a:sym typeface="Tahoma"/>
              </a:rPr>
              <a:t>Jeesun</a:t>
            </a:r>
            <a:r>
              <a:rPr lang="en-US" sz="2400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Oh, </a:t>
            </a:r>
            <a:r>
              <a:rPr lang="en-US" sz="2400" dirty="0" err="1">
                <a:solidFill>
                  <a:srgbClr val="231F20"/>
                </a:solidFill>
                <a:ea typeface="Tahoma"/>
                <a:cs typeface="Tahoma"/>
                <a:sym typeface="Tahoma"/>
              </a:rPr>
              <a:t>Wooseok</a:t>
            </a:r>
            <a:r>
              <a:rPr lang="en-US" sz="2400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Kim, </a:t>
            </a:r>
            <a:r>
              <a:rPr lang="en-US" sz="2400" dirty="0" err="1">
                <a:solidFill>
                  <a:srgbClr val="231F20"/>
                </a:solidFill>
                <a:ea typeface="Tahoma"/>
                <a:cs typeface="Tahoma"/>
                <a:sym typeface="Tahoma"/>
              </a:rPr>
              <a:t>Sungbae</a:t>
            </a:r>
            <a:r>
              <a:rPr lang="en-US" sz="2400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Kim, </a:t>
            </a:r>
            <a:r>
              <a:rPr lang="en-US" sz="2400" dirty="0" err="1">
                <a:solidFill>
                  <a:srgbClr val="231F20"/>
                </a:solidFill>
                <a:ea typeface="Tahoma"/>
                <a:cs typeface="Tahoma"/>
                <a:sym typeface="Tahoma"/>
              </a:rPr>
              <a:t>Hyeonjeong</a:t>
            </a:r>
            <a:r>
              <a:rPr lang="en-US" sz="2400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rgbClr val="231F20"/>
                </a:solidFill>
                <a:ea typeface="Tahoma"/>
                <a:cs typeface="Tahoma"/>
                <a:sym typeface="Tahoma"/>
              </a:rPr>
              <a:t>Im</a:t>
            </a:r>
            <a:r>
              <a:rPr lang="en-US" sz="2400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, </a:t>
            </a:r>
            <a:r>
              <a:rPr lang="en-US" sz="2400" dirty="0" err="1">
                <a:solidFill>
                  <a:srgbClr val="231F20"/>
                </a:solidFill>
                <a:ea typeface="Tahoma"/>
                <a:cs typeface="Tahoma"/>
                <a:sym typeface="Tahoma"/>
              </a:rPr>
              <a:t>Sangsu</a:t>
            </a:r>
            <a:r>
              <a:rPr lang="en-US" sz="2400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Lee (KAIST)</a:t>
            </a: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9D332E0C-AAA7-B84B-C8E6-9E177035372F}"/>
              </a:ext>
            </a:extLst>
          </p:cNvPr>
          <p:cNvSpPr txBox="1"/>
          <p:nvPr/>
        </p:nvSpPr>
        <p:spPr>
          <a:xfrm>
            <a:off x="652533" y="3870375"/>
            <a:ext cx="1093845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sz="2400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Published: </a:t>
            </a:r>
            <a:r>
              <a:rPr lang="it-IT" sz="2400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CHI '24, May 11–16, 2024, Honolulu, HI, USA</a:t>
            </a:r>
            <a:endParaRPr lang="en-US" sz="2400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953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6C26B-9208-9D07-CB5F-42FFCC70E8E3}"/>
              </a:ext>
            </a:extLst>
          </p:cNvPr>
          <p:cNvSpPr/>
          <p:nvPr/>
        </p:nvSpPr>
        <p:spPr>
          <a:xfrm>
            <a:off x="1" y="392806"/>
            <a:ext cx="6096000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C6BB5732-567D-9276-7C1D-98877FD1B8D5}"/>
              </a:ext>
            </a:extLst>
          </p:cNvPr>
          <p:cNvSpPr txBox="1"/>
          <p:nvPr/>
        </p:nvSpPr>
        <p:spPr>
          <a:xfrm>
            <a:off x="549796" y="486759"/>
            <a:ext cx="5000530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Research Problem &amp; Motivation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5E6C8154-1847-9241-C5DE-F411D0B58888}"/>
              </a:ext>
            </a:extLst>
          </p:cNvPr>
          <p:cNvSpPr txBox="1"/>
          <p:nvPr/>
        </p:nvSpPr>
        <p:spPr>
          <a:xfrm>
            <a:off x="643008" y="1417589"/>
            <a:ext cx="9814637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20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The Challenge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Current voice assistants are reactive - they only respond to user commands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Proactive VAs are emerging - they predict needs and take autonomous action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Problem: Previous research focused on contextual prediction but neglected user agency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What is User Agency?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Users' ability to express dynamic needs and preferences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Sense of control over the system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"Self-as-source" of communication (Sundar, 2008)</a:t>
            </a:r>
          </a:p>
        </p:txBody>
      </p:sp>
    </p:spTree>
    <p:extLst>
      <p:ext uri="{BB962C8B-B14F-4D97-AF65-F5344CB8AC3E}">
        <p14:creationId xmlns:p14="http://schemas.microsoft.com/office/powerpoint/2010/main" val="17546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396E-100F-00BE-3EA3-A76267226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4B82C8-94FD-A52F-4573-70749E8B4DC2}"/>
              </a:ext>
            </a:extLst>
          </p:cNvPr>
          <p:cNvSpPr/>
          <p:nvPr/>
        </p:nvSpPr>
        <p:spPr>
          <a:xfrm>
            <a:off x="1" y="392806"/>
            <a:ext cx="6096000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BF412A7-DF75-94CB-FEEF-16BD37B0599F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E7285C0-A823-FFE4-32A2-CDA8B74E6FC0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F6362FE5-B019-FBC4-B7FE-1097E8FF2D5B}"/>
              </a:ext>
            </a:extLst>
          </p:cNvPr>
          <p:cNvSpPr txBox="1"/>
          <p:nvPr/>
        </p:nvSpPr>
        <p:spPr>
          <a:xfrm>
            <a:off x="549796" y="486759"/>
            <a:ext cx="5000530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Research Question &amp; Approach</a:t>
            </a: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90A59876-CCE7-C55A-23F7-D29EE3798A58}"/>
              </a:ext>
            </a:extLst>
          </p:cNvPr>
          <p:cNvSpPr txBox="1"/>
          <p:nvPr/>
        </p:nvSpPr>
        <p:spPr>
          <a:xfrm>
            <a:off x="643008" y="1417589"/>
            <a:ext cx="9814637" cy="373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Research Questions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When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and </a:t>
            </a: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how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should VAs communicate to provide proactive actions that align with user agency?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How do users perceive and respond to proactive VA communication?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Novel Methodology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Modified Wizard of Oz 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approach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Participants served as "wizards" simulating proactive VAs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6 pairs (wizard + user) in lab-based smart home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2.5 hours observation + 1.5 hours debriefing interviews</a:t>
            </a:r>
          </a:p>
        </p:txBody>
      </p:sp>
    </p:spTree>
    <p:extLst>
      <p:ext uri="{BB962C8B-B14F-4D97-AF65-F5344CB8AC3E}">
        <p14:creationId xmlns:p14="http://schemas.microsoft.com/office/powerpoint/2010/main" val="381537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41B39-F7DD-898F-0542-C197FF5BD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1D6F25-6213-A0BB-B8DA-16B6527B403B}"/>
              </a:ext>
            </a:extLst>
          </p:cNvPr>
          <p:cNvSpPr/>
          <p:nvPr/>
        </p:nvSpPr>
        <p:spPr>
          <a:xfrm>
            <a:off x="1" y="392806"/>
            <a:ext cx="4256689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647B2EA-D5F3-9A97-D05A-6723B0614B47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00E88B5-5D9E-DA58-5BCA-F26CE6504A4B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C5EF858F-2EDE-39A3-3CB6-CA37125EDD77}"/>
              </a:ext>
            </a:extLst>
          </p:cNvPr>
          <p:cNvSpPr txBox="1"/>
          <p:nvPr/>
        </p:nvSpPr>
        <p:spPr>
          <a:xfrm>
            <a:off x="549796" y="486759"/>
            <a:ext cx="3706894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Main Contributions</a:t>
            </a: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00D49F27-F1AA-448E-84C1-1B2B92396851}"/>
              </a:ext>
            </a:extLst>
          </p:cNvPr>
          <p:cNvSpPr txBox="1"/>
          <p:nvPr/>
        </p:nvSpPr>
        <p:spPr>
          <a:xfrm>
            <a:off x="643008" y="1417589"/>
            <a:ext cx="9814637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1. Communication Types Framework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Proactive Exploration: Asking questions when uncertain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Proactive Suggestions: Offering contextual services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Proactive Follow-ups: Adjusting based on user responses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2. Key Insights on User Agency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Users' acceptance ≠ preference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"No" doesn't mean "dislike" - often means "not now"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Users want permission-seeking for device control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3. Design Implications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7 specific communication strategies for respecting user agency</a:t>
            </a:r>
          </a:p>
        </p:txBody>
      </p:sp>
    </p:spTree>
    <p:extLst>
      <p:ext uri="{BB962C8B-B14F-4D97-AF65-F5344CB8AC3E}">
        <p14:creationId xmlns:p14="http://schemas.microsoft.com/office/powerpoint/2010/main" val="345759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B85F-E69F-3106-B3F1-784104B7F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6D1EFF-D61D-7571-CA0B-9B6BFAD8F1DA}"/>
              </a:ext>
            </a:extLst>
          </p:cNvPr>
          <p:cNvSpPr/>
          <p:nvPr/>
        </p:nvSpPr>
        <p:spPr>
          <a:xfrm>
            <a:off x="1" y="392806"/>
            <a:ext cx="7020909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784A463-2298-FFBC-BEE1-F42C5360F849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082B294-34A5-D876-F111-3BF1939AAF9E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E0ACD1FA-4395-1D6E-88EA-F6F3ECB73F46}"/>
              </a:ext>
            </a:extLst>
          </p:cNvPr>
          <p:cNvSpPr txBox="1"/>
          <p:nvPr/>
        </p:nvSpPr>
        <p:spPr>
          <a:xfrm>
            <a:off x="549796" y="486759"/>
            <a:ext cx="6471114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Key Finding - "No Doesn't Mean Dislike"</a:t>
            </a: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7D562339-8BA1-C2BA-5A47-0FEC459F0194}"/>
              </a:ext>
            </a:extLst>
          </p:cNvPr>
          <p:cNvSpPr txBox="1"/>
          <p:nvPr/>
        </p:nvSpPr>
        <p:spPr>
          <a:xfrm>
            <a:off x="643008" y="1417589"/>
            <a:ext cx="9814637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/>
              <a:t>User Response Patterns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/>
              <a:t>Users easily </a:t>
            </a:r>
            <a:r>
              <a:rPr lang="en-US" b="1" dirty="0"/>
              <a:t>rejected</a:t>
            </a:r>
            <a:r>
              <a:rPr lang="en-US" dirty="0"/>
              <a:t> or </a:t>
            </a:r>
            <a:r>
              <a:rPr lang="en-US" b="1" dirty="0"/>
              <a:t>ignored</a:t>
            </a:r>
            <a:r>
              <a:rPr lang="en-US" dirty="0"/>
              <a:t> suggestions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/>
              <a:t>But still found them </a:t>
            </a:r>
            <a:r>
              <a:rPr lang="en-US" b="1" dirty="0"/>
              <a:t>useful</a:t>
            </a:r>
            <a:r>
              <a:rPr lang="en-US" dirty="0"/>
              <a:t> and wanted them offered again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/>
              <a:t>Simple refusal ≠ negative experience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/>
              <a:t>Example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/>
              <a:t>VA suggests turning off unused TV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/>
              <a:t>User says "no, leave it on" User explains: "I might want to watch it soon, but I'd like the VA to ask again - it could be useful when I'm lazy" </a:t>
            </a: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9753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BA3D5-F2E1-DC8A-7FBD-7380F9461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6BCA3-CDB3-85E6-7B93-D58DAD5FDADC}"/>
              </a:ext>
            </a:extLst>
          </p:cNvPr>
          <p:cNvSpPr/>
          <p:nvPr/>
        </p:nvSpPr>
        <p:spPr>
          <a:xfrm>
            <a:off x="1" y="392806"/>
            <a:ext cx="8208578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6305535-1B64-4A55-186A-FAF1D024B9B7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52ADABE-C287-F95F-28D3-690D819A39FB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D5798184-F766-7846-1C49-F5BBE79FC881}"/>
              </a:ext>
            </a:extLst>
          </p:cNvPr>
          <p:cNvSpPr txBox="1"/>
          <p:nvPr/>
        </p:nvSpPr>
        <p:spPr>
          <a:xfrm>
            <a:off x="549796" y="486759"/>
            <a:ext cx="7385514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Communication Strategies (Design Implications)</a:t>
            </a: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69936CB8-CDA0-75EE-8051-210C477D1E00}"/>
              </a:ext>
            </a:extLst>
          </p:cNvPr>
          <p:cNvSpPr txBox="1"/>
          <p:nvPr/>
        </p:nvSpPr>
        <p:spPr>
          <a:xfrm>
            <a:off x="643008" y="1417589"/>
            <a:ext cx="9814637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7 Key Strategies for Respecting User Agency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Ask questions when assumptions are uncertain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Incorporate user feedback in future suggestions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Don't misinterpret simple refusals as dislike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Seek permission for control tasks, even in obvious situations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Keep supporting decision-making until users say "stop"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Moderate social talk based on user disposition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SzPts val="2199"/>
              <a:buFont typeface="+mj-lt"/>
              <a:buAutoNum type="arabicPeriod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Encourage well-being in a laid-back, varied manner</a:t>
            </a:r>
          </a:p>
        </p:txBody>
      </p:sp>
    </p:spTree>
    <p:extLst>
      <p:ext uri="{BB962C8B-B14F-4D97-AF65-F5344CB8AC3E}">
        <p14:creationId xmlns:p14="http://schemas.microsoft.com/office/powerpoint/2010/main" val="139934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C8D0E-3E08-3844-C52F-505D769E5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048104-4697-C660-64E0-0AC7F103D04C}"/>
              </a:ext>
            </a:extLst>
          </p:cNvPr>
          <p:cNvSpPr/>
          <p:nvPr/>
        </p:nvSpPr>
        <p:spPr>
          <a:xfrm>
            <a:off x="1" y="392806"/>
            <a:ext cx="5202620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1B06002-DCF9-AACD-05F2-AD0E4D9D882E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A59A7D1-3ED9-A053-7F5D-99270A386988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49E88F32-33AE-484F-17D2-6DD8F633A627}"/>
              </a:ext>
            </a:extLst>
          </p:cNvPr>
          <p:cNvSpPr txBox="1"/>
          <p:nvPr/>
        </p:nvSpPr>
        <p:spPr>
          <a:xfrm>
            <a:off x="549796" y="486759"/>
            <a:ext cx="409577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Strengths of the Research</a:t>
            </a: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CAD020E7-83D1-BFA4-10BC-B053308B5A29}"/>
              </a:ext>
            </a:extLst>
          </p:cNvPr>
          <p:cNvSpPr txBox="1"/>
          <p:nvPr/>
        </p:nvSpPr>
        <p:spPr>
          <a:xfrm>
            <a:off x="643008" y="1417589"/>
            <a:ext cx="9814637" cy="373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Methodological Strengths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Novel modified WoZ approach -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participants as wizards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Naturalistic setting -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2.5-hour sessions in home-like environment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Rich data collection -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video, communication logs, interviews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User-centered perspective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throughout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Practical Impact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Clear design implications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for industry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Challenges existing assumptions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 about user acceptance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Balances automation with user control</a:t>
            </a:r>
          </a:p>
        </p:txBody>
      </p:sp>
    </p:spTree>
    <p:extLst>
      <p:ext uri="{BB962C8B-B14F-4D97-AF65-F5344CB8AC3E}">
        <p14:creationId xmlns:p14="http://schemas.microsoft.com/office/powerpoint/2010/main" val="12381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1439</Words>
  <Application>Microsoft Office PowerPoint</Application>
  <PresentationFormat>Widescreen</PresentationFormat>
  <Paragraphs>152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IBM Plex Sans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Tripto Afsin</dc:creator>
  <cp:lastModifiedBy>Ekra Hossain</cp:lastModifiedBy>
  <cp:revision>72</cp:revision>
  <dcterms:created xsi:type="dcterms:W3CDTF">2024-09-10T14:20:20Z</dcterms:created>
  <dcterms:modified xsi:type="dcterms:W3CDTF">2025-08-29T17:45:03Z</dcterms:modified>
</cp:coreProperties>
</file>