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82" r:id="rId4"/>
    <p:sldId id="261" r:id="rId5"/>
    <p:sldId id="290" r:id="rId6"/>
    <p:sldId id="294" r:id="rId7"/>
    <p:sldId id="292" r:id="rId8"/>
    <p:sldId id="274" r:id="rId9"/>
    <p:sldId id="293" r:id="rId10"/>
    <p:sldId id="291" r:id="rId11"/>
    <p:sldId id="288" r:id="rId12"/>
    <p:sldId id="295" r:id="rId13"/>
    <p:sldId id="289" r:id="rId14"/>
    <p:sldId id="296" r:id="rId15"/>
    <p:sldId id="287" r:id="rId16"/>
    <p:sldId id="29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52157" autoAdjust="0"/>
  </p:normalViewPr>
  <p:slideViewPr>
    <p:cSldViewPr snapToGrid="0">
      <p:cViewPr varScale="1">
        <p:scale>
          <a:sx n="54" d="100"/>
          <a:sy n="54" d="100"/>
        </p:scale>
        <p:origin x="265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511B7-0799-4C4B-9ED2-815B03DB828B}" type="datetimeFigureOut">
              <a:rPr lang="en-US" smtClean="0"/>
              <a:t>08-Aug-25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20AC0-B02B-443F-8A64-08D3E8184976}" type="slidenum">
              <a:rPr lang="en-US" smtClean="0"/>
              <a:t>‹#›</a:t>
            </a:fld>
            <a:endParaRPr lang="en-US"/>
          </a:p>
        </p:txBody>
      </p:sp>
    </p:spTree>
    <p:extLst>
      <p:ext uri="{BB962C8B-B14F-4D97-AF65-F5344CB8AC3E}">
        <p14:creationId xmlns:p14="http://schemas.microsoft.com/office/powerpoint/2010/main" val="140556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10</a:t>
            </a:fld>
            <a:endParaRPr lang="en-US"/>
          </a:p>
        </p:txBody>
      </p:sp>
    </p:spTree>
    <p:extLst>
      <p:ext uri="{BB962C8B-B14F-4D97-AF65-F5344CB8AC3E}">
        <p14:creationId xmlns:p14="http://schemas.microsoft.com/office/powerpoint/2010/main" val="182482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this slide, we introduce the deployment study of </a:t>
            </a:r>
            <a:r>
              <a:rPr lang="en-US" sz="1200" b="0" i="0" kern="1200" dirty="0" err="1">
                <a:solidFill>
                  <a:schemeClr val="tx1"/>
                </a:solidFill>
                <a:effectLst/>
                <a:latin typeface="+mn-lt"/>
                <a:ea typeface="+mn-ea"/>
                <a:cs typeface="+mn-cs"/>
              </a:rPr>
              <a:t>AACessTalk</a:t>
            </a:r>
            <a:r>
              <a:rPr lang="en-US" sz="1200" b="0" i="0" kern="1200" dirty="0">
                <a:solidFill>
                  <a:schemeClr val="tx1"/>
                </a:solidFill>
                <a:effectLst/>
                <a:latin typeface="+mn-lt"/>
                <a:ea typeface="+mn-ea"/>
                <a:cs typeface="+mn-cs"/>
              </a:rPr>
              <a:t>. The study involved 11 parent-child dyads, mostly minimally verbal autistic children and their parents. They used </a:t>
            </a:r>
            <a:r>
              <a:rPr lang="en-US" sz="1200" b="0" i="0" kern="1200" dirty="0" err="1">
                <a:solidFill>
                  <a:schemeClr val="tx1"/>
                </a:solidFill>
                <a:effectLst/>
                <a:latin typeface="+mn-lt"/>
                <a:ea typeface="+mn-ea"/>
                <a:cs typeface="+mn-cs"/>
              </a:rPr>
              <a:t>AACessTalk</a:t>
            </a:r>
            <a:r>
              <a:rPr lang="en-US" sz="1200" b="0" i="0" kern="1200" dirty="0">
                <a:solidFill>
                  <a:schemeClr val="tx1"/>
                </a:solidFill>
                <a:effectLst/>
                <a:latin typeface="+mn-lt"/>
                <a:ea typeface="+mn-ea"/>
                <a:cs typeface="+mn-cs"/>
              </a:rPr>
              <a:t> over a two-week period in their natural home environment, aiming to assess how well the system supports everyday communication</a:t>
            </a:r>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11</a:t>
            </a:fld>
            <a:endParaRPr lang="en-US"/>
          </a:p>
        </p:txBody>
      </p:sp>
    </p:spTree>
    <p:extLst>
      <p:ext uri="{BB962C8B-B14F-4D97-AF65-F5344CB8AC3E}">
        <p14:creationId xmlns:p14="http://schemas.microsoft.com/office/powerpoint/2010/main" val="1898417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Next, we explore parents’ experiences with </a:t>
            </a:r>
            <a:r>
              <a:rPr lang="en-US" sz="1200" b="0" i="0" kern="1200" dirty="0" err="1">
                <a:solidFill>
                  <a:schemeClr val="tx1"/>
                </a:solidFill>
                <a:effectLst/>
                <a:latin typeface="+mn-lt"/>
                <a:ea typeface="+mn-ea"/>
                <a:cs typeface="+mn-cs"/>
              </a:rPr>
              <a:t>AACessTalk</a:t>
            </a:r>
            <a:r>
              <a:rPr lang="en-US" sz="1200" b="0" i="0" kern="1200" dirty="0">
                <a:solidFill>
                  <a:schemeClr val="tx1"/>
                </a:solidFill>
                <a:effectLst/>
                <a:latin typeface="+mn-lt"/>
                <a:ea typeface="+mn-ea"/>
                <a:cs typeface="+mn-cs"/>
              </a:rPr>
              <a:t>. Parents reported feeling less pressure to conduct ‘perfect’ conversations, allowing them to focus on being more empathetic and reflective. The real-time feedback was particularly appreciated for helping parents adjust their communication style dynamically."</a:t>
            </a:r>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12</a:t>
            </a:fld>
            <a:endParaRPr lang="en-US"/>
          </a:p>
        </p:txBody>
      </p:sp>
    </p:spTree>
    <p:extLst>
      <p:ext uri="{BB962C8B-B14F-4D97-AF65-F5344CB8AC3E}">
        <p14:creationId xmlns:p14="http://schemas.microsoft.com/office/powerpoint/2010/main" val="359768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some of the key weaknesses identified in our evaluation.</a:t>
            </a:r>
          </a:p>
          <a:p>
            <a:r>
              <a:rPr lang="en-US" dirty="0"/>
              <a:t>First, we noticed issues with the </a:t>
            </a:r>
            <a:r>
              <a:rPr lang="en-US" b="1" dirty="0"/>
              <a:t>accuracy and cultural relevance of AI outputs</a:t>
            </a:r>
            <a:r>
              <a:rPr lang="en-US" dirty="0"/>
              <a:t>. Many parents gave lower ratings, particularly because the recommended words and symbols didn’t always align with Korean cultural context.</a:t>
            </a:r>
          </a:p>
          <a:p>
            <a:r>
              <a:rPr lang="en-US" dirty="0"/>
              <a:t>Second, there’s a clear </a:t>
            </a:r>
            <a:r>
              <a:rPr lang="en-US" b="1" dirty="0"/>
              <a:t>need for deeper personalization</a:t>
            </a:r>
            <a:r>
              <a:rPr lang="en-US" dirty="0"/>
              <a:t>. Parents emphasized the importance of more individualized AAC recommendations—ones that truly reflect their child’s unique cognitive and developmental stages, as well as their daily routines and events.</a:t>
            </a:r>
          </a:p>
          <a:p>
            <a:r>
              <a:rPr lang="en-US" dirty="0"/>
              <a:t>These weaknesses highlight important areas for future improvement, especially in making AI more adaptive and culturally aware.</a:t>
            </a:r>
          </a:p>
          <a:p>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13</a:t>
            </a:fld>
            <a:endParaRPr lang="en-US"/>
          </a:p>
        </p:txBody>
      </p:sp>
    </p:spTree>
    <p:extLst>
      <p:ext uri="{BB962C8B-B14F-4D97-AF65-F5344CB8AC3E}">
        <p14:creationId xmlns:p14="http://schemas.microsoft.com/office/powerpoint/2010/main" val="380204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with the weaknesses, two additional concerns were identified:</a:t>
            </a:r>
          </a:p>
          <a:p>
            <a:r>
              <a:rPr lang="en-US" dirty="0"/>
              <a:t>First, they faced a </a:t>
            </a:r>
            <a:r>
              <a:rPr lang="en-US" b="1" dirty="0"/>
              <a:t>limited generalizability of participants</a:t>
            </a:r>
            <a:r>
              <a:rPr lang="en-US" dirty="0"/>
              <a:t>. Since the participants were recruited through a single expert, the sample may not represent the wider MVA population with varying backgrounds. This limits how broadly we can apply the findings.</a:t>
            </a:r>
          </a:p>
          <a:p>
            <a:r>
              <a:rPr lang="en-US" dirty="0"/>
              <a:t>Second, there's the </a:t>
            </a:r>
            <a:r>
              <a:rPr lang="en-US" b="1" dirty="0"/>
              <a:t>risk of parental over-imposition</a:t>
            </a:r>
            <a:r>
              <a:rPr lang="en-US" dirty="0"/>
              <a:t>. In the early stages, some parents physically guided their children’s hands to use the tool. While well-intentioned, this sometimes-caused resistance from the child and reduced engagement. It shows the importance of letting the child take the lead to ensure authentic interaction.</a:t>
            </a:r>
          </a:p>
          <a:p>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14</a:t>
            </a:fld>
            <a:endParaRPr lang="en-US"/>
          </a:p>
        </p:txBody>
      </p:sp>
    </p:spTree>
    <p:extLst>
      <p:ext uri="{BB962C8B-B14F-4D97-AF65-F5344CB8AC3E}">
        <p14:creationId xmlns:p14="http://schemas.microsoft.com/office/powerpoint/2010/main" val="49585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discussion, we found that </a:t>
            </a:r>
            <a:r>
              <a:rPr lang="en-US" b="1" dirty="0" err="1"/>
              <a:t>AACessTalk</a:t>
            </a:r>
            <a:r>
              <a:rPr lang="en-US" dirty="0"/>
              <a:t> played a meaningful role in improving communication between minimally verbal autistic children and their parents.</a:t>
            </a:r>
          </a:p>
          <a:p>
            <a:r>
              <a:rPr lang="en-US" dirty="0"/>
              <a:t>The tool supported turn-taking and mutual engagement, giving parents structured guidance and helping them feel more confident and less pressured. It also encouraged parents to try new interaction strategies.</a:t>
            </a:r>
          </a:p>
          <a:p>
            <a:r>
              <a:rPr lang="en-US" dirty="0"/>
              <a:t>Children, in turn, were empowered to express themselves using vocabulary cards, and some even surprised their parents by imitating the AI voice.</a:t>
            </a:r>
          </a:p>
          <a:p>
            <a:r>
              <a:rPr lang="en-US" dirty="0"/>
              <a:t>Overall, the system not only boosted confidence but also helped shift perspectives—encouraging parents to see beyond traditional 'autism labels' and recognize their child's unique potential.</a:t>
            </a:r>
          </a:p>
          <a:p>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15</a:t>
            </a:fld>
            <a:endParaRPr lang="en-US"/>
          </a:p>
        </p:txBody>
      </p:sp>
    </p:spTree>
    <p:extLst>
      <p:ext uri="{BB962C8B-B14F-4D97-AF65-F5344CB8AC3E}">
        <p14:creationId xmlns:p14="http://schemas.microsoft.com/office/powerpoint/2010/main" val="367108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the discussion. While the study showed promising results, several key areas for improvement were identified.</a:t>
            </a:r>
          </a:p>
          <a:p>
            <a:r>
              <a:rPr lang="en-US" b="1" dirty="0"/>
              <a:t>First,</a:t>
            </a:r>
            <a:r>
              <a:rPr lang="en-US" dirty="0"/>
              <a:t> there's a need for more </a:t>
            </a:r>
            <a:r>
              <a:rPr lang="en-US" i="1" dirty="0"/>
              <a:t>personalization</a:t>
            </a:r>
            <a:r>
              <a:rPr lang="en-US" dirty="0"/>
              <a:t>. Parents expressed the desire for vocabulary recommendations tailored to their child’s unique developmental stage and daily experiences, which calls for ongoing assessment and analysis.</a:t>
            </a:r>
          </a:p>
          <a:p>
            <a:r>
              <a:rPr lang="en-US" b="1" dirty="0"/>
              <a:t>Second,</a:t>
            </a:r>
            <a:r>
              <a:rPr lang="en-US" dirty="0"/>
              <a:t> they must address </a:t>
            </a:r>
            <a:r>
              <a:rPr lang="en-US" i="1" dirty="0"/>
              <a:t>neurotypical bias</a:t>
            </a:r>
            <a:r>
              <a:rPr lang="en-US" dirty="0"/>
              <a:t>. Since the language models were trained on Western, neurotypical communication norms, there’s a risk of excluding or misrepresenting neurodiverse communication styles. Future research should incorporate more diverse datasets.</a:t>
            </a:r>
          </a:p>
          <a:p>
            <a:r>
              <a:rPr lang="en-US" b="1" dirty="0"/>
              <a:t>Third,</a:t>
            </a:r>
            <a:r>
              <a:rPr lang="en-US" dirty="0"/>
              <a:t> we noticed a lack of the </a:t>
            </a:r>
            <a:r>
              <a:rPr lang="en-US" i="1" dirty="0"/>
              <a:t>authentic child voice</a:t>
            </a:r>
            <a:r>
              <a:rPr lang="en-US" dirty="0"/>
              <a:t>. The study mostly relied on parental input, which underlines the importance of involving the children themselves in design and evaluation processes to better reflect their true intentions.</a:t>
            </a:r>
          </a:p>
          <a:p>
            <a:r>
              <a:rPr lang="en-US" b="1" dirty="0"/>
              <a:t>Fourth,</a:t>
            </a:r>
            <a:r>
              <a:rPr lang="en-US" dirty="0"/>
              <a:t> </a:t>
            </a:r>
            <a:r>
              <a:rPr lang="en-US" i="1" dirty="0"/>
              <a:t>generalizability</a:t>
            </a:r>
            <a:r>
              <a:rPr lang="en-US" dirty="0"/>
              <a:t> was limited. The study participants were selectively chosen, which means the findings may not apply to broader, more diverse populations.</a:t>
            </a:r>
          </a:p>
          <a:p>
            <a:r>
              <a:rPr lang="en-US" b="1" dirty="0"/>
              <a:t>And finally,</a:t>
            </a:r>
            <a:r>
              <a:rPr lang="en-US" dirty="0"/>
              <a:t> maintaining </a:t>
            </a:r>
            <a:r>
              <a:rPr lang="en-US" i="1" dirty="0"/>
              <a:t>long-term engagement</a:t>
            </a:r>
            <a:r>
              <a:rPr lang="en-US" dirty="0"/>
              <a:t> is a challenge. As children grow and their needs change, systems must be regularly updated and reassessed to stay relevant.</a:t>
            </a:r>
          </a:p>
          <a:p>
            <a:r>
              <a:rPr lang="en-US" dirty="0"/>
              <a:t>These findings highlight important directions for future work to create more inclusive and effective tools.</a:t>
            </a:r>
          </a:p>
          <a:p>
            <a:endParaRPr lang="en-US" dirty="0"/>
          </a:p>
        </p:txBody>
      </p:sp>
      <p:sp>
        <p:nvSpPr>
          <p:cNvPr id="4" name="Slide Number Placeholder 3"/>
          <p:cNvSpPr>
            <a:spLocks noGrp="1"/>
          </p:cNvSpPr>
          <p:nvPr>
            <p:ph type="sldNum" sz="quarter" idx="5"/>
          </p:nvPr>
        </p:nvSpPr>
        <p:spPr/>
        <p:txBody>
          <a:bodyPr/>
          <a:lstStyle/>
          <a:p>
            <a:fld id="{E6220AC0-B02B-443F-8A64-08D3E8184976}" type="slidenum">
              <a:rPr lang="en-US" smtClean="0"/>
              <a:t>16</a:t>
            </a:fld>
            <a:endParaRPr lang="en-US"/>
          </a:p>
        </p:txBody>
      </p:sp>
    </p:spTree>
    <p:extLst>
      <p:ext uri="{BB962C8B-B14F-4D97-AF65-F5344CB8AC3E}">
        <p14:creationId xmlns:p14="http://schemas.microsoft.com/office/powerpoint/2010/main" val="400600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A97E-1DE8-B86E-F06E-BEFF3BCCF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CCB9A-9740-9FB7-313C-6962022A7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278E3-FB43-A514-B32F-71DD65602BFE}"/>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6F987D6E-E2F9-D54C-2C3F-A635BC1EE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BDF4B-8043-B2CD-147F-42E21A9FE77C}"/>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251695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F077-FEED-52B9-FD18-35DA9BA39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04629A-51B4-ECD0-712D-0330A17D4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E55B9-98EA-3D5C-ACDC-FD6DCB57B287}"/>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F39798D5-3474-0D90-6F1B-2487417C9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EDB8-F0A7-9020-4234-03E8DEF70CCD}"/>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34154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96A91-33B2-1658-0AEB-6140BDE84D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574C90-8391-4DF7-0D58-376F24E2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99235-D2C3-DE16-5397-97752DD50F35}"/>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8638F59E-3F44-B78B-60E3-96E82E46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158D-9752-B7CF-92A4-C556640A099B}"/>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48330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0026-1BD6-5DFF-A70F-B4F5757B0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46B8B-499E-5B57-7443-57ADBD473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9F42C-948C-1D2A-579F-3EBED6B587ED}"/>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EA36AB05-1989-5E36-C084-B90C95118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15E4A-2871-2ABD-8676-9A491195E8C5}"/>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60413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559B-9B80-B14F-3C57-A009D3A14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A8E55-2BE5-9F98-A790-15C7B6E1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5A07E-E16B-E2D2-38F9-A129D7E89A78}"/>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0F0B09A5-1D1B-AFDB-2287-0293A0AB2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8B98C-A9D1-327D-58EB-DFC6F9B10720}"/>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192933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B44B-E91D-8F2F-49A4-58100D8A9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86639-225E-EF24-CD91-52872CE2F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C0A7A-C14C-B2BA-2194-C063193EB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EEA55-81CF-6AE7-8B63-42F59AFFAFB5}"/>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6" name="Footer Placeholder 5">
            <a:extLst>
              <a:ext uri="{FF2B5EF4-FFF2-40B4-BE49-F238E27FC236}">
                <a16:creationId xmlns:a16="http://schemas.microsoft.com/office/drawing/2014/main" id="{8028A2CE-1754-E65E-3EE5-78B08709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35D2F-210B-1BCA-3565-D677EB48777F}"/>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81070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E467-94C2-766F-FDEF-3E194396E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F84915-10C5-0A27-3EC5-A357AC18D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1B9772-A577-4CDD-3AA8-260E56C2DF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FAE9E-737C-C956-F68A-C1A1FA840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F215E-06F4-8E02-4F07-189661DDF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D05146-71B4-BDCB-01D1-34CB38F05CEA}"/>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8" name="Footer Placeholder 7">
            <a:extLst>
              <a:ext uri="{FF2B5EF4-FFF2-40B4-BE49-F238E27FC236}">
                <a16:creationId xmlns:a16="http://schemas.microsoft.com/office/drawing/2014/main" id="{44F9C387-892C-1C4F-5B73-DCA4600A1A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666D4-209E-7ECE-162F-DD03EB2296B0}"/>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21642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2643-E060-3764-7E4A-08C8B8B0F1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9A2C3-BFA8-FF7E-F232-40D6613B1EC9}"/>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4" name="Footer Placeholder 3">
            <a:extLst>
              <a:ext uri="{FF2B5EF4-FFF2-40B4-BE49-F238E27FC236}">
                <a16:creationId xmlns:a16="http://schemas.microsoft.com/office/drawing/2014/main" id="{FCC3B3B5-A718-912D-6732-8F5494E14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7D487-6E24-9CAD-D0D7-DCE7A66046E7}"/>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75342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38DDF-F263-E489-1729-2F45A9B006E5}"/>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3" name="Footer Placeholder 2">
            <a:extLst>
              <a:ext uri="{FF2B5EF4-FFF2-40B4-BE49-F238E27FC236}">
                <a16:creationId xmlns:a16="http://schemas.microsoft.com/office/drawing/2014/main" id="{0E5AB969-A72A-39DE-F6D4-B97F7B975B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AE357-E1A3-ECDA-66B6-EB523A176A6D}"/>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14699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82E3-FAD9-98A7-6B0B-1F8148B06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921B2A-2051-8F2C-C6D6-DBB5769F9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F0466-DF17-6C70-5B66-61BC61CE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F3FB8-753E-43E3-24E4-0182D9C35DE2}"/>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6" name="Footer Placeholder 5">
            <a:extLst>
              <a:ext uri="{FF2B5EF4-FFF2-40B4-BE49-F238E27FC236}">
                <a16:creationId xmlns:a16="http://schemas.microsoft.com/office/drawing/2014/main" id="{5457437D-E106-9A6E-7642-DB866D667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88343-099E-8D6B-98F0-320D749E07B4}"/>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81466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9B0D-7416-84F4-9225-C9E32384F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1C71F-B4B4-F6BC-AF6F-B2BA08C71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04D5E-1D75-0D92-7DB3-97D7924F2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D7E1B-20DA-8D3B-71F4-D5D7A0258F17}"/>
              </a:ext>
            </a:extLst>
          </p:cNvPr>
          <p:cNvSpPr>
            <a:spLocks noGrp="1"/>
          </p:cNvSpPr>
          <p:nvPr>
            <p:ph type="dt" sz="half" idx="10"/>
          </p:nvPr>
        </p:nvSpPr>
        <p:spPr/>
        <p:txBody>
          <a:bodyPr/>
          <a:lstStyle/>
          <a:p>
            <a:fld id="{491A0BFF-052C-46F6-BDC1-3E6B35F8695E}" type="datetimeFigureOut">
              <a:rPr lang="en-US" smtClean="0"/>
              <a:t>08-Aug-25</a:t>
            </a:fld>
            <a:endParaRPr lang="en-US"/>
          </a:p>
        </p:txBody>
      </p:sp>
      <p:sp>
        <p:nvSpPr>
          <p:cNvPr id="6" name="Footer Placeholder 5">
            <a:extLst>
              <a:ext uri="{FF2B5EF4-FFF2-40B4-BE49-F238E27FC236}">
                <a16:creationId xmlns:a16="http://schemas.microsoft.com/office/drawing/2014/main" id="{2584645A-98B9-113A-2195-6C1A652D2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B7028-EF5D-32A6-6EC4-BEB795DFA3B6}"/>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4752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81A10-F76E-2472-AF6F-ECFE7730F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1132C-8615-CDC5-9AC1-D58316878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ADB9D-535B-749C-327B-F1FE2FBC1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A0BFF-052C-46F6-BDC1-3E6B35F8695E}" type="datetimeFigureOut">
              <a:rPr lang="en-US" smtClean="0"/>
              <a:t>08-Aug-25</a:t>
            </a:fld>
            <a:endParaRPr lang="en-US"/>
          </a:p>
        </p:txBody>
      </p:sp>
      <p:sp>
        <p:nvSpPr>
          <p:cNvPr id="5" name="Footer Placeholder 4">
            <a:extLst>
              <a:ext uri="{FF2B5EF4-FFF2-40B4-BE49-F238E27FC236}">
                <a16:creationId xmlns:a16="http://schemas.microsoft.com/office/drawing/2014/main" id="{10A3BA84-1CC1-BC00-0722-5D953C5A4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AECED-173A-3179-CA48-C1024D5DC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DDB2-6ED0-445C-9CF7-2953138E9488}" type="slidenum">
              <a:rPr lang="en-US" smtClean="0"/>
              <a:t>‹#›</a:t>
            </a:fld>
            <a:endParaRPr lang="en-US"/>
          </a:p>
        </p:txBody>
      </p:sp>
    </p:spTree>
    <p:extLst>
      <p:ext uri="{BB962C8B-B14F-4D97-AF65-F5344CB8AC3E}">
        <p14:creationId xmlns:p14="http://schemas.microsoft.com/office/powerpoint/2010/main" val="254495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2675068"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016048">
            <a:off x="8162325" y="-670203"/>
            <a:ext cx="7166309" cy="1791577"/>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17">
            <a:extLst>
              <a:ext uri="{FF2B5EF4-FFF2-40B4-BE49-F238E27FC236}">
                <a16:creationId xmlns:a16="http://schemas.microsoft.com/office/drawing/2014/main" id="{464E7C16-E707-D158-60EE-8BF2B6BCF46F}"/>
              </a:ext>
            </a:extLst>
          </p:cNvPr>
          <p:cNvSpPr txBox="1"/>
          <p:nvPr/>
        </p:nvSpPr>
        <p:spPr>
          <a:xfrm>
            <a:off x="1143000" y="1002886"/>
            <a:ext cx="9906000" cy="830997"/>
          </a:xfrm>
          <a:prstGeom prst="rect">
            <a:avLst/>
          </a:prstGeom>
        </p:spPr>
        <p:txBody>
          <a:bodyPr wrap="square" lIns="0" tIns="0" rIns="0" bIns="0" rtlCol="0" anchor="t">
            <a:spAutoFit/>
          </a:bodyPr>
          <a:lstStyle/>
          <a:p>
            <a:pPr algn="ctr"/>
            <a:r>
              <a:rPr lang="en-US" sz="5400" dirty="0">
                <a:solidFill>
                  <a:srgbClr val="231F20"/>
                </a:solidFill>
                <a:latin typeface="Times New Roman" panose="02020603050405020304" pitchFamily="18" charset="0"/>
                <a:ea typeface="Tahoma"/>
                <a:cs typeface="Times New Roman" panose="02020603050405020304" pitchFamily="18" charset="0"/>
                <a:sym typeface="Tahoma"/>
              </a:rPr>
              <a:t>Paper Review</a:t>
            </a:r>
            <a:endParaRPr lang="en-US" sz="5400" spc="165" dirty="0">
              <a:solidFill>
                <a:srgbClr val="231F20"/>
              </a:solidFill>
              <a:latin typeface="Times New Roman" panose="02020603050405020304" pitchFamily="18" charset="0"/>
              <a:cs typeface="Times New Roman" panose="02020603050405020304" pitchFamily="18" charset="0"/>
            </a:endParaRPr>
          </a:p>
        </p:txBody>
      </p:sp>
      <p:sp>
        <p:nvSpPr>
          <p:cNvPr id="4" name="TextBox 17">
            <a:extLst>
              <a:ext uri="{FF2B5EF4-FFF2-40B4-BE49-F238E27FC236}">
                <a16:creationId xmlns:a16="http://schemas.microsoft.com/office/drawing/2014/main" id="{9C1340E3-0E30-A336-062B-167AD32EF391}"/>
              </a:ext>
            </a:extLst>
          </p:cNvPr>
          <p:cNvSpPr txBox="1"/>
          <p:nvPr/>
        </p:nvSpPr>
        <p:spPr>
          <a:xfrm>
            <a:off x="1143000" y="2336838"/>
            <a:ext cx="9906000" cy="2127505"/>
          </a:xfrm>
          <a:prstGeom prst="rect">
            <a:avLst/>
          </a:prstGeom>
        </p:spPr>
        <p:txBody>
          <a:bodyPr wrap="square" lIns="0" tIns="0" rIns="0" bIns="0" rtlCol="0" anchor="t">
            <a:spAutoFit/>
          </a:bodyPr>
          <a:lstStyle/>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Fostering Communication between</a:t>
            </a:r>
          </a:p>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Minimally Verbal Autistic Children and Parents with</a:t>
            </a:r>
          </a:p>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Contextual Guidance and Card Recommendation</a:t>
            </a:r>
            <a:endParaRPr lang="en-US" sz="3200" spc="165" dirty="0">
              <a:solidFill>
                <a:srgbClr val="231F2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80F3-0076-613D-8EB1-084C154A0A4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621543A-85D0-426B-8B45-F3A9D4A2588B}"/>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841E9D9-5A77-2EC0-046B-B1DDC10DFC07}"/>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B2317F96-5E02-89C0-AE0D-AB86905935A9}"/>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D623D56F-0EA8-88A8-CCE0-677F9D1E7B96}"/>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6" name="Picture 5">
            <a:extLst>
              <a:ext uri="{FF2B5EF4-FFF2-40B4-BE49-F238E27FC236}">
                <a16:creationId xmlns:a16="http://schemas.microsoft.com/office/drawing/2014/main" id="{6EB96E05-42F4-B210-23E7-568D283C1B18}"/>
              </a:ext>
            </a:extLst>
          </p:cNvPr>
          <p:cNvPicPr>
            <a:picLocks noChangeAspect="1"/>
          </p:cNvPicPr>
          <p:nvPr/>
        </p:nvPicPr>
        <p:blipFill>
          <a:blip r:embed="rId5"/>
          <a:stretch>
            <a:fillRect/>
          </a:stretch>
        </p:blipFill>
        <p:spPr>
          <a:xfrm>
            <a:off x="1665642" y="2313368"/>
            <a:ext cx="8860715" cy="2536624"/>
          </a:xfrm>
          <a:prstGeom prst="rect">
            <a:avLst/>
          </a:prstGeom>
        </p:spPr>
      </p:pic>
    </p:spTree>
    <p:extLst>
      <p:ext uri="{BB962C8B-B14F-4D97-AF65-F5344CB8AC3E}">
        <p14:creationId xmlns:p14="http://schemas.microsoft.com/office/powerpoint/2010/main" val="417598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3172-EA3E-34E2-F7E6-22861BF29B6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1A9CA71-CAB6-964E-B4B4-523B45EF87D1}"/>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20B32D91-90F1-851F-4152-FF0CDEE4C7AE}"/>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97836181-C586-1446-8525-339A67CC1F30}"/>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8707A0F7-FD09-22C0-958D-6D42FE08BB20}"/>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Strengths</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6C988D7D-F03F-61B9-420D-2E4B86E12C09}"/>
              </a:ext>
            </a:extLst>
          </p:cNvPr>
          <p:cNvSpPr txBox="1"/>
          <p:nvPr/>
        </p:nvSpPr>
        <p:spPr>
          <a:xfrm>
            <a:off x="643008" y="1417589"/>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Demonstrated High Engagement and Increased Conversation: </a:t>
            </a:r>
            <a:r>
              <a:rPr lang="en-US" dirty="0">
                <a:solidFill>
                  <a:srgbClr val="231F20"/>
                </a:solidFill>
                <a:ea typeface="Tahoma"/>
                <a:cs typeface="Tahoma"/>
                <a:sym typeface="Tahoma"/>
              </a:rPr>
              <a:t>The two-week deployment study showed high engagement from all 11 dyads, leading to a statistically significant increase in the frequency of conversations and turn-taking. Participants averaged 1.55 conversations per day and 2.66 exchanges per session.</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Empowered Children and Parents: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empowered children to have more agency in communication and encouraged parents to explore diverse interaction strategies. Children used various system components to express intent, such as initiating conversations by bringing the tablet, using "I don't know" to indicate confusion, or pressing "End Conversation".</a:t>
            </a:r>
          </a:p>
        </p:txBody>
      </p:sp>
    </p:spTree>
    <p:extLst>
      <p:ext uri="{BB962C8B-B14F-4D97-AF65-F5344CB8AC3E}">
        <p14:creationId xmlns:p14="http://schemas.microsoft.com/office/powerpoint/2010/main" val="28455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DBE1-1E3D-23FA-5A79-C3C14BE3B74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288D572-E1E1-BC9A-DF04-83E9BF2FA982}"/>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39BB5EA0-5F6E-461E-9264-F00788BFC291}"/>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DA450A1A-9C16-712B-4843-609A50C88041}"/>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3360990C-3187-D6D9-D451-18C39E1A23A6}"/>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Strengths</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FD9D898F-C859-1773-E1D3-084AE8857F17}"/>
              </a:ext>
            </a:extLst>
          </p:cNvPr>
          <p:cNvSpPr txBox="1"/>
          <p:nvPr/>
        </p:nvSpPr>
        <p:spPr>
          <a:xfrm>
            <a:off x="643008" y="1417589"/>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Alleviated Parental Burden and Shifted Perception: </a:t>
            </a:r>
            <a:r>
              <a:rPr lang="en-US" dirty="0">
                <a:solidFill>
                  <a:srgbClr val="231F20"/>
                </a:solidFill>
                <a:ea typeface="Tahoma"/>
                <a:cs typeface="Tahoma"/>
                <a:sym typeface="Tahoma"/>
              </a:rPr>
              <a:t>The system alleviated parental pressure to lead "perfect" conversations or for children to produce complete sentences. Parents moved from brief, instructive dialogues to interactions focused on empathy and understanding, incorporating conversations with their MVA children into daily routines.</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Contextual and Actionable Guidance: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provided real-time, context-aware parental guidance based on expert strategies (e.g., Hanen More Than Words, PCIT), which parents found useful and adopted in 78% of their turns. The delayed feedback mechanism also encouraged parental reflection.</a:t>
            </a:r>
          </a:p>
        </p:txBody>
      </p:sp>
    </p:spTree>
    <p:extLst>
      <p:ext uri="{BB962C8B-B14F-4D97-AF65-F5344CB8AC3E}">
        <p14:creationId xmlns:p14="http://schemas.microsoft.com/office/powerpoint/2010/main" val="428963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4DDFC-B2B9-B15A-78EC-CD53DF27AB7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C9A074B-5F44-F54A-5A19-4CFEA9D67E03}"/>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4B5B3CD-DF10-4065-D027-25707AF97FF1}"/>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47BDCD2D-8893-619F-F668-CF6E2B5BD686}"/>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095D6A17-63C8-6273-7F43-341DAA95DB97}"/>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Weaknesses </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93126A31-4929-E18D-28E5-2C6F81CC0944}"/>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Accuracy and Cultural Relevance of AI Outputs: </a:t>
            </a:r>
            <a:r>
              <a:rPr lang="en-US" dirty="0">
                <a:solidFill>
                  <a:srgbClr val="231F20"/>
                </a:solidFill>
                <a:ea typeface="Tahoma"/>
                <a:cs typeface="Tahoma"/>
                <a:sym typeface="Tahoma"/>
              </a:rPr>
              <a:t>Parents gave lower ratings for the appropriateness of recommended words and symbols, attributing this to inaccuracies in speech recognition and suggestions that did not always align with the Korean cultural context.</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Need for Deeper Personalization: </a:t>
            </a:r>
            <a:r>
              <a:rPr lang="en-US" dirty="0">
                <a:solidFill>
                  <a:srgbClr val="231F20"/>
                </a:solidFill>
                <a:ea typeface="Tahoma"/>
                <a:cs typeface="Tahoma"/>
                <a:sym typeface="Tahoma"/>
              </a:rPr>
              <a:t>Parents expressed a desire for even more individualized AAC recommendations that better reflect their child's specific cognitive and developmental levels and daily events.</a:t>
            </a:r>
          </a:p>
        </p:txBody>
      </p:sp>
    </p:spTree>
    <p:extLst>
      <p:ext uri="{BB962C8B-B14F-4D97-AF65-F5344CB8AC3E}">
        <p14:creationId xmlns:p14="http://schemas.microsoft.com/office/powerpoint/2010/main" val="146494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0A8A-A2BA-B081-D093-3BD832E7702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016C3A9-746D-9475-44A9-58C988503844}"/>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C7670897-D069-B52E-AC72-D13E38EB42B7}"/>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A3FD7A6B-F86F-7BC0-95D0-B1FC7292720E}"/>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F4C185CB-F9B5-D643-E017-A6B7BBE32A94}"/>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Weaknesses </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AD79A402-086A-7AD5-2B37-53E346D11A65}"/>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Limited Generalizability of Participants: </a:t>
            </a:r>
            <a:r>
              <a:rPr lang="en-US" dirty="0">
                <a:solidFill>
                  <a:srgbClr val="231F20"/>
                </a:solidFill>
                <a:ea typeface="Tahoma"/>
                <a:cs typeface="Tahoma"/>
                <a:sym typeface="Tahoma"/>
              </a:rPr>
              <a:t>The participants were selectively sampled through a single expert, meaning the findings may not be representative of the broader MVA population with diverse backgrounds and characteristics.</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Risk of Parental Over-Imposition: </a:t>
            </a:r>
            <a:r>
              <a:rPr lang="en-US" dirty="0">
                <a:solidFill>
                  <a:srgbClr val="231F20"/>
                </a:solidFill>
                <a:ea typeface="Tahoma"/>
                <a:cs typeface="Tahoma"/>
                <a:sym typeface="Tahoma"/>
              </a:rPr>
              <a:t>Early in the deployment, some parents initially physically guided their children's hands, which sometimes led to the child refusing to engage. This highlights a risk of parents unconsciously imposing the tool's use</a:t>
            </a:r>
          </a:p>
        </p:txBody>
      </p:sp>
    </p:spTree>
    <p:extLst>
      <p:ext uri="{BB962C8B-B14F-4D97-AF65-F5344CB8AC3E}">
        <p14:creationId xmlns:p14="http://schemas.microsoft.com/office/powerpoint/2010/main" val="417255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9BCBA-F7D0-4780-D8B8-216730C880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A75DF1E-3D9C-EC89-706D-7D4B0D1A8312}"/>
              </a:ext>
            </a:extLst>
          </p:cNvPr>
          <p:cNvSpPr/>
          <p:nvPr/>
        </p:nvSpPr>
        <p:spPr>
          <a:xfrm>
            <a:off x="0" y="392807"/>
            <a:ext cx="2686050" cy="7959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F76BC7E-3718-D9BD-234F-409F046C17FE}"/>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EDCEC4A8-9724-DC67-6696-FBC63018FA7F}"/>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BB20C684-0B08-CEA3-CC40-198261E831D8}"/>
              </a:ext>
            </a:extLst>
          </p:cNvPr>
          <p:cNvSpPr txBox="1"/>
          <p:nvPr/>
        </p:nvSpPr>
        <p:spPr>
          <a:xfrm>
            <a:off x="370256" y="444998"/>
            <a:ext cx="8171764"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Discussion</a:t>
            </a:r>
          </a:p>
        </p:txBody>
      </p:sp>
      <p:sp>
        <p:nvSpPr>
          <p:cNvPr id="2" name="TextBox 1">
            <a:extLst>
              <a:ext uri="{FF2B5EF4-FFF2-40B4-BE49-F238E27FC236}">
                <a16:creationId xmlns:a16="http://schemas.microsoft.com/office/drawing/2014/main" id="{E9DA4BA7-D13A-90E0-9E3F-1EAE4926FD08}"/>
              </a:ext>
            </a:extLst>
          </p:cNvPr>
          <p:cNvSpPr txBox="1"/>
          <p:nvPr/>
        </p:nvSpPr>
        <p:spPr>
          <a:xfrm>
            <a:off x="630606" y="1950069"/>
            <a:ext cx="9795608" cy="2957861"/>
          </a:xfrm>
          <a:prstGeom prst="rect">
            <a:avLst/>
          </a:prstGeom>
          <a:noFill/>
        </p:spPr>
        <p:txBody>
          <a:bodyPr wrap="square">
            <a:spAutoFit/>
          </a:bodyPr>
          <a:lstStyle/>
          <a:p>
            <a:pPr>
              <a:lnSpc>
                <a:spcPct val="150000"/>
              </a:lnSpc>
            </a:pPr>
            <a:r>
              <a:rPr lang="en-US" dirty="0" err="1"/>
              <a:t>AACessTalk</a:t>
            </a:r>
            <a:r>
              <a:rPr lang="en-US" dirty="0"/>
              <a:t> significantly improved conversations and turn-taking between minimally verbal autistic (MVA) children and their parents, fostering mutual engagement. It provided structured turn-taking and contextual parental guidance, helping parents diversify their interaction strategies and feel less pressure. MVA children were empowered to express intent with recommended vocabulary cards, surprising parents with their language use and sometimes imitating the AI voice. The system also encouraged parents to move beyond "autism labels" and increased their confidence.</a:t>
            </a:r>
          </a:p>
          <a:p>
            <a:pPr>
              <a:lnSpc>
                <a:spcPct val="150000"/>
              </a:lnSpc>
            </a:pPr>
            <a:r>
              <a:rPr lang="en-US" dirty="0"/>
              <a:t>emerging complexities and threats.</a:t>
            </a:r>
          </a:p>
        </p:txBody>
      </p:sp>
    </p:spTree>
    <p:extLst>
      <p:ext uri="{BB962C8B-B14F-4D97-AF65-F5344CB8AC3E}">
        <p14:creationId xmlns:p14="http://schemas.microsoft.com/office/powerpoint/2010/main" val="136611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EB96-B6AD-482B-12A0-7D137C5C832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76ED6A2-6866-85D2-394F-D1AEA22734BA}"/>
              </a:ext>
            </a:extLst>
          </p:cNvPr>
          <p:cNvSpPr/>
          <p:nvPr/>
        </p:nvSpPr>
        <p:spPr>
          <a:xfrm>
            <a:off x="0" y="392807"/>
            <a:ext cx="2686050" cy="7374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6341E1B3-A471-E12F-DA3D-B5652080414A}"/>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EE2CC98C-F9B2-4430-A8C4-6E91092422C4}"/>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1586E1DF-A8AE-896D-223C-E3DC149B3AA0}"/>
              </a:ext>
            </a:extLst>
          </p:cNvPr>
          <p:cNvSpPr txBox="1"/>
          <p:nvPr/>
        </p:nvSpPr>
        <p:spPr>
          <a:xfrm>
            <a:off x="370256" y="444998"/>
            <a:ext cx="8171764"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Discussion</a:t>
            </a:r>
          </a:p>
        </p:txBody>
      </p:sp>
      <p:sp>
        <p:nvSpPr>
          <p:cNvPr id="6" name="Google Shape;91;p13">
            <a:extLst>
              <a:ext uri="{FF2B5EF4-FFF2-40B4-BE49-F238E27FC236}">
                <a16:creationId xmlns:a16="http://schemas.microsoft.com/office/drawing/2014/main" id="{794147AD-C89B-5186-BA2E-1B1FC7926088}"/>
              </a:ext>
            </a:extLst>
          </p:cNvPr>
          <p:cNvSpPr txBox="1"/>
          <p:nvPr/>
        </p:nvSpPr>
        <p:spPr>
          <a:xfrm>
            <a:off x="643008" y="1417589"/>
            <a:ext cx="9814637" cy="5262979"/>
          </a:xfrm>
          <a:prstGeom prst="rect">
            <a:avLst/>
          </a:prstGeom>
          <a:noFill/>
          <a:ln>
            <a:noFill/>
          </a:ln>
        </p:spPr>
        <p:txBody>
          <a:bodyPr spcFirstLastPara="1" wrap="square" lIns="0" tIns="0" rIns="0" bIns="0" anchor="t" anchorCtr="0">
            <a:spAutoFit/>
          </a:bodyPr>
          <a:lstStyle/>
          <a:p>
            <a:pPr>
              <a:buClr>
                <a:srgbClr val="000000"/>
              </a:buClr>
              <a:buSzPts val="2199"/>
            </a:pPr>
            <a:r>
              <a:rPr lang="en-US" b="1" dirty="0">
                <a:solidFill>
                  <a:srgbClr val="231F20"/>
                </a:solidFill>
                <a:ea typeface="Tahoma"/>
                <a:cs typeface="Tahoma"/>
                <a:sym typeface="Tahoma"/>
              </a:rPr>
              <a:t>However, the study identified several areas for improvement: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Personalization: </a:t>
            </a:r>
            <a:r>
              <a:rPr lang="en-US" dirty="0">
                <a:solidFill>
                  <a:srgbClr val="231F20"/>
                </a:solidFill>
                <a:ea typeface="Tahoma"/>
                <a:cs typeface="Tahoma"/>
                <a:sym typeface="Tahoma"/>
              </a:rPr>
              <a:t>Parents desired more personalized vocabulary recommendations tailored to their child's specific developmental levels and daily events, suggesting continuous assessment and analysis of past interactions.</a:t>
            </a:r>
          </a:p>
          <a:p>
            <a:pPr>
              <a:buClr>
                <a:srgbClr val="000000"/>
              </a:buClr>
              <a:buSzPts val="2199"/>
            </a:pPr>
            <a:endParaRPr lang="en-US"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Neurotypical Bias: </a:t>
            </a:r>
            <a:r>
              <a:rPr lang="en-US" dirty="0">
                <a:solidFill>
                  <a:srgbClr val="231F20"/>
                </a:solidFill>
                <a:ea typeface="Tahoma"/>
                <a:cs typeface="Tahoma"/>
                <a:sym typeface="Tahoma"/>
              </a:rPr>
              <a:t>The LLMs, trained on Western and neurotypical communication norms, might implicitly enforce these standards, raising concerns about limiting MVA children's communicative agency. Future work should consider neurodiverse datasets and broader communication modalities</a:t>
            </a:r>
            <a:r>
              <a:rPr lang="en-US" b="1" dirty="0">
                <a:solidFill>
                  <a:srgbClr val="231F20"/>
                </a:solidFill>
                <a:ea typeface="Tahoma"/>
                <a:cs typeface="Tahoma"/>
                <a:sym typeface="Tahoma"/>
              </a:rPr>
              <a: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Authentic Child Voice: </a:t>
            </a:r>
            <a:r>
              <a:rPr lang="en-US" dirty="0">
                <a:solidFill>
                  <a:srgbClr val="231F20"/>
                </a:solidFill>
                <a:ea typeface="Tahoma"/>
                <a:cs typeface="Tahoma"/>
                <a:sym typeface="Tahoma"/>
              </a:rPr>
              <a:t>The study relied on parental interpretations, highlighting the need for more direct evaluation and participatory design involving MVA children themselves to authentically represent their intent.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Generalizability: </a:t>
            </a:r>
            <a:r>
              <a:rPr lang="en-US" dirty="0">
                <a:solidFill>
                  <a:srgbClr val="231F20"/>
                </a:solidFill>
                <a:ea typeface="Tahoma"/>
                <a:cs typeface="Tahoma"/>
                <a:sym typeface="Tahoma"/>
              </a:rPr>
              <a:t>The deployment study's participants were selectively sampled and not fully representative, requiring further investigation with diverse populations.</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Long-term Engagement: </a:t>
            </a:r>
            <a:r>
              <a:rPr lang="en-US" dirty="0">
                <a:solidFill>
                  <a:srgbClr val="231F20"/>
                </a:solidFill>
                <a:ea typeface="Tahoma"/>
                <a:cs typeface="Tahoma"/>
                <a:sym typeface="Tahoma"/>
              </a:rPr>
              <a:t>Maintaining engagement as children grow and their needs evolve is a challenge, necessitating continuous updates and assessment.</a:t>
            </a:r>
          </a:p>
        </p:txBody>
      </p:sp>
    </p:spTree>
    <p:extLst>
      <p:ext uri="{BB962C8B-B14F-4D97-AF65-F5344CB8AC3E}">
        <p14:creationId xmlns:p14="http://schemas.microsoft.com/office/powerpoint/2010/main" val="289164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9412987" y="4043850"/>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 name="Group 1">
            <a:extLst>
              <a:ext uri="{FF2B5EF4-FFF2-40B4-BE49-F238E27FC236}">
                <a16:creationId xmlns:a16="http://schemas.microsoft.com/office/drawing/2014/main" id="{7DEA404B-7349-5524-5962-EB70DAB323AD}"/>
              </a:ext>
            </a:extLst>
          </p:cNvPr>
          <p:cNvGrpSpPr/>
          <p:nvPr/>
        </p:nvGrpSpPr>
        <p:grpSpPr>
          <a:xfrm>
            <a:off x="2936310" y="2228671"/>
            <a:ext cx="6258420" cy="1200329"/>
            <a:chOff x="2087880" y="2264618"/>
            <a:chExt cx="6258420" cy="1200329"/>
          </a:xfrm>
        </p:grpSpPr>
        <p:sp>
          <p:nvSpPr>
            <p:cNvPr id="5" name="Rectangle 4">
              <a:extLst>
                <a:ext uri="{FF2B5EF4-FFF2-40B4-BE49-F238E27FC236}">
                  <a16:creationId xmlns:a16="http://schemas.microsoft.com/office/drawing/2014/main" id="{C2E6C26B-9208-9D07-CB5F-42FFCC70E8E3}"/>
                </a:ext>
              </a:extLst>
            </p:cNvPr>
            <p:cNvSpPr/>
            <p:nvPr/>
          </p:nvSpPr>
          <p:spPr>
            <a:xfrm>
              <a:off x="2087880" y="2419726"/>
              <a:ext cx="5814382" cy="100927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91;p13">
              <a:extLst>
                <a:ext uri="{FF2B5EF4-FFF2-40B4-BE49-F238E27FC236}">
                  <a16:creationId xmlns:a16="http://schemas.microsoft.com/office/drawing/2014/main" id="{C6BB5732-567D-9276-7C1D-98877FD1B8D5}"/>
                </a:ext>
              </a:extLst>
            </p:cNvPr>
            <p:cNvSpPr txBox="1"/>
            <p:nvPr/>
          </p:nvSpPr>
          <p:spPr>
            <a:xfrm>
              <a:off x="3723779" y="2264618"/>
              <a:ext cx="4622521" cy="1200329"/>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6000" b="1" dirty="0">
                  <a:solidFill>
                    <a:schemeClr val="bg1"/>
                  </a:solidFill>
                  <a:latin typeface="Times New Roman" panose="02020603050405020304" pitchFamily="18" charset="0"/>
                  <a:ea typeface="Arial"/>
                  <a:cs typeface="Times New Roman" panose="02020603050405020304" pitchFamily="18" charset="0"/>
                  <a:sym typeface="Arial"/>
                </a:rPr>
                <a:t>Thanks</a:t>
              </a:r>
              <a:endParaRPr sz="6000" b="1" dirty="0">
                <a:solidFill>
                  <a:schemeClr val="bg1"/>
                </a:solidFill>
                <a:latin typeface="Times New Roman" panose="02020603050405020304" pitchFamily="18" charset="0"/>
                <a:ea typeface="Arial"/>
                <a:cs typeface="Times New Roman" panose="02020603050405020304" pitchFamily="18" charset="0"/>
                <a:sym typeface="Arial"/>
              </a:endParaRPr>
            </a:p>
          </p:txBody>
        </p:sp>
      </p:grpSp>
      <p:sp>
        <p:nvSpPr>
          <p:cNvPr id="6" name="Freeform 4">
            <a:extLst>
              <a:ext uri="{FF2B5EF4-FFF2-40B4-BE49-F238E27FC236}">
                <a16:creationId xmlns:a16="http://schemas.microsoft.com/office/drawing/2014/main" id="{73899274-5CDE-C088-0D8F-8E70A043DA72}"/>
              </a:ext>
            </a:extLst>
          </p:cNvPr>
          <p:cNvSpPr/>
          <p:nvPr/>
        </p:nvSpPr>
        <p:spPr>
          <a:xfrm>
            <a:off x="8933594" y="-378605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4">
            <a:extLst>
              <a:ext uri="{FF2B5EF4-FFF2-40B4-BE49-F238E27FC236}">
                <a16:creationId xmlns:a16="http://schemas.microsoft.com/office/drawing/2014/main" id="{FBEA5458-052E-F0C2-EFC2-28F81C0197DA}"/>
              </a:ext>
            </a:extLst>
          </p:cNvPr>
          <p:cNvSpPr/>
          <p:nvPr/>
        </p:nvSpPr>
        <p:spPr>
          <a:xfrm>
            <a:off x="-2601181" y="-351935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4">
            <a:extLst>
              <a:ext uri="{FF2B5EF4-FFF2-40B4-BE49-F238E27FC236}">
                <a16:creationId xmlns:a16="http://schemas.microsoft.com/office/drawing/2014/main" id="{F7E02A8B-27EB-CB37-124C-C53A933A514A}"/>
              </a:ext>
            </a:extLst>
          </p:cNvPr>
          <p:cNvSpPr/>
          <p:nvPr/>
        </p:nvSpPr>
        <p:spPr>
          <a:xfrm>
            <a:off x="-1808685" y="3045847"/>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5387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oogle Shape;90;p13">
            <a:extLst>
              <a:ext uri="{FF2B5EF4-FFF2-40B4-BE49-F238E27FC236}">
                <a16:creationId xmlns:a16="http://schemas.microsoft.com/office/drawing/2014/main" id="{B0DB013A-6A64-7D3C-80BC-64031C5804B5}"/>
              </a:ext>
            </a:extLst>
          </p:cNvPr>
          <p:cNvGrpSpPr/>
          <p:nvPr/>
        </p:nvGrpSpPr>
        <p:grpSpPr>
          <a:xfrm>
            <a:off x="3708401" y="1295528"/>
            <a:ext cx="4775199" cy="1505095"/>
            <a:chOff x="2" y="-454868"/>
            <a:chExt cx="9550397" cy="3010191"/>
          </a:xfrm>
        </p:grpSpPr>
        <p:sp>
          <p:nvSpPr>
            <p:cNvPr id="15" name="Google Shape;91;p13">
              <a:extLst>
                <a:ext uri="{FF2B5EF4-FFF2-40B4-BE49-F238E27FC236}">
                  <a16:creationId xmlns:a16="http://schemas.microsoft.com/office/drawing/2014/main" id="{CE494B22-AB91-43DC-3903-01DF8D4560E2}"/>
                </a:ext>
              </a:extLst>
            </p:cNvPr>
            <p:cNvSpPr txBox="1"/>
            <p:nvPr/>
          </p:nvSpPr>
          <p:spPr>
            <a:xfrm>
              <a:off x="3035586" y="-454868"/>
              <a:ext cx="4749804" cy="853440"/>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133" b="1" dirty="0">
                  <a:solidFill>
                    <a:srgbClr val="231F20"/>
                  </a:solidFill>
                  <a:latin typeface="Tahoma"/>
                  <a:ea typeface="Tahoma"/>
                  <a:cs typeface="Tahoma"/>
                  <a:sym typeface="Tahoma"/>
                </a:rPr>
                <a:t>Presented To</a:t>
              </a:r>
              <a:endParaRPr sz="1200" b="1" dirty="0">
                <a:solidFill>
                  <a:srgbClr val="231F20"/>
                </a:solidFill>
                <a:latin typeface="Arial"/>
                <a:ea typeface="Arial"/>
                <a:cs typeface="Arial"/>
                <a:sym typeface="Arial"/>
              </a:endParaRPr>
            </a:p>
          </p:txBody>
        </p:sp>
        <p:sp>
          <p:nvSpPr>
            <p:cNvPr id="16" name="Google Shape;92;p13">
              <a:extLst>
                <a:ext uri="{FF2B5EF4-FFF2-40B4-BE49-F238E27FC236}">
                  <a16:creationId xmlns:a16="http://schemas.microsoft.com/office/drawing/2014/main" id="{582B7F74-E646-EF7F-C1AB-574B51C87970}"/>
                </a:ext>
              </a:extLst>
            </p:cNvPr>
            <p:cNvSpPr txBox="1"/>
            <p:nvPr/>
          </p:nvSpPr>
          <p:spPr>
            <a:xfrm>
              <a:off x="2" y="745596"/>
              <a:ext cx="9550397" cy="1809727"/>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2400" dirty="0"/>
                <a:t>Dr. Jannatun Noor Mukta</a:t>
              </a:r>
            </a:p>
            <a:p>
              <a:pPr algn="ctr">
                <a:lnSpc>
                  <a:spcPct val="139958"/>
                </a:lnSpc>
                <a:buClr>
                  <a:srgbClr val="000000"/>
                </a:buClr>
                <a:buSzPts val="2400"/>
              </a:pPr>
              <a:r>
                <a:rPr lang="en-US" dirty="0"/>
                <a:t>Associate Professor</a:t>
              </a:r>
              <a:r>
                <a:rPr lang="en-US" dirty="0">
                  <a:solidFill>
                    <a:srgbClr val="231F20"/>
                  </a:solidFill>
                  <a:latin typeface="IBM Plex Sans"/>
                  <a:ea typeface="IBM Plex Sans"/>
                  <a:cs typeface="IBM Plex Sans"/>
                  <a:sym typeface="IBM Plex Sans"/>
                </a:rPr>
                <a:t>, Dept. Of CSE </a:t>
              </a:r>
            </a:p>
          </p:txBody>
        </p:sp>
      </p:grpSp>
      <p:grpSp>
        <p:nvGrpSpPr>
          <p:cNvPr id="2" name="Google Shape;90;p13">
            <a:extLst>
              <a:ext uri="{FF2B5EF4-FFF2-40B4-BE49-F238E27FC236}">
                <a16:creationId xmlns:a16="http://schemas.microsoft.com/office/drawing/2014/main" id="{210E0CC5-ACD9-15EF-7AA2-409AB08C86F3}"/>
              </a:ext>
            </a:extLst>
          </p:cNvPr>
          <p:cNvGrpSpPr/>
          <p:nvPr/>
        </p:nvGrpSpPr>
        <p:grpSpPr>
          <a:xfrm>
            <a:off x="3543299" y="3507226"/>
            <a:ext cx="5190624" cy="1410730"/>
            <a:chOff x="193129" y="241509"/>
            <a:chExt cx="6301055" cy="2821460"/>
          </a:xfrm>
        </p:grpSpPr>
        <p:sp>
          <p:nvSpPr>
            <p:cNvPr id="8" name="Google Shape;91;p13">
              <a:extLst>
                <a:ext uri="{FF2B5EF4-FFF2-40B4-BE49-F238E27FC236}">
                  <a16:creationId xmlns:a16="http://schemas.microsoft.com/office/drawing/2014/main" id="{EABBB1D6-C9DE-D077-7B3A-A56C253BFFFC}"/>
                </a:ext>
              </a:extLst>
            </p:cNvPr>
            <p:cNvSpPr txBox="1"/>
            <p:nvPr/>
          </p:nvSpPr>
          <p:spPr>
            <a:xfrm>
              <a:off x="917026" y="241509"/>
              <a:ext cx="4749805" cy="747000"/>
            </a:xfrm>
            <a:prstGeom prst="rect">
              <a:avLst/>
            </a:prstGeom>
            <a:noFill/>
            <a:ln>
              <a:noFill/>
            </a:ln>
          </p:spPr>
          <p:txBody>
            <a:bodyPr spcFirstLastPara="1" wrap="square" lIns="0" tIns="0" rIns="0" bIns="0" anchor="t" anchorCtr="0">
              <a:spAutoFit/>
            </a:bodyPr>
            <a:lstStyle/>
            <a:p>
              <a:pPr algn="ctr">
                <a:lnSpc>
                  <a:spcPct val="130013"/>
                </a:lnSpc>
                <a:buClr>
                  <a:srgbClr val="000000"/>
                </a:buClr>
                <a:buSzPts val="2199"/>
              </a:pPr>
              <a:r>
                <a:rPr lang="en-US" sz="1867" b="1" dirty="0">
                  <a:solidFill>
                    <a:srgbClr val="231F20"/>
                  </a:solidFill>
                  <a:latin typeface="Tahoma"/>
                  <a:ea typeface="Tahoma"/>
                  <a:cs typeface="Tahoma"/>
                  <a:sym typeface="Tahoma"/>
                </a:rPr>
                <a:t>Presented By</a:t>
              </a:r>
              <a:endParaRPr sz="1200" b="1" dirty="0">
                <a:solidFill>
                  <a:srgbClr val="231F20"/>
                </a:solidFill>
                <a:latin typeface="Arial"/>
                <a:ea typeface="Arial"/>
                <a:cs typeface="Arial"/>
                <a:sym typeface="Arial"/>
              </a:endParaRPr>
            </a:p>
          </p:txBody>
        </p:sp>
        <p:sp>
          <p:nvSpPr>
            <p:cNvPr id="11" name="Google Shape;92;p13">
              <a:extLst>
                <a:ext uri="{FF2B5EF4-FFF2-40B4-BE49-F238E27FC236}">
                  <a16:creationId xmlns:a16="http://schemas.microsoft.com/office/drawing/2014/main" id="{65003BC2-A656-4B4D-CA68-AD5EC5884D0A}"/>
                </a:ext>
              </a:extLst>
            </p:cNvPr>
            <p:cNvSpPr txBox="1"/>
            <p:nvPr/>
          </p:nvSpPr>
          <p:spPr>
            <a:xfrm>
              <a:off x="193129" y="1322653"/>
              <a:ext cx="6197599" cy="804452"/>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1867" dirty="0">
                  <a:solidFill>
                    <a:srgbClr val="231F20"/>
                  </a:solidFill>
                  <a:latin typeface="IBM Plex Sans"/>
                  <a:ea typeface="IBM Plex Sans"/>
                  <a:cs typeface="IBM Plex Sans"/>
                  <a:sym typeface="IBM Plex Sans"/>
                </a:rPr>
                <a:t>Afshin </a:t>
              </a:r>
              <a:r>
                <a:rPr lang="en-US" sz="1867" dirty="0" err="1">
                  <a:solidFill>
                    <a:srgbClr val="231F20"/>
                  </a:solidFill>
                  <a:latin typeface="IBM Plex Sans"/>
                  <a:ea typeface="IBM Plex Sans"/>
                  <a:cs typeface="IBM Plex Sans"/>
                  <a:sym typeface="IBM Plex Sans"/>
                </a:rPr>
                <a:t>Nahian</a:t>
              </a:r>
              <a:r>
                <a:rPr lang="en-US" sz="1867" dirty="0">
                  <a:solidFill>
                    <a:srgbClr val="231F20"/>
                  </a:solidFill>
                  <a:latin typeface="IBM Plex Sans"/>
                  <a:ea typeface="IBM Plex Sans"/>
                  <a:cs typeface="IBM Plex Sans"/>
                  <a:sym typeface="IBM Plex Sans"/>
                </a:rPr>
                <a:t> Tripto (0122410045)</a:t>
              </a:r>
            </a:p>
          </p:txBody>
        </p:sp>
        <p:sp>
          <p:nvSpPr>
            <p:cNvPr id="5" name="Google Shape;92;p13">
              <a:extLst>
                <a:ext uri="{FF2B5EF4-FFF2-40B4-BE49-F238E27FC236}">
                  <a16:creationId xmlns:a16="http://schemas.microsoft.com/office/drawing/2014/main" id="{6EFC9E8E-A9DA-5B64-4188-07974C33DBFF}"/>
                </a:ext>
              </a:extLst>
            </p:cNvPr>
            <p:cNvSpPr txBox="1"/>
            <p:nvPr/>
          </p:nvSpPr>
          <p:spPr>
            <a:xfrm>
              <a:off x="296585" y="2258517"/>
              <a:ext cx="6197599" cy="804452"/>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1867" dirty="0">
                  <a:solidFill>
                    <a:srgbClr val="231F20"/>
                  </a:solidFill>
                  <a:latin typeface="IBM Plex Sans"/>
                  <a:ea typeface="IBM Plex Sans"/>
                  <a:cs typeface="IBM Plex Sans"/>
                  <a:sym typeface="IBM Plex Sans"/>
                </a:rPr>
                <a:t>Ekra (0122310034)</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7D26E-745F-1497-8C09-49D0B85A6F4D}"/>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E9A7F775-0FE0-36F2-5D62-836D77FDDD09}"/>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CE9F5E8C-3C31-A939-F333-1265B1359CC3}"/>
              </a:ext>
            </a:extLst>
          </p:cNvPr>
          <p:cNvSpPr/>
          <p:nvPr/>
        </p:nvSpPr>
        <p:spPr>
          <a:xfrm>
            <a:off x="-3741706" y="4810125"/>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22A5B465-C1E1-FA06-84C9-D6468590C04B}"/>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Novelty of Our Work</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ED30F6A5-29ED-D592-C565-671E315EA1AC}"/>
              </a:ext>
            </a:extLst>
          </p:cNvPr>
          <p:cNvSpPr txBox="1"/>
          <p:nvPr/>
        </p:nvSpPr>
        <p:spPr>
          <a:xfrm>
            <a:off x="652533" y="725074"/>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Title: </a:t>
            </a:r>
            <a:r>
              <a:rPr lang="en-US" sz="2400" dirty="0">
                <a:solidFill>
                  <a:srgbClr val="231F20"/>
                </a:solidFill>
                <a:ea typeface="Tahoma"/>
                <a:cs typeface="Tahoma"/>
                <a:sym typeface="Tahoma"/>
              </a:rPr>
              <a:t>Fostering Communication between Minimally Verbal Autistic Children and Parents with Contextual Guidance and Card Recommendation</a:t>
            </a:r>
          </a:p>
        </p:txBody>
      </p:sp>
      <p:sp>
        <p:nvSpPr>
          <p:cNvPr id="7" name="Google Shape;91;p13">
            <a:extLst>
              <a:ext uri="{FF2B5EF4-FFF2-40B4-BE49-F238E27FC236}">
                <a16:creationId xmlns:a16="http://schemas.microsoft.com/office/drawing/2014/main" id="{61917163-56BC-232F-A6E4-0228557AF69C}"/>
              </a:ext>
            </a:extLst>
          </p:cNvPr>
          <p:cNvSpPr txBox="1"/>
          <p:nvPr/>
        </p:nvSpPr>
        <p:spPr>
          <a:xfrm>
            <a:off x="652533" y="1966989"/>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Authors: </a:t>
            </a:r>
            <a:r>
              <a:rPr lang="en-US" sz="2400" dirty="0">
                <a:solidFill>
                  <a:srgbClr val="231F20"/>
                </a:solidFill>
                <a:ea typeface="Tahoma"/>
                <a:cs typeface="Tahoma"/>
                <a:sym typeface="Tahoma"/>
              </a:rPr>
              <a:t>Dasom Choi, </a:t>
            </a:r>
            <a:r>
              <a:rPr lang="en-US" sz="2400" dirty="0" err="1">
                <a:solidFill>
                  <a:srgbClr val="231F20"/>
                </a:solidFill>
                <a:ea typeface="Tahoma"/>
                <a:cs typeface="Tahoma"/>
                <a:sym typeface="Tahoma"/>
              </a:rPr>
              <a:t>SoHyun</a:t>
            </a:r>
            <a:r>
              <a:rPr lang="en-US" sz="2400" dirty="0">
                <a:solidFill>
                  <a:srgbClr val="231F20"/>
                </a:solidFill>
                <a:ea typeface="Tahoma"/>
                <a:cs typeface="Tahoma"/>
                <a:sym typeface="Tahoma"/>
              </a:rPr>
              <a:t> Park, </a:t>
            </a:r>
            <a:r>
              <a:rPr lang="en-US" sz="2400" dirty="0" err="1">
                <a:solidFill>
                  <a:srgbClr val="231F20"/>
                </a:solidFill>
                <a:ea typeface="Tahoma"/>
                <a:cs typeface="Tahoma"/>
                <a:sym typeface="Tahoma"/>
              </a:rPr>
              <a:t>Kyungah</a:t>
            </a:r>
            <a:r>
              <a:rPr lang="en-US" sz="2400" dirty="0">
                <a:solidFill>
                  <a:srgbClr val="231F20"/>
                </a:solidFill>
                <a:ea typeface="Tahoma"/>
                <a:cs typeface="Tahoma"/>
                <a:sym typeface="Tahoma"/>
              </a:rPr>
              <a:t> Lee, </a:t>
            </a:r>
            <a:r>
              <a:rPr lang="en-US" sz="2400" dirty="0" err="1">
                <a:solidFill>
                  <a:srgbClr val="231F20"/>
                </a:solidFill>
                <a:ea typeface="Tahoma"/>
                <a:cs typeface="Tahoma"/>
                <a:sym typeface="Tahoma"/>
              </a:rPr>
              <a:t>Hwajung</a:t>
            </a:r>
            <a:r>
              <a:rPr lang="en-US" sz="2400" dirty="0">
                <a:solidFill>
                  <a:srgbClr val="231F20"/>
                </a:solidFill>
                <a:ea typeface="Tahoma"/>
                <a:cs typeface="Tahoma"/>
                <a:sym typeface="Tahoma"/>
              </a:rPr>
              <a:t> Hong, and Young-Ho Kim</a:t>
            </a:r>
          </a:p>
        </p:txBody>
      </p:sp>
      <p:sp>
        <p:nvSpPr>
          <p:cNvPr id="5" name="Google Shape;91;p13">
            <a:extLst>
              <a:ext uri="{FF2B5EF4-FFF2-40B4-BE49-F238E27FC236}">
                <a16:creationId xmlns:a16="http://schemas.microsoft.com/office/drawing/2014/main" id="{8B65B83D-1D60-D287-C4A4-89243C7CD527}"/>
              </a:ext>
            </a:extLst>
          </p:cNvPr>
          <p:cNvSpPr txBox="1"/>
          <p:nvPr/>
        </p:nvSpPr>
        <p:spPr>
          <a:xfrm>
            <a:off x="652533" y="3810997"/>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Key Words:  </a:t>
            </a:r>
            <a:r>
              <a:rPr lang="en-US" sz="2400" i="1" dirty="0">
                <a:solidFill>
                  <a:srgbClr val="231F20"/>
                </a:solidFill>
                <a:ea typeface="Tahoma"/>
                <a:cs typeface="Tahoma"/>
                <a:sym typeface="Tahoma"/>
              </a:rPr>
              <a:t>Parent-child interaction, autism, minimally verbal, AAC, large language model, LLM, artificial intelligence, and conversational guidance</a:t>
            </a:r>
          </a:p>
        </p:txBody>
      </p:sp>
      <p:sp>
        <p:nvSpPr>
          <p:cNvPr id="6" name="Google Shape;91;p13">
            <a:extLst>
              <a:ext uri="{FF2B5EF4-FFF2-40B4-BE49-F238E27FC236}">
                <a16:creationId xmlns:a16="http://schemas.microsoft.com/office/drawing/2014/main" id="{9D332E0C-AAA7-B84B-C8E6-9E177035372F}"/>
              </a:ext>
            </a:extLst>
          </p:cNvPr>
          <p:cNvSpPr txBox="1"/>
          <p:nvPr/>
        </p:nvSpPr>
        <p:spPr>
          <a:xfrm>
            <a:off x="652533" y="3111558"/>
            <a:ext cx="10938453" cy="553998"/>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Publication: </a:t>
            </a:r>
            <a:r>
              <a:rPr lang="en-US" sz="2400" dirty="0">
                <a:solidFill>
                  <a:srgbClr val="231F20"/>
                </a:solidFill>
                <a:ea typeface="Tahoma"/>
                <a:cs typeface="Tahoma"/>
                <a:sym typeface="Tahoma"/>
              </a:rPr>
              <a:t>CHI Conference on Human Factors in Computing Systems (CHI ’25), 2025</a:t>
            </a:r>
          </a:p>
        </p:txBody>
      </p:sp>
    </p:spTree>
    <p:extLst>
      <p:ext uri="{BB962C8B-B14F-4D97-AF65-F5344CB8AC3E}">
        <p14:creationId xmlns:p14="http://schemas.microsoft.com/office/powerpoint/2010/main" val="389531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E6C26B-9208-9D07-CB5F-42FFCC70E8E3}"/>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C6BB5732-567D-9276-7C1D-98877FD1B8D5}"/>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5E6C8154-1847-9241-C5DE-F411D0B58888}"/>
              </a:ext>
            </a:extLst>
          </p:cNvPr>
          <p:cNvSpPr txBox="1"/>
          <p:nvPr/>
        </p:nvSpPr>
        <p:spPr>
          <a:xfrm>
            <a:off x="643008" y="1417589"/>
            <a:ext cx="9814637" cy="4431983"/>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Findings from a formative study </a:t>
            </a:r>
            <a:r>
              <a:rPr lang="en-US" dirty="0">
                <a:solidFill>
                  <a:srgbClr val="231F20"/>
                </a:solidFill>
                <a:ea typeface="Tahoma"/>
                <a:cs typeface="Tahoma"/>
                <a:sym typeface="Tahoma"/>
              </a:rPr>
              <a:t>with nine autism experts and five parents of minimally verbal autistic (MVA) children, which identified unique communication challenges and current best practices in the field.</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The design and implementation of </a:t>
            </a:r>
            <a:r>
              <a:rPr lang="en-US" b="1" dirty="0" err="1">
                <a:solidFill>
                  <a:srgbClr val="231F20"/>
                </a:solidFill>
                <a:ea typeface="Tahoma"/>
                <a:cs typeface="Tahoma"/>
                <a:sym typeface="Tahoma"/>
              </a:rPr>
              <a:t>AACessTalk</a:t>
            </a:r>
            <a:r>
              <a:rPr lang="en-US" b="1" dirty="0">
                <a:solidFill>
                  <a:srgbClr val="231F20"/>
                </a:solidFill>
                <a:ea typeface="Tahoma"/>
                <a:cs typeface="Tahoma"/>
                <a:sym typeface="Tahoma"/>
              </a:rPr>
              <a:t>, </a:t>
            </a:r>
            <a:r>
              <a:rPr lang="en-US" dirty="0">
                <a:solidFill>
                  <a:srgbClr val="231F20"/>
                </a:solidFill>
                <a:ea typeface="Tahoma"/>
                <a:cs typeface="Tahoma"/>
                <a:sym typeface="Tahoma"/>
              </a:rPr>
              <a:t>an AI-driven communication mediation system that facilitates turn-taking conversations by offering parental guidance and recommending AAC cards to children, thereby encouraging mutual participation. The source code for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is publicly available.</a:t>
            </a:r>
          </a:p>
        </p:txBody>
      </p:sp>
    </p:spTree>
    <p:extLst>
      <p:ext uri="{BB962C8B-B14F-4D97-AF65-F5344CB8AC3E}">
        <p14:creationId xmlns:p14="http://schemas.microsoft.com/office/powerpoint/2010/main" val="17546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6CD5-1049-5B32-58B8-23FA2ECB2FB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461F7F8-6D25-D683-5A32-E065829050A0}"/>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F16576DE-B9BF-9A4A-6213-5CB430C4B8E6}"/>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6042B7F9-F7A8-C71A-A05E-64D840C42BDC}"/>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D24EE32C-B284-364C-0425-12664BAF9882}"/>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7BF0530C-910C-8097-D231-B9FA13C91266}"/>
              </a:ext>
            </a:extLst>
          </p:cNvPr>
          <p:cNvPicPr>
            <a:picLocks noChangeAspect="1"/>
          </p:cNvPicPr>
          <p:nvPr/>
        </p:nvPicPr>
        <p:blipFill>
          <a:blip r:embed="rId4"/>
          <a:stretch>
            <a:fillRect/>
          </a:stretch>
        </p:blipFill>
        <p:spPr>
          <a:xfrm>
            <a:off x="1680693" y="1713325"/>
            <a:ext cx="7611414" cy="3798131"/>
          </a:xfrm>
          <a:prstGeom prst="rect">
            <a:avLst/>
          </a:prstGeom>
        </p:spPr>
      </p:pic>
      <p:sp>
        <p:nvSpPr>
          <p:cNvPr id="8" name="Google Shape;91;p13">
            <a:extLst>
              <a:ext uri="{FF2B5EF4-FFF2-40B4-BE49-F238E27FC236}">
                <a16:creationId xmlns:a16="http://schemas.microsoft.com/office/drawing/2014/main" id="{02353E3B-F937-1301-79BA-87FD2B166074}"/>
              </a:ext>
            </a:extLst>
          </p:cNvPr>
          <p:cNvSpPr txBox="1"/>
          <p:nvPr/>
        </p:nvSpPr>
        <p:spPr>
          <a:xfrm>
            <a:off x="710487" y="5818863"/>
            <a:ext cx="10396467" cy="646331"/>
          </a:xfrm>
          <a:prstGeom prst="rect">
            <a:avLst/>
          </a:prstGeom>
          <a:noFill/>
          <a:ln>
            <a:noFill/>
          </a:ln>
        </p:spPr>
        <p:txBody>
          <a:bodyPr spcFirstLastPara="1" wrap="square" lIns="0" tIns="0" rIns="0" bIns="0" anchor="t" anchorCtr="0">
            <a:spAutoFit/>
          </a:bodyPr>
          <a:lstStyle/>
          <a:p>
            <a:pPr algn="ctr">
              <a:lnSpc>
                <a:spcPct val="150000"/>
              </a:lnSpc>
              <a:buClr>
                <a:srgbClr val="000000"/>
              </a:buClr>
              <a:buSzPts val="2199"/>
            </a:pPr>
            <a:r>
              <a:rPr lang="en-US" sz="1400" b="1" i="1" dirty="0">
                <a:solidFill>
                  <a:srgbClr val="231F20"/>
                </a:solidFill>
                <a:ea typeface="Tahoma"/>
                <a:cs typeface="Tahoma"/>
                <a:sym typeface="Tahoma"/>
              </a:rPr>
              <a:t>Fig: </a:t>
            </a:r>
            <a:r>
              <a:rPr lang="en-US" sz="1400" b="1" i="1" dirty="0" err="1">
                <a:solidFill>
                  <a:srgbClr val="231F20"/>
                </a:solidFill>
                <a:ea typeface="Tahoma"/>
                <a:cs typeface="Tahoma"/>
                <a:sym typeface="Tahoma"/>
              </a:rPr>
              <a:t>AACessTalk</a:t>
            </a:r>
            <a:r>
              <a:rPr lang="en-US" sz="1400" b="1" i="1" dirty="0">
                <a:solidFill>
                  <a:srgbClr val="231F20"/>
                </a:solidFill>
                <a:ea typeface="Tahoma"/>
                <a:cs typeface="Tahoma"/>
                <a:sym typeface="Tahoma"/>
              </a:rPr>
              <a:t> is a communication mediation system that runs on a tablet device accompanied by a hardware button</a:t>
            </a:r>
          </a:p>
          <a:p>
            <a:pPr algn="ctr">
              <a:lnSpc>
                <a:spcPct val="150000"/>
              </a:lnSpc>
              <a:buClr>
                <a:srgbClr val="000000"/>
              </a:buClr>
              <a:buSzPts val="2199"/>
            </a:pPr>
            <a:r>
              <a:rPr lang="en-US" sz="1400" b="1" i="1" dirty="0">
                <a:solidFill>
                  <a:srgbClr val="231F20"/>
                </a:solidFill>
                <a:ea typeface="Tahoma"/>
                <a:cs typeface="Tahoma"/>
                <a:sym typeface="Tahoma"/>
              </a:rPr>
              <a:t>(Bottom)</a:t>
            </a:r>
            <a:endParaRPr lang="en-US" sz="1400" i="1" dirty="0">
              <a:solidFill>
                <a:srgbClr val="231F20"/>
              </a:solidFill>
              <a:ea typeface="Tahoma"/>
              <a:cs typeface="Tahoma"/>
              <a:sym typeface="Tahoma"/>
            </a:endParaRPr>
          </a:p>
        </p:txBody>
      </p:sp>
    </p:spTree>
    <p:extLst>
      <p:ext uri="{BB962C8B-B14F-4D97-AF65-F5344CB8AC3E}">
        <p14:creationId xmlns:p14="http://schemas.microsoft.com/office/powerpoint/2010/main" val="35568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AAF00-53E2-1465-408D-ADD1D19F138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BC236C9-D56F-A0BF-263A-9AF819D14590}"/>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FB00F32-877E-396F-CCF1-DE3863756F64}"/>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8E0AC370-E532-8F04-5D18-80103268C4B9}"/>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4B0CCFD1-8809-1317-F997-2F16474B0070}"/>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B3B2AE46-BB93-2BBB-1316-FFAFCEC9B566}"/>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Empirical findings </a:t>
            </a:r>
            <a:r>
              <a:rPr lang="en-US" dirty="0">
                <a:solidFill>
                  <a:srgbClr val="231F20"/>
                </a:solidFill>
                <a:ea typeface="Tahoma"/>
                <a:cs typeface="Tahoma"/>
                <a:sym typeface="Tahoma"/>
              </a:rPr>
              <a:t>from a two-week deployment study involving 11 parent-MVA child dyads, demonstrating how these dyads used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for communication and how this experience influenced parents' perceptions of communicating with MVA children.</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Design </a:t>
            </a:r>
            <a:r>
              <a:rPr lang="en-US" dirty="0">
                <a:solidFill>
                  <a:srgbClr val="231F20"/>
                </a:solidFill>
                <a:ea typeface="Tahoma"/>
                <a:cs typeface="Tahoma"/>
                <a:sym typeface="Tahoma"/>
              </a:rPr>
              <a:t>considerations for communication technologies that promote parental reflection on interactions with MVA children and foster the inclusion of neurodiverse children as active conversational partners.</a:t>
            </a:r>
          </a:p>
        </p:txBody>
      </p:sp>
    </p:spTree>
    <p:extLst>
      <p:ext uri="{BB962C8B-B14F-4D97-AF65-F5344CB8AC3E}">
        <p14:creationId xmlns:p14="http://schemas.microsoft.com/office/powerpoint/2010/main" val="100036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471D-0D83-ECD8-69CE-8F031A7D120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F2C83-4C39-D5EC-896D-2BA125245C21}"/>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1C2D0DFA-4D3A-3DD1-D75D-FAA626BE6FA9}"/>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67D35378-0F9B-F0DE-F82B-3533F07F652E}"/>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D05E6DC9-CEBB-3112-EAED-133AE23ABF98}"/>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6" name="Picture 5">
            <a:extLst>
              <a:ext uri="{FF2B5EF4-FFF2-40B4-BE49-F238E27FC236}">
                <a16:creationId xmlns:a16="http://schemas.microsoft.com/office/drawing/2014/main" id="{8C0ADE32-CA12-0BBE-D969-4157E9AA14D6}"/>
              </a:ext>
            </a:extLst>
          </p:cNvPr>
          <p:cNvPicPr>
            <a:picLocks noChangeAspect="1"/>
          </p:cNvPicPr>
          <p:nvPr/>
        </p:nvPicPr>
        <p:blipFill>
          <a:blip r:embed="rId4"/>
          <a:stretch>
            <a:fillRect/>
          </a:stretch>
        </p:blipFill>
        <p:spPr>
          <a:xfrm>
            <a:off x="3812622" y="711557"/>
            <a:ext cx="4882346" cy="5434885"/>
          </a:xfrm>
          <a:prstGeom prst="rect">
            <a:avLst/>
          </a:prstGeom>
        </p:spPr>
      </p:pic>
      <p:sp>
        <p:nvSpPr>
          <p:cNvPr id="9" name="Google Shape;91;p13">
            <a:extLst>
              <a:ext uri="{FF2B5EF4-FFF2-40B4-BE49-F238E27FC236}">
                <a16:creationId xmlns:a16="http://schemas.microsoft.com/office/drawing/2014/main" id="{2FBE114A-5A7F-E683-DA1E-D722A63CDB26}"/>
              </a:ext>
            </a:extLst>
          </p:cNvPr>
          <p:cNvSpPr txBox="1"/>
          <p:nvPr/>
        </p:nvSpPr>
        <p:spPr>
          <a:xfrm>
            <a:off x="691169" y="6142028"/>
            <a:ext cx="10396467" cy="323165"/>
          </a:xfrm>
          <a:prstGeom prst="rect">
            <a:avLst/>
          </a:prstGeom>
          <a:noFill/>
          <a:ln>
            <a:noFill/>
          </a:ln>
        </p:spPr>
        <p:txBody>
          <a:bodyPr spcFirstLastPara="1" wrap="square" lIns="0" tIns="0" rIns="0" bIns="0" anchor="t" anchorCtr="0">
            <a:spAutoFit/>
          </a:bodyPr>
          <a:lstStyle/>
          <a:p>
            <a:pPr algn="ctr">
              <a:lnSpc>
                <a:spcPct val="150000"/>
              </a:lnSpc>
              <a:buClr>
                <a:srgbClr val="000000"/>
              </a:buClr>
              <a:buSzPts val="2199"/>
            </a:pPr>
            <a:r>
              <a:rPr lang="en-US" sz="1400" b="1" i="1" dirty="0">
                <a:solidFill>
                  <a:srgbClr val="231F20"/>
                </a:solidFill>
                <a:ea typeface="Tahoma"/>
                <a:cs typeface="Tahoma"/>
                <a:sym typeface="Tahoma"/>
              </a:rPr>
              <a:t>Fig: Main screens and usage flow of </a:t>
            </a:r>
            <a:r>
              <a:rPr lang="en-US" sz="1400" b="1" i="1" dirty="0" err="1">
                <a:solidFill>
                  <a:srgbClr val="231F20"/>
                </a:solidFill>
                <a:ea typeface="Tahoma"/>
                <a:cs typeface="Tahoma"/>
                <a:sym typeface="Tahoma"/>
              </a:rPr>
              <a:t>AACessTalk</a:t>
            </a:r>
            <a:endParaRPr lang="en-US" sz="1400" i="1" dirty="0">
              <a:solidFill>
                <a:srgbClr val="231F20"/>
              </a:solidFill>
              <a:ea typeface="Tahoma"/>
              <a:cs typeface="Tahoma"/>
              <a:sym typeface="Tahoma"/>
            </a:endParaRPr>
          </a:p>
        </p:txBody>
      </p:sp>
    </p:spTree>
    <p:extLst>
      <p:ext uri="{BB962C8B-B14F-4D97-AF65-F5344CB8AC3E}">
        <p14:creationId xmlns:p14="http://schemas.microsoft.com/office/powerpoint/2010/main" val="202755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567BE-B94F-2349-014C-108EC9D2EFF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8DAB189-709D-5A39-3A20-8600277B22D5}"/>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3A56FCAE-B685-4CC7-423C-62EF1DC13DBB}"/>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8E2E527F-7D4B-0B89-ACD3-1260FDC68814}"/>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B18BD746-23ED-F0B3-1120-92016C6692B1}"/>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A6934D09-3E9C-7FA2-70B2-AC4A9BC2DE01}"/>
              </a:ext>
            </a:extLst>
          </p:cNvPr>
          <p:cNvSpPr txBox="1"/>
          <p:nvPr/>
        </p:nvSpPr>
        <p:spPr>
          <a:xfrm>
            <a:off x="711588" y="1347351"/>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Formative Study: </a:t>
            </a:r>
            <a:r>
              <a:rPr lang="en-US" dirty="0">
                <a:solidFill>
                  <a:srgbClr val="231F20"/>
                </a:solidFill>
                <a:ea typeface="Tahoma"/>
                <a:cs typeface="Tahoma"/>
                <a:sym typeface="Tahoma"/>
              </a:rPr>
              <a:t>This phase used semi-structured interviews with nine autism experts and five parents of minimally verbal autistic (MVA) children to understand communication challenges and effective practices. The insights gained highlighted the need for supporting turn-taking and led to the system's design rationales.</a:t>
            </a: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System Design and Implementation (</a:t>
            </a:r>
            <a:r>
              <a:rPr lang="en-US" b="1" dirty="0" err="1">
                <a:solidFill>
                  <a:srgbClr val="231F20"/>
                </a:solidFill>
                <a:ea typeface="Tahoma"/>
                <a:cs typeface="Tahoma"/>
                <a:sym typeface="Tahoma"/>
              </a:rPr>
              <a:t>AACessTalk</a:t>
            </a:r>
            <a:r>
              <a:rPr lang="en-US" b="1" dirty="0">
                <a:solidFill>
                  <a:srgbClr val="231F20"/>
                </a:solidFill>
                <a:ea typeface="Tahoma"/>
                <a:cs typeface="Tahoma"/>
                <a:sym typeface="Tahoma"/>
              </a:rPr>
              <a:t>): </a:t>
            </a:r>
            <a:r>
              <a:rPr lang="en-US" dirty="0">
                <a:solidFill>
                  <a:srgbClr val="231F20"/>
                </a:solidFill>
                <a:ea typeface="Tahoma"/>
                <a:cs typeface="Tahoma"/>
                <a:sym typeface="Tahoma"/>
              </a:rPr>
              <a:t>The system was developed as a tablet-based, AI-mediated communication tool with a hardware turn-pass button. Its design focused on three rationales: structuring turn-taking with expressive cues, providing contextualized parental guidance (conversational guides and feedback alerts), and prioritizing MVA children's vocabulary (categorized cards, refresh option, custom photos). Large Language Models (LLMs), specifically gpt-4-0613, were</a:t>
            </a:r>
          </a:p>
        </p:txBody>
      </p:sp>
    </p:spTree>
    <p:extLst>
      <p:ext uri="{BB962C8B-B14F-4D97-AF65-F5344CB8AC3E}">
        <p14:creationId xmlns:p14="http://schemas.microsoft.com/office/powerpoint/2010/main" val="282071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5D9FA-AFF3-D30C-4802-4EAC7694EF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E46237E-B94C-8634-2F04-18FDE3203748}"/>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F92830E5-215C-11FD-72CF-022F5A03F144}"/>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28F55ADC-D28A-0EC1-0B87-CF6F4666E44F}"/>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Google Shape;91;p13">
            <a:extLst>
              <a:ext uri="{FF2B5EF4-FFF2-40B4-BE49-F238E27FC236}">
                <a16:creationId xmlns:a16="http://schemas.microsoft.com/office/drawing/2014/main" id="{D80AE6E4-4B01-DB87-4FC2-5DFDDD54615C}"/>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4567CFF0-2352-1DE5-1887-2109BD341D8B}"/>
              </a:ext>
            </a:extLst>
          </p:cNvPr>
          <p:cNvSpPr txBox="1"/>
          <p:nvPr/>
        </p:nvSpPr>
        <p:spPr>
          <a:xfrm>
            <a:off x="643008" y="1417589"/>
            <a:ext cx="9814637" cy="4431983"/>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Deployment Study</a:t>
            </a:r>
            <a:r>
              <a:rPr lang="en-US" dirty="0">
                <a:solidFill>
                  <a:srgbClr val="231F20"/>
                </a:solidFill>
                <a:ea typeface="Tahoma"/>
                <a:cs typeface="Tahoma"/>
                <a:sym typeface="Tahoma"/>
              </a:rPr>
              <a:t>: A two-week home deployment study was conducted with 11 parent-MVA child dyads in South Korea. Participants used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on a Samsung Galaxy Tab S9 tablet with a physical turn-pass button. The procedure included pre-study preparation, an introductory session, the two-week deployment period, and post-study debriefing interviews.</a:t>
            </a: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Data Analysis: </a:t>
            </a:r>
            <a:r>
              <a:rPr lang="en-US" dirty="0">
                <a:solidFill>
                  <a:srgbClr val="231F20"/>
                </a:solidFill>
                <a:ea typeface="Tahoma"/>
                <a:cs typeface="Tahoma"/>
                <a:sym typeface="Tahoma"/>
              </a:rPr>
              <a:t>Both quantitative (descriptive statistics on usage, mixed-effect models for conversation quality, Friedman test for parental self-efficacy, overlap coefficient for personalization) and qualitative (Thematic Analysis of interviews and daily reflections, open coding of conversations) methods were used to analyze the collected data.</a:t>
            </a:r>
          </a:p>
        </p:txBody>
      </p:sp>
    </p:spTree>
    <p:extLst>
      <p:ext uri="{BB962C8B-B14F-4D97-AF65-F5344CB8AC3E}">
        <p14:creationId xmlns:p14="http://schemas.microsoft.com/office/powerpoint/2010/main" val="375082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TotalTime>
  <Words>1772</Words>
  <Application>Microsoft Office PowerPoint</Application>
  <PresentationFormat>Widescreen</PresentationFormat>
  <Paragraphs>94</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IBM Plex Sans</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Tripto Afsin</dc:creator>
  <cp:lastModifiedBy>Ekra Hossain</cp:lastModifiedBy>
  <cp:revision>69</cp:revision>
  <dcterms:created xsi:type="dcterms:W3CDTF">2024-09-10T14:20:20Z</dcterms:created>
  <dcterms:modified xsi:type="dcterms:W3CDTF">2025-08-08T17:46:21Z</dcterms:modified>
</cp:coreProperties>
</file>