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11309350" cx="20104100"/>
  <p:notesSz cx="20104100" cy="11309350"/>
  <p:embeddedFontLst>
    <p:embeddedFont>
      <p:font typeface="Helvetica Neue"/>
      <p:regular r:id="rId22"/>
      <p:bold r:id="rId23"/>
      <p:italic r:id="rId24"/>
      <p:boldItalic r:id="rId25"/>
    </p:embeddedFon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7" roundtripDataSignature="AMtx7miCVxYbgZXlAxh6/ESijw3wgzAA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6E31FC-C5E9-45D6-A362-9CE5BA3ADBCA}">
  <a:tblStyle styleId="{176E31FC-C5E9-45D6-A362-9CE5BA3ADBC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HelveticaNeue-regular.fntdata"/><Relationship Id="rId21" Type="http://schemas.openxmlformats.org/officeDocument/2006/relationships/slide" Target="slides/slide15.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rialBlack-regular.fntdata"/><Relationship Id="rId25" Type="http://schemas.openxmlformats.org/officeDocument/2006/relationships/font" Target="fonts/HelveticaNeue-bold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17"/>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17"/>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7"/>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8" name="Shape 58"/>
        <p:cNvGrpSpPr/>
        <p:nvPr/>
      </p:nvGrpSpPr>
      <p:grpSpPr>
        <a:xfrm>
          <a:off x="0" y="0"/>
          <a:ext cx="0" cy="0"/>
          <a:chOff x="0" y="0"/>
          <a:chExt cx="0" cy="0"/>
        </a:xfrm>
      </p:grpSpPr>
      <p:pic>
        <p:nvPicPr>
          <p:cNvPr id="59" name="Google Shape;59;p26"/>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0" name="Google Shape;60;p26"/>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1" name="Google Shape;61;p26"/>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2" name="Google Shape;62;p26"/>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3" name="Shape 63"/>
        <p:cNvGrpSpPr/>
        <p:nvPr/>
      </p:nvGrpSpPr>
      <p:grpSpPr>
        <a:xfrm>
          <a:off x="0" y="0"/>
          <a:ext cx="0" cy="0"/>
          <a:chOff x="0" y="0"/>
          <a:chExt cx="0" cy="0"/>
        </a:xfrm>
      </p:grpSpPr>
      <p:pic>
        <p:nvPicPr>
          <p:cNvPr id="64" name="Google Shape;64;p27"/>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5" name="Google Shape;65;p27"/>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6" name="Google Shape;66;p27"/>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7" name="Google Shape;67;p27"/>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pic>
        <p:nvPicPr>
          <p:cNvPr id="21" name="Google Shape;21;p18"/>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2" name="Google Shape;22;p18"/>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pic>
        <p:nvPicPr>
          <p:cNvPr id="24" name="Google Shape;24;p19"/>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5" name="Google Shape;25;p19"/>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6" name="Shape 26"/>
        <p:cNvGrpSpPr/>
        <p:nvPr/>
      </p:nvGrpSpPr>
      <p:grpSpPr>
        <a:xfrm>
          <a:off x="0" y="0"/>
          <a:ext cx="0" cy="0"/>
          <a:chOff x="0" y="0"/>
          <a:chExt cx="0" cy="0"/>
        </a:xfrm>
      </p:grpSpPr>
      <p:sp>
        <p:nvSpPr>
          <p:cNvPr id="27" name="Google Shape;27;p20"/>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0"/>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 name="Google Shape;29;p20"/>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 name="Google Shape;30;p20"/>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1" name="Google Shape;31;p20"/>
          <p:cNvGrpSpPr/>
          <p:nvPr/>
        </p:nvGrpSpPr>
        <p:grpSpPr>
          <a:xfrm>
            <a:off x="19053919" y="10117702"/>
            <a:ext cx="427015" cy="597582"/>
            <a:chOff x="19053919" y="10117702"/>
            <a:chExt cx="427015" cy="597582"/>
          </a:xfrm>
        </p:grpSpPr>
        <p:sp>
          <p:nvSpPr>
            <p:cNvPr id="32" name="Google Shape;32;p20"/>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3" name="Google Shape;33;p20"/>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pic>
        <p:nvPicPr>
          <p:cNvPr id="35" name="Google Shape;35;p21"/>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6" name="Google Shape;36;p21"/>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7" name="Google Shape;37;p21"/>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8" name="Google Shape;38;p21"/>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22"/>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22"/>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2" name="Google Shape;42;p22"/>
          <p:cNvGrpSpPr/>
          <p:nvPr/>
        </p:nvGrpSpPr>
        <p:grpSpPr>
          <a:xfrm>
            <a:off x="2842727" y="10117702"/>
            <a:ext cx="427015" cy="597582"/>
            <a:chOff x="2842727" y="10117702"/>
            <a:chExt cx="427015" cy="597582"/>
          </a:xfrm>
        </p:grpSpPr>
        <p:sp>
          <p:nvSpPr>
            <p:cNvPr id="43" name="Google Shape;43;p22"/>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 name="Google Shape;44;p22"/>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5" name="Google Shape;45;p22"/>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22"/>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7" name="Shape 47"/>
        <p:cNvGrpSpPr/>
        <p:nvPr/>
      </p:nvGrpSpPr>
      <p:grpSpPr>
        <a:xfrm>
          <a:off x="0" y="0"/>
          <a:ext cx="0" cy="0"/>
          <a:chOff x="0" y="0"/>
          <a:chExt cx="0" cy="0"/>
        </a:xfrm>
      </p:grpSpPr>
      <p:pic>
        <p:nvPicPr>
          <p:cNvPr id="48" name="Google Shape;48;p23"/>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9" name="Google Shape;49;p23"/>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0" name="Shape 50"/>
        <p:cNvGrpSpPr/>
        <p:nvPr/>
      </p:nvGrpSpPr>
      <p:grpSpPr>
        <a:xfrm>
          <a:off x="0" y="0"/>
          <a:ext cx="0" cy="0"/>
          <a:chOff x="0" y="0"/>
          <a:chExt cx="0" cy="0"/>
        </a:xfrm>
      </p:grpSpPr>
      <p:pic>
        <p:nvPicPr>
          <p:cNvPr id="51" name="Google Shape;51;p24"/>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2" name="Google Shape;52;p24"/>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3" name="Shape 53"/>
        <p:cNvGrpSpPr/>
        <p:nvPr/>
      </p:nvGrpSpPr>
      <p:grpSpPr>
        <a:xfrm>
          <a:off x="0" y="0"/>
          <a:ext cx="0" cy="0"/>
          <a:chOff x="0" y="0"/>
          <a:chExt cx="0" cy="0"/>
        </a:xfrm>
      </p:grpSpPr>
      <p:pic>
        <p:nvPicPr>
          <p:cNvPr id="54" name="Google Shape;54;p25"/>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5" name="Google Shape;55;p25"/>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6" name="Google Shape;56;p25"/>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7" name="Google Shape;57;p25"/>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6"/>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6"/>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6"/>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2889250" y="8169275"/>
            <a:ext cx="8749511" cy="116955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MODELOS NO SUPERVISADOS</a:t>
            </a:r>
            <a:br>
              <a:rPr lang="es-ES" sz="3800"/>
            </a:br>
            <a:endParaRPr sz="3800"/>
          </a:p>
        </p:txBody>
      </p:sp>
      <p:sp>
        <p:nvSpPr>
          <p:cNvPr id="75" name="Google Shape;75;p1"/>
          <p:cNvSpPr txBox="1"/>
          <p:nvPr>
            <p:ph idx="1" type="subTitle"/>
          </p:nvPr>
        </p:nvSpPr>
        <p:spPr>
          <a:xfrm>
            <a:off x="2926080" y="9554269"/>
            <a:ext cx="8712681"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2400">
                <a:latin typeface="Arial"/>
                <a:ea typeface="Arial"/>
                <a:cs typeface="Arial"/>
                <a:sym typeface="Arial"/>
              </a:rPr>
              <a:t>MLY0100 MACHINE LEARNING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TÉCNICAS</a:t>
            </a:r>
            <a:endParaRPr/>
          </a:p>
        </p:txBody>
      </p:sp>
      <p:sp>
        <p:nvSpPr>
          <p:cNvPr id="146" name="Google Shape;146;p10"/>
          <p:cNvSpPr txBox="1"/>
          <p:nvPr/>
        </p:nvSpPr>
        <p:spPr>
          <a:xfrm>
            <a:off x="2432051" y="2530475"/>
            <a:ext cx="7619999" cy="3970318"/>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s-ES" sz="2800">
                <a:solidFill>
                  <a:srgbClr val="292929"/>
                </a:solidFill>
                <a:latin typeface="Arial"/>
                <a:ea typeface="Arial"/>
                <a:cs typeface="Arial"/>
                <a:sym typeface="Arial"/>
              </a:rPr>
              <a:t>Los problemas que el aprendizaje no supervisado trata de resolver</a:t>
            </a:r>
            <a:r>
              <a:rPr lang="es-ES" sz="2800">
                <a:solidFill>
                  <a:srgbClr val="292929"/>
                </a:solidFill>
                <a:latin typeface="Arial"/>
                <a:ea typeface="Arial"/>
                <a:cs typeface="Arial"/>
                <a:sym typeface="Arial"/>
              </a:rPr>
              <a:t>:</a:t>
            </a:r>
            <a:endParaRPr b="0" i="0" sz="2800">
              <a:solidFill>
                <a:srgbClr val="292929"/>
              </a:solidFill>
              <a:latin typeface="Arial"/>
              <a:ea typeface="Arial"/>
              <a:cs typeface="Arial"/>
              <a:sym typeface="Arial"/>
            </a:endParaRPr>
          </a:p>
          <a:p>
            <a:pPr indent="0" lvl="0" marL="0" rtl="0" algn="l">
              <a:spcBef>
                <a:spcPts val="0"/>
              </a:spcBef>
              <a:spcAft>
                <a:spcPts val="0"/>
              </a:spcAft>
              <a:buNone/>
            </a:pPr>
            <a:r>
              <a:t/>
            </a:r>
            <a:endParaRPr sz="2800">
              <a:solidFill>
                <a:srgbClr val="292929"/>
              </a:solidFill>
              <a:latin typeface="Arial"/>
              <a:ea typeface="Arial"/>
              <a:cs typeface="Arial"/>
              <a:sym typeface="Arial"/>
            </a:endParaRPr>
          </a:p>
          <a:p>
            <a:pPr indent="-457200" lvl="0" marL="457200" rtl="0" algn="l">
              <a:spcBef>
                <a:spcPts val="0"/>
              </a:spcBef>
              <a:spcAft>
                <a:spcPts val="0"/>
              </a:spcAft>
              <a:buClr>
                <a:srgbClr val="292929"/>
              </a:buClr>
              <a:buSzPts val="2800"/>
              <a:buFont typeface="Arial"/>
              <a:buChar char="•"/>
            </a:pPr>
            <a:r>
              <a:rPr b="0" i="0" lang="es-ES" sz="2800">
                <a:solidFill>
                  <a:srgbClr val="292929"/>
                </a:solidFill>
                <a:latin typeface="Arial"/>
                <a:ea typeface="Arial"/>
                <a:cs typeface="Arial"/>
                <a:sym typeface="Arial"/>
              </a:rPr>
              <a:t>Agrupamiento o Clustering</a:t>
            </a:r>
            <a:endParaRPr b="0" i="0" sz="2800">
              <a:solidFill>
                <a:srgbClr val="292929"/>
              </a:solidFill>
              <a:latin typeface="Arial"/>
              <a:ea typeface="Arial"/>
              <a:cs typeface="Arial"/>
              <a:sym typeface="Arial"/>
            </a:endParaRPr>
          </a:p>
          <a:p>
            <a:pPr indent="-279400" lvl="0" marL="457200" rtl="0" algn="l">
              <a:spcBef>
                <a:spcPts val="0"/>
              </a:spcBef>
              <a:spcAft>
                <a:spcPts val="0"/>
              </a:spcAft>
              <a:buSzPts val="2800"/>
              <a:buFont typeface="Arial"/>
              <a:buNone/>
            </a:pPr>
            <a:r>
              <a:t/>
            </a:r>
            <a:endParaRPr sz="2800">
              <a:solidFill>
                <a:srgbClr val="292929"/>
              </a:solidFill>
              <a:latin typeface="Arial"/>
              <a:ea typeface="Arial"/>
              <a:cs typeface="Arial"/>
              <a:sym typeface="Arial"/>
            </a:endParaRPr>
          </a:p>
          <a:p>
            <a:pPr indent="-457200" lvl="0" marL="457200" rtl="0" algn="l">
              <a:spcBef>
                <a:spcPts val="0"/>
              </a:spcBef>
              <a:spcAft>
                <a:spcPts val="0"/>
              </a:spcAft>
              <a:buClr>
                <a:srgbClr val="292929"/>
              </a:buClr>
              <a:buSzPts val="2800"/>
              <a:buFont typeface="Arial"/>
              <a:buChar char="•"/>
            </a:pPr>
            <a:r>
              <a:rPr b="0" i="0" lang="es-ES" sz="2800">
                <a:solidFill>
                  <a:srgbClr val="292929"/>
                </a:solidFill>
                <a:latin typeface="Arial"/>
                <a:ea typeface="Arial"/>
                <a:cs typeface="Arial"/>
                <a:sym typeface="Arial"/>
              </a:rPr>
              <a:t>Análisis de Asociación</a:t>
            </a:r>
            <a:endParaRPr/>
          </a:p>
          <a:p>
            <a:pPr indent="-279400" lvl="0" marL="457200" rtl="0" algn="l">
              <a:spcBef>
                <a:spcPts val="0"/>
              </a:spcBef>
              <a:spcAft>
                <a:spcPts val="0"/>
              </a:spcAft>
              <a:buSzPts val="2800"/>
              <a:buFont typeface="Arial"/>
              <a:buNone/>
            </a:pPr>
            <a:r>
              <a:t/>
            </a:r>
            <a:endParaRPr sz="2800">
              <a:solidFill>
                <a:srgbClr val="292929"/>
              </a:solidFill>
              <a:latin typeface="Arial"/>
              <a:ea typeface="Arial"/>
              <a:cs typeface="Arial"/>
              <a:sym typeface="Arial"/>
            </a:endParaRPr>
          </a:p>
          <a:p>
            <a:pPr indent="-457200" lvl="0" marL="457200" rtl="0" algn="l">
              <a:spcBef>
                <a:spcPts val="0"/>
              </a:spcBef>
              <a:spcAft>
                <a:spcPts val="0"/>
              </a:spcAft>
              <a:buClr>
                <a:srgbClr val="292929"/>
              </a:buClr>
              <a:buSzPts val="2800"/>
              <a:buFont typeface="Arial"/>
              <a:buChar char="•"/>
            </a:pPr>
            <a:r>
              <a:rPr b="0" i="0" lang="es-ES" sz="2800">
                <a:solidFill>
                  <a:srgbClr val="292929"/>
                </a:solidFill>
                <a:latin typeface="Arial"/>
                <a:ea typeface="Arial"/>
                <a:cs typeface="Arial"/>
                <a:sym typeface="Arial"/>
              </a:rPr>
              <a:t>Reducción de la dimensionalidad </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p:txBody>
      </p:sp>
      <p:pic>
        <p:nvPicPr>
          <p:cNvPr id="147" name="Google Shape;147;p10"/>
          <p:cNvPicPr preferRelativeResize="0"/>
          <p:nvPr/>
        </p:nvPicPr>
        <p:blipFill rotWithShape="1">
          <a:blip r:embed="rId3">
            <a:alphaModFix/>
          </a:blip>
          <a:srcRect b="0" l="0" r="0" t="0"/>
          <a:stretch/>
        </p:blipFill>
        <p:spPr>
          <a:xfrm>
            <a:off x="11042650" y="2082597"/>
            <a:ext cx="7162799" cy="8764480"/>
          </a:xfrm>
          <a:prstGeom prst="rect">
            <a:avLst/>
          </a:prstGeom>
          <a:noFill/>
          <a:ln>
            <a:noFill/>
          </a:ln>
        </p:spPr>
      </p:pic>
      <p:sp>
        <p:nvSpPr>
          <p:cNvPr id="148" name="Google Shape;148;p10"/>
          <p:cNvSpPr/>
          <p:nvPr/>
        </p:nvSpPr>
        <p:spPr>
          <a:xfrm>
            <a:off x="12947650" y="1920875"/>
            <a:ext cx="4191000" cy="8764479"/>
          </a:xfrm>
          <a:prstGeom prst="roundRect">
            <a:avLst>
              <a:gd fmla="val 16667" name="adj"/>
            </a:avLst>
          </a:prstGeom>
          <a:noFill/>
          <a:ln cap="rnd" cmpd="sng" w="447675">
            <a:solidFill>
              <a:srgbClr val="FF000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TÉCNICAS</a:t>
            </a:r>
            <a:endParaRPr/>
          </a:p>
        </p:txBody>
      </p:sp>
      <p:sp>
        <p:nvSpPr>
          <p:cNvPr id="154" name="Google Shape;154;p11"/>
          <p:cNvSpPr txBox="1"/>
          <p:nvPr/>
        </p:nvSpPr>
        <p:spPr>
          <a:xfrm>
            <a:off x="2432051" y="1824015"/>
            <a:ext cx="7619999" cy="6124754"/>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i="0" lang="es-ES" sz="2800">
                <a:solidFill>
                  <a:srgbClr val="292929"/>
                </a:solidFill>
                <a:latin typeface="Arial"/>
                <a:ea typeface="Arial"/>
                <a:cs typeface="Arial"/>
                <a:sym typeface="Arial"/>
              </a:rPr>
              <a:t>CLUSTERING</a:t>
            </a:r>
            <a:endParaRPr/>
          </a:p>
          <a:p>
            <a:pPr indent="0" lvl="0" marL="0" rtl="0" algn="l">
              <a:spcBef>
                <a:spcPts val="0"/>
              </a:spcBef>
              <a:spcAft>
                <a:spcPts val="0"/>
              </a:spcAft>
              <a:buNone/>
            </a:pPr>
            <a:r>
              <a:t/>
            </a:r>
            <a:endParaRPr b="1" i="0" sz="2800">
              <a:solidFill>
                <a:srgbClr val="292929"/>
              </a:solidFill>
              <a:latin typeface="Arial"/>
              <a:ea typeface="Arial"/>
              <a:cs typeface="Arial"/>
              <a:sym typeface="Arial"/>
            </a:endParaRPr>
          </a:p>
          <a:p>
            <a:pPr indent="0" lvl="0" marL="0" rtl="0" algn="just">
              <a:spcBef>
                <a:spcPts val="0"/>
              </a:spcBef>
              <a:spcAft>
                <a:spcPts val="0"/>
              </a:spcAft>
              <a:buNone/>
            </a:pPr>
            <a:r>
              <a:rPr b="0" i="0" lang="es-ES" sz="2800">
                <a:solidFill>
                  <a:srgbClr val="292929"/>
                </a:solidFill>
                <a:latin typeface="Arial"/>
                <a:ea typeface="Arial"/>
                <a:cs typeface="Arial"/>
                <a:sym typeface="Arial"/>
              </a:rPr>
              <a:t>En términos básicos, el objetivo de la agrupación es </a:t>
            </a:r>
            <a:r>
              <a:rPr b="1" i="0" lang="es-ES" sz="2800">
                <a:solidFill>
                  <a:srgbClr val="292929"/>
                </a:solidFill>
                <a:latin typeface="Arial"/>
                <a:ea typeface="Arial"/>
                <a:cs typeface="Arial"/>
                <a:sym typeface="Arial"/>
              </a:rPr>
              <a:t>encontrar diferentes grupos dentro de los elementos de los datos</a:t>
            </a:r>
            <a:r>
              <a:rPr b="0" i="0" lang="es-ES" sz="2800">
                <a:solidFill>
                  <a:srgbClr val="292929"/>
                </a:solidFill>
                <a:latin typeface="Arial"/>
                <a:ea typeface="Arial"/>
                <a:cs typeface="Arial"/>
                <a:sym typeface="Arial"/>
              </a:rPr>
              <a:t>. </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rPr b="0" i="0" lang="es-ES" sz="2800">
                <a:solidFill>
                  <a:srgbClr val="292929"/>
                </a:solidFill>
                <a:latin typeface="Arial"/>
                <a:ea typeface="Arial"/>
                <a:cs typeface="Arial"/>
                <a:sym typeface="Arial"/>
              </a:rPr>
              <a:t>Para ello, los algoritmos de agrupamiento encuentran la estructura en los datos de manera que los elementos del mismo clúster (o grupo) </a:t>
            </a:r>
            <a:r>
              <a:rPr b="1" i="0" lang="es-ES" sz="2800">
                <a:solidFill>
                  <a:srgbClr val="292929"/>
                </a:solidFill>
                <a:latin typeface="Arial"/>
                <a:ea typeface="Arial"/>
                <a:cs typeface="Arial"/>
                <a:sym typeface="Arial"/>
              </a:rPr>
              <a:t>sean más similares entre sí </a:t>
            </a:r>
            <a:r>
              <a:rPr b="0" i="0" lang="es-ES" sz="2800">
                <a:solidFill>
                  <a:srgbClr val="292929"/>
                </a:solidFill>
                <a:latin typeface="Arial"/>
                <a:ea typeface="Arial"/>
                <a:cs typeface="Arial"/>
                <a:sym typeface="Arial"/>
              </a:rPr>
              <a:t>que con los de clústeres diferentes.</a:t>
            </a:r>
            <a:endParaRPr/>
          </a:p>
          <a:p>
            <a:pPr indent="0" lvl="0" marL="0" rtl="0" algn="just">
              <a:spcBef>
                <a:spcPts val="0"/>
              </a:spcBef>
              <a:spcAft>
                <a:spcPts val="0"/>
              </a:spcAft>
              <a:buNone/>
            </a:pPr>
            <a:r>
              <a:t/>
            </a:r>
            <a:endParaRPr b="0" i="0" sz="2800">
              <a:solidFill>
                <a:srgbClr val="292929"/>
              </a:solidFill>
              <a:latin typeface="Arial"/>
              <a:ea typeface="Arial"/>
              <a:cs typeface="Arial"/>
              <a:sym typeface="Arial"/>
            </a:endParaRPr>
          </a:p>
          <a:p>
            <a:pPr indent="0" lvl="0" marL="0" rtl="0" algn="just">
              <a:spcBef>
                <a:spcPts val="0"/>
              </a:spcBef>
              <a:spcAft>
                <a:spcPts val="0"/>
              </a:spcAft>
              <a:buNone/>
            </a:pPr>
            <a:r>
              <a:rPr b="0" i="0" lang="es-ES" sz="2800">
                <a:solidFill>
                  <a:srgbClr val="292929"/>
                </a:solidFill>
                <a:latin typeface="Arial"/>
                <a:ea typeface="Arial"/>
                <a:cs typeface="Arial"/>
                <a:sym typeface="Arial"/>
              </a:rPr>
              <a:t>De una manera visual podemos ver este concepto en la imagen.</a:t>
            </a:r>
            <a:endParaRPr sz="2800">
              <a:solidFill>
                <a:srgbClr val="292929"/>
              </a:solidFill>
              <a:latin typeface="Arial"/>
              <a:ea typeface="Arial"/>
              <a:cs typeface="Arial"/>
              <a:sym typeface="Arial"/>
            </a:endParaRPr>
          </a:p>
        </p:txBody>
      </p:sp>
      <p:sp>
        <p:nvSpPr>
          <p:cNvPr id="155" name="Google Shape;155;p11"/>
          <p:cNvSpPr txBox="1"/>
          <p:nvPr/>
        </p:nvSpPr>
        <p:spPr>
          <a:xfrm>
            <a:off x="3346450" y="10415396"/>
            <a:ext cx="9297738"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https://medium.com/datos-y-ciencia/aprendizaje-no-supervisado-en-machine-learning-agrupaci%C3%B3n-bb8f25813edc</a:t>
            </a:r>
            <a:endParaRPr/>
          </a:p>
        </p:txBody>
      </p:sp>
      <p:pic>
        <p:nvPicPr>
          <p:cNvPr id="156" name="Google Shape;156;p11"/>
          <p:cNvPicPr preferRelativeResize="0"/>
          <p:nvPr/>
        </p:nvPicPr>
        <p:blipFill rotWithShape="1">
          <a:blip r:embed="rId3">
            <a:alphaModFix/>
          </a:blip>
          <a:srcRect b="0" l="0" r="0" t="0"/>
          <a:stretch/>
        </p:blipFill>
        <p:spPr>
          <a:xfrm>
            <a:off x="10966450" y="2530475"/>
            <a:ext cx="8660762" cy="655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TÉCNICAS</a:t>
            </a:r>
            <a:endParaRPr/>
          </a:p>
        </p:txBody>
      </p:sp>
      <p:sp>
        <p:nvSpPr>
          <p:cNvPr id="162" name="Google Shape;162;p12"/>
          <p:cNvSpPr txBox="1"/>
          <p:nvPr/>
        </p:nvSpPr>
        <p:spPr>
          <a:xfrm>
            <a:off x="2432051" y="1824015"/>
            <a:ext cx="7620000" cy="7296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600">
                <a:solidFill>
                  <a:srgbClr val="292929"/>
                </a:solidFill>
                <a:latin typeface="Arial"/>
                <a:ea typeface="Arial"/>
                <a:cs typeface="Arial"/>
                <a:sym typeface="Arial"/>
              </a:rPr>
              <a:t>ANÁLISIS DE ASOCIACIÓN</a:t>
            </a:r>
            <a:endParaRPr b="1" i="0" sz="2600">
              <a:solidFill>
                <a:srgbClr val="292929"/>
              </a:solidFill>
              <a:latin typeface="Arial"/>
              <a:ea typeface="Arial"/>
              <a:cs typeface="Arial"/>
              <a:sym typeface="Arial"/>
            </a:endParaRPr>
          </a:p>
          <a:p>
            <a:pPr indent="0" lvl="0" marL="0" rtl="0" algn="just">
              <a:spcBef>
                <a:spcPts val="0"/>
              </a:spcBef>
              <a:spcAft>
                <a:spcPts val="0"/>
              </a:spcAft>
              <a:buNone/>
            </a:pPr>
            <a:r>
              <a:t/>
            </a:r>
            <a:endParaRPr b="1" i="0" sz="26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rgbClr val="292929"/>
                </a:solidFill>
                <a:latin typeface="Arial"/>
                <a:ea typeface="Arial"/>
                <a:cs typeface="Arial"/>
                <a:sym typeface="Arial"/>
              </a:rPr>
              <a:t>Se refiere a </a:t>
            </a:r>
            <a:r>
              <a:rPr b="1" lang="es-ES" sz="2600">
                <a:solidFill>
                  <a:srgbClr val="292929"/>
                </a:solidFill>
                <a:latin typeface="Arial"/>
                <a:ea typeface="Arial"/>
                <a:cs typeface="Arial"/>
                <a:sym typeface="Arial"/>
              </a:rPr>
              <a:t>descubrir patrones y relaciones comunes entre los distintos atributos de un conjunto de datos</a:t>
            </a:r>
            <a:r>
              <a:rPr lang="es-ES" sz="2600">
                <a:solidFill>
                  <a:srgbClr val="292929"/>
                </a:solidFill>
                <a:latin typeface="Arial"/>
                <a:ea typeface="Arial"/>
                <a:cs typeface="Arial"/>
                <a:sym typeface="Arial"/>
              </a:rPr>
              <a:t>. </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rgbClr val="292929"/>
                </a:solidFill>
                <a:latin typeface="Arial"/>
                <a:ea typeface="Arial"/>
                <a:cs typeface="Arial"/>
                <a:sym typeface="Arial"/>
              </a:rPr>
              <a:t>La atención se centra en </a:t>
            </a:r>
            <a:r>
              <a:rPr b="1" lang="es-ES" sz="2600">
                <a:solidFill>
                  <a:srgbClr val="292929"/>
                </a:solidFill>
                <a:latin typeface="Arial"/>
                <a:ea typeface="Arial"/>
                <a:cs typeface="Arial"/>
                <a:sym typeface="Arial"/>
              </a:rPr>
              <a:t>qué atributos o características del conjunto de datos aparecen juntos con frecuencia y cuáles no</a:t>
            </a:r>
            <a:r>
              <a:rPr lang="es-ES" sz="2600">
                <a:solidFill>
                  <a:srgbClr val="292929"/>
                </a:solidFill>
                <a:latin typeface="Arial"/>
                <a:ea typeface="Arial"/>
                <a:cs typeface="Arial"/>
                <a:sym typeface="Arial"/>
              </a:rPr>
              <a:t>. </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rgbClr val="292929"/>
                </a:solidFill>
                <a:latin typeface="Arial"/>
                <a:ea typeface="Arial"/>
                <a:cs typeface="Arial"/>
                <a:sym typeface="Arial"/>
              </a:rPr>
              <a:t>El objetivo es identificar reglas o asociaciones que indiquen qué combinaciones de características o atributos se dan con más frecuencia.</a:t>
            </a:r>
            <a:endParaRPr sz="2600"/>
          </a:p>
          <a:p>
            <a:pPr indent="0" lvl="0" marL="0" rtl="0" algn="just">
              <a:spcBef>
                <a:spcPts val="0"/>
              </a:spcBef>
              <a:spcAft>
                <a:spcPts val="0"/>
              </a:spcAft>
              <a:buNone/>
            </a:pPr>
            <a:r>
              <a:rPr lang="es-ES" sz="2600">
                <a:solidFill>
                  <a:srgbClr val="292929"/>
                </a:solidFill>
                <a:latin typeface="Arial"/>
                <a:ea typeface="Arial"/>
                <a:cs typeface="Arial"/>
                <a:sym typeface="Arial"/>
              </a:rPr>
              <a:t>Un ejemplo habitual de análisis de asociación es el análisis del comportamiento de compra en un supermercado, llamado  “análisis de la cesta de compra”, el objetivo es averiguar qué productos suelen comprarse juntos</a:t>
            </a:r>
            <a:endParaRPr sz="2600"/>
          </a:p>
        </p:txBody>
      </p:sp>
      <p:sp>
        <p:nvSpPr>
          <p:cNvPr id="163" name="Google Shape;163;p12"/>
          <p:cNvSpPr txBox="1"/>
          <p:nvPr/>
        </p:nvSpPr>
        <p:spPr>
          <a:xfrm>
            <a:off x="3346450" y="10415396"/>
            <a:ext cx="7370929"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https://www.alexanderthamm.com/es/blog/asi-funciona-el-aprendizaje-maquina-sin-supervision/</a:t>
            </a:r>
            <a:endParaRPr/>
          </a:p>
        </p:txBody>
      </p:sp>
      <p:pic>
        <p:nvPicPr>
          <p:cNvPr id="164" name="Google Shape;164;p12"/>
          <p:cNvPicPr preferRelativeResize="0"/>
          <p:nvPr/>
        </p:nvPicPr>
        <p:blipFill rotWithShape="1">
          <a:blip r:embed="rId3">
            <a:alphaModFix/>
          </a:blip>
          <a:srcRect b="0" l="0" r="0" t="0"/>
          <a:stretch/>
        </p:blipFill>
        <p:spPr>
          <a:xfrm>
            <a:off x="10585449" y="2911475"/>
            <a:ext cx="8971537" cy="525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idx="1" type="body"/>
          </p:nvPr>
        </p:nvSpPr>
        <p:spPr>
          <a:xfrm>
            <a:off x="8034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TÉCNICAS</a:t>
            </a:r>
            <a:endParaRPr/>
          </a:p>
        </p:txBody>
      </p:sp>
      <p:sp>
        <p:nvSpPr>
          <p:cNvPr id="170" name="Google Shape;170;p13"/>
          <p:cNvSpPr txBox="1"/>
          <p:nvPr/>
        </p:nvSpPr>
        <p:spPr>
          <a:xfrm>
            <a:off x="2432051" y="1824015"/>
            <a:ext cx="7620000" cy="7296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2600">
                <a:solidFill>
                  <a:srgbClr val="292929"/>
                </a:solidFill>
              </a:rPr>
              <a:t>REDUCCIÓN</a:t>
            </a:r>
            <a:r>
              <a:rPr b="1" lang="es-ES" sz="2600">
                <a:solidFill>
                  <a:srgbClr val="292929"/>
                </a:solidFill>
                <a:latin typeface="Arial"/>
                <a:ea typeface="Arial"/>
                <a:cs typeface="Arial"/>
                <a:sym typeface="Arial"/>
              </a:rPr>
              <a:t> DE LA DIMENSIONALIDAD</a:t>
            </a:r>
            <a:endParaRPr b="1" i="0" sz="2600">
              <a:solidFill>
                <a:srgbClr val="292929"/>
              </a:solidFill>
              <a:latin typeface="Arial"/>
              <a:ea typeface="Arial"/>
              <a:cs typeface="Arial"/>
              <a:sym typeface="Arial"/>
            </a:endParaRPr>
          </a:p>
          <a:p>
            <a:pPr indent="0" lvl="0" marL="0" rtl="0" algn="just">
              <a:spcBef>
                <a:spcPts val="0"/>
              </a:spcBef>
              <a:spcAft>
                <a:spcPts val="0"/>
              </a:spcAft>
              <a:buNone/>
            </a:pPr>
            <a:r>
              <a:t/>
            </a:r>
            <a:endParaRPr b="1" i="0" sz="26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rgbClr val="292929"/>
                </a:solidFill>
                <a:latin typeface="Arial"/>
                <a:ea typeface="Arial"/>
                <a:cs typeface="Arial"/>
                <a:sym typeface="Arial"/>
              </a:rPr>
              <a:t>Se refiere a </a:t>
            </a:r>
            <a:r>
              <a:rPr b="1" lang="es-ES" sz="2600">
                <a:solidFill>
                  <a:srgbClr val="292929"/>
                </a:solidFill>
                <a:latin typeface="Arial"/>
                <a:ea typeface="Arial"/>
                <a:cs typeface="Arial"/>
                <a:sym typeface="Arial"/>
              </a:rPr>
              <a:t>reducir características de los datos conservando la información más importante</a:t>
            </a:r>
            <a:r>
              <a:rPr lang="es-ES" sz="2600">
                <a:solidFill>
                  <a:srgbClr val="292929"/>
                </a:solidFill>
                <a:latin typeface="Arial"/>
                <a:ea typeface="Arial"/>
                <a:cs typeface="Arial"/>
                <a:sym typeface="Arial"/>
              </a:rPr>
              <a:t>. Es decir, transformar el conjunto de datos a uno de menor dimensión.</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rgbClr val="292929"/>
                </a:solidFill>
                <a:latin typeface="Arial"/>
                <a:ea typeface="Arial"/>
                <a:cs typeface="Arial"/>
                <a:sym typeface="Arial"/>
              </a:rPr>
              <a:t>Por ejemplo, la reducción de la dimensionalidad en un conjunto de datos de clientes de un supermercado ayuda a reducir la variedad de características, como la edad, el sexo, los ingresos y los gastos. Esto ayuda a identificar las características más importantes y a explicar mejor la variación de los datos. </a:t>
            </a:r>
            <a:endParaRPr sz="2600"/>
          </a:p>
          <a:p>
            <a:pPr indent="0" lvl="0" marL="0" rtl="0" algn="just">
              <a:spcBef>
                <a:spcPts val="0"/>
              </a:spcBef>
              <a:spcAft>
                <a:spcPts val="0"/>
              </a:spcAft>
              <a:buNone/>
            </a:pPr>
            <a:r>
              <a:t/>
            </a:r>
            <a:endParaRPr sz="2600">
              <a:solidFill>
                <a:srgbClr val="292929"/>
              </a:solidFill>
              <a:latin typeface="Arial"/>
              <a:ea typeface="Arial"/>
              <a:cs typeface="Arial"/>
              <a:sym typeface="Arial"/>
            </a:endParaRPr>
          </a:p>
          <a:p>
            <a:pPr indent="0" lvl="0" marL="0" rtl="0" algn="just">
              <a:spcBef>
                <a:spcPts val="0"/>
              </a:spcBef>
              <a:spcAft>
                <a:spcPts val="0"/>
              </a:spcAft>
              <a:buNone/>
            </a:pPr>
            <a:r>
              <a:rPr lang="es-ES" sz="2600">
                <a:solidFill>
                  <a:srgbClr val="292929"/>
                </a:solidFill>
                <a:latin typeface="Arial"/>
                <a:ea typeface="Arial"/>
                <a:cs typeface="Arial"/>
                <a:sym typeface="Arial"/>
              </a:rPr>
              <a:t>Así los clientes similares se sitúan cerca unos de otros, lo que puede indicar patrones y agrupaciones. </a:t>
            </a:r>
            <a:endParaRPr sz="2600"/>
          </a:p>
        </p:txBody>
      </p:sp>
      <p:sp>
        <p:nvSpPr>
          <p:cNvPr id="171" name="Google Shape;171;p13"/>
          <p:cNvSpPr txBox="1"/>
          <p:nvPr/>
        </p:nvSpPr>
        <p:spPr>
          <a:xfrm>
            <a:off x="3346450" y="10415396"/>
            <a:ext cx="7370929"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https://www.alexanderthamm.com/es/blog/asi-funciona-el-aprendizaje-maquina-sin-supervision/</a:t>
            </a:r>
            <a:endParaRPr/>
          </a:p>
        </p:txBody>
      </p:sp>
      <p:pic>
        <p:nvPicPr>
          <p:cNvPr id="172" name="Google Shape;172;p13"/>
          <p:cNvPicPr preferRelativeResize="0"/>
          <p:nvPr/>
        </p:nvPicPr>
        <p:blipFill rotWithShape="1">
          <a:blip r:embed="rId3">
            <a:alphaModFix/>
          </a:blip>
          <a:srcRect b="0" l="0" r="0" t="0"/>
          <a:stretch/>
        </p:blipFill>
        <p:spPr>
          <a:xfrm>
            <a:off x="10433050" y="3028778"/>
            <a:ext cx="8667750" cy="543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222250" y="7407275"/>
            <a:ext cx="10393528"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RESUMEN</a:t>
            </a:r>
            <a:endParaRPr/>
          </a:p>
        </p:txBody>
      </p:sp>
      <p:sp>
        <p:nvSpPr>
          <p:cNvPr id="178" name="Google Shape;178;p14"/>
          <p:cNvSpPr txBox="1"/>
          <p:nvPr/>
        </p:nvSpPr>
        <p:spPr>
          <a:xfrm>
            <a:off x="9089872" y="6188075"/>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chemeClr val="dk1"/>
                </a:solidFill>
                <a:latin typeface="Arial Black"/>
                <a:ea typeface="Arial Black"/>
                <a:cs typeface="Arial Black"/>
                <a:sym typeface="Arial Black"/>
              </a:rPr>
              <a:t>03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RESUMEN</a:t>
            </a:r>
            <a:endParaRPr/>
          </a:p>
        </p:txBody>
      </p:sp>
      <p:sp>
        <p:nvSpPr>
          <p:cNvPr id="184" name="Google Shape;184;p15"/>
          <p:cNvSpPr txBox="1"/>
          <p:nvPr/>
        </p:nvSpPr>
        <p:spPr>
          <a:xfrm>
            <a:off x="2432051" y="2073275"/>
            <a:ext cx="9524999" cy="2677656"/>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800">
                <a:solidFill>
                  <a:srgbClr val="292929"/>
                </a:solidFill>
                <a:latin typeface="Arial"/>
                <a:ea typeface="Arial"/>
                <a:cs typeface="Arial"/>
                <a:sym typeface="Arial"/>
              </a:rPr>
              <a:t>En esta clase, hemos visto:</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457200" lvl="0" marL="457200" rtl="0" algn="just">
              <a:spcBef>
                <a:spcPts val="0"/>
              </a:spcBef>
              <a:spcAft>
                <a:spcPts val="0"/>
              </a:spcAft>
              <a:buClr>
                <a:srgbClr val="292929"/>
              </a:buClr>
              <a:buSzPts val="2800"/>
              <a:buFont typeface="Noto Sans Symbols"/>
              <a:buChar char="❑"/>
            </a:pPr>
            <a:r>
              <a:rPr lang="es-ES" sz="2800">
                <a:solidFill>
                  <a:srgbClr val="292929"/>
                </a:solidFill>
                <a:latin typeface="Arial"/>
                <a:ea typeface="Arial"/>
                <a:cs typeface="Arial"/>
                <a:sym typeface="Arial"/>
              </a:rPr>
              <a:t>Una introducción al Aprendizaje no Supervisado.</a:t>
            </a:r>
            <a:endParaRPr/>
          </a:p>
          <a:p>
            <a:pPr indent="-279400" lvl="0" marL="457200" rtl="0" algn="just">
              <a:spcBef>
                <a:spcPts val="0"/>
              </a:spcBef>
              <a:spcAft>
                <a:spcPts val="0"/>
              </a:spcAft>
              <a:buSzPts val="2800"/>
              <a:buFont typeface="Noto Sans Symbols"/>
              <a:buNone/>
            </a:pPr>
            <a:r>
              <a:t/>
            </a:r>
            <a:endParaRPr sz="2800">
              <a:solidFill>
                <a:srgbClr val="292929"/>
              </a:solidFill>
              <a:latin typeface="Arial"/>
              <a:ea typeface="Arial"/>
              <a:cs typeface="Arial"/>
              <a:sym typeface="Arial"/>
            </a:endParaRPr>
          </a:p>
          <a:p>
            <a:pPr indent="-457200" lvl="0" marL="457200" rtl="0" algn="just">
              <a:spcBef>
                <a:spcPts val="0"/>
              </a:spcBef>
              <a:spcAft>
                <a:spcPts val="0"/>
              </a:spcAft>
              <a:buClr>
                <a:srgbClr val="292929"/>
              </a:buClr>
              <a:buSzPts val="2800"/>
              <a:buFont typeface="Noto Sans Symbols"/>
              <a:buChar char="❑"/>
            </a:pPr>
            <a:r>
              <a:rPr lang="es-ES" sz="2800">
                <a:solidFill>
                  <a:srgbClr val="292929"/>
                </a:solidFill>
                <a:latin typeface="Arial"/>
                <a:ea typeface="Arial"/>
                <a:cs typeface="Arial"/>
                <a:sym typeface="Arial"/>
              </a:rPr>
              <a:t>Técnicas de Aprendizaje no Supervisado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p:nvPr/>
        </p:nvSpPr>
        <p:spPr>
          <a:xfrm>
            <a:off x="9518650" y="2378075"/>
            <a:ext cx="5357557" cy="10156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6000">
                <a:latin typeface="Arial Black"/>
                <a:ea typeface="Arial Black"/>
                <a:cs typeface="Arial Black"/>
                <a:sym typeface="Arial Black"/>
              </a:rPr>
              <a:t>CONTENIDO</a:t>
            </a:r>
            <a:endParaRPr/>
          </a:p>
        </p:txBody>
      </p:sp>
      <p:sp>
        <p:nvSpPr>
          <p:cNvPr id="81" name="Google Shape;81;p2"/>
          <p:cNvSpPr txBox="1"/>
          <p:nvPr/>
        </p:nvSpPr>
        <p:spPr>
          <a:xfrm>
            <a:off x="9518650"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01</a:t>
            </a:r>
            <a:endParaRPr/>
          </a:p>
        </p:txBody>
      </p:sp>
      <p:sp>
        <p:nvSpPr>
          <p:cNvPr id="82" name="Google Shape;82;p2"/>
          <p:cNvSpPr txBox="1"/>
          <p:nvPr/>
        </p:nvSpPr>
        <p:spPr>
          <a:xfrm>
            <a:off x="9617262" y="7026177"/>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TÉCNICAS</a:t>
            </a:r>
            <a:endParaRPr/>
          </a:p>
        </p:txBody>
      </p:sp>
      <p:sp>
        <p:nvSpPr>
          <p:cNvPr id="83" name="Google Shape;83;p2"/>
          <p:cNvSpPr txBox="1"/>
          <p:nvPr/>
        </p:nvSpPr>
        <p:spPr>
          <a:xfrm>
            <a:off x="9518650" y="6264177"/>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02</a:t>
            </a:r>
            <a:endParaRPr/>
          </a:p>
        </p:txBody>
      </p:sp>
      <p:sp>
        <p:nvSpPr>
          <p:cNvPr id="84" name="Google Shape;84;p2"/>
          <p:cNvSpPr txBox="1"/>
          <p:nvPr/>
        </p:nvSpPr>
        <p:spPr>
          <a:xfrm>
            <a:off x="9617262" y="9194781"/>
            <a:ext cx="4165973"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RESUMEN</a:t>
            </a:r>
            <a:endParaRPr/>
          </a:p>
        </p:txBody>
      </p:sp>
      <p:sp>
        <p:nvSpPr>
          <p:cNvPr id="85" name="Google Shape;85;p2"/>
          <p:cNvSpPr txBox="1"/>
          <p:nvPr/>
        </p:nvSpPr>
        <p:spPr>
          <a:xfrm>
            <a:off x="9617262" y="8432781"/>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03</a:t>
            </a:r>
            <a:endParaRPr/>
          </a:p>
        </p:txBody>
      </p:sp>
      <p:sp>
        <p:nvSpPr>
          <p:cNvPr id="86" name="Google Shape;86;p2"/>
          <p:cNvSpPr txBox="1"/>
          <p:nvPr/>
        </p:nvSpPr>
        <p:spPr>
          <a:xfrm>
            <a:off x="9617262" y="4782488"/>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s-ES" sz="3000">
                <a:solidFill>
                  <a:schemeClr val="dk1"/>
                </a:solidFill>
              </a:rPr>
              <a:t>INTRODUCCIÓN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title"/>
          </p:nvPr>
        </p:nvSpPr>
        <p:spPr>
          <a:xfrm>
            <a:off x="4413250" y="7559675"/>
            <a:ext cx="10134600"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INTRODUCCIÓN</a:t>
            </a:r>
            <a:endParaRPr/>
          </a:p>
        </p:txBody>
      </p:sp>
      <p:sp>
        <p:nvSpPr>
          <p:cNvPr id="92" name="Google Shape;92;p3"/>
          <p:cNvSpPr txBox="1"/>
          <p:nvPr/>
        </p:nvSpPr>
        <p:spPr>
          <a:xfrm>
            <a:off x="12677531" y="6082347"/>
            <a:ext cx="19050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9600">
                <a:solidFill>
                  <a:schemeClr val="dk1"/>
                </a:solidFill>
                <a:latin typeface="Arial Black"/>
                <a:ea typeface="Arial Black"/>
                <a:cs typeface="Arial Black"/>
                <a:sym typeface="Arial Black"/>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98" name="Google Shape;98;p4"/>
          <p:cNvSpPr txBox="1"/>
          <p:nvPr/>
        </p:nvSpPr>
        <p:spPr>
          <a:xfrm>
            <a:off x="2073550" y="2530475"/>
            <a:ext cx="7978500" cy="7419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0" i="0" lang="es-ES" sz="2800">
                <a:solidFill>
                  <a:srgbClr val="292929"/>
                </a:solidFill>
                <a:latin typeface="Arial"/>
                <a:ea typeface="Arial"/>
                <a:cs typeface="Arial"/>
                <a:sym typeface="Arial"/>
              </a:rPr>
              <a:t>Hasta ahora, tan sólo hemos explorado algoritmos y técnicas de Aprendizaje Automático supervisado para desarrollar modelos en los que </a:t>
            </a:r>
            <a:r>
              <a:rPr b="1" i="0" lang="es-ES" sz="2800">
                <a:solidFill>
                  <a:srgbClr val="292929"/>
                </a:solidFill>
                <a:latin typeface="Arial"/>
                <a:ea typeface="Arial"/>
                <a:cs typeface="Arial"/>
                <a:sym typeface="Arial"/>
              </a:rPr>
              <a:t>los datos tenían etiquetas previamente conocidas</a:t>
            </a:r>
            <a:r>
              <a:rPr b="0" i="0" lang="es-ES" sz="2800">
                <a:solidFill>
                  <a:srgbClr val="292929"/>
                </a:solidFill>
                <a:latin typeface="Arial"/>
                <a:ea typeface="Arial"/>
                <a:cs typeface="Arial"/>
                <a:sym typeface="Arial"/>
              </a:rPr>
              <a:t>. </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rPr b="0" i="0" lang="es-ES" sz="2800">
                <a:solidFill>
                  <a:srgbClr val="292929"/>
                </a:solidFill>
                <a:latin typeface="Arial"/>
                <a:ea typeface="Arial"/>
                <a:cs typeface="Arial"/>
                <a:sym typeface="Arial"/>
              </a:rPr>
              <a:t>En otras palabras, nuestros datos tenían algunas variables objetivo con valores específicos que utilizamos para entrenar nuestros modelos.</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rPr b="0" i="0" lang="es-ES" sz="2800">
                <a:solidFill>
                  <a:srgbClr val="292929"/>
                </a:solidFill>
                <a:latin typeface="Arial"/>
                <a:ea typeface="Arial"/>
                <a:cs typeface="Arial"/>
                <a:sym typeface="Arial"/>
              </a:rPr>
              <a:t>Sin embargo, cuando se trata de problemas del mundo real, la mayoría de las veces, los datos no vienen con etiquetas predefinidas: tenemos las características de entrada X, pero no tenemos las etiquetas Y. Estos son los </a:t>
            </a:r>
            <a:r>
              <a:rPr b="1" i="0" lang="es-ES" sz="2800">
                <a:solidFill>
                  <a:srgbClr val="292929"/>
                </a:solidFill>
                <a:latin typeface="Arial"/>
                <a:ea typeface="Arial"/>
                <a:cs typeface="Arial"/>
                <a:sym typeface="Arial"/>
              </a:rPr>
              <a:t>modelos de Aprendizaje Automático No Supervisado</a:t>
            </a:r>
            <a:r>
              <a:rPr b="0" i="0" lang="es-ES" sz="2800">
                <a:solidFill>
                  <a:srgbClr val="292929"/>
                </a:solidFill>
                <a:latin typeface="Arial"/>
                <a:ea typeface="Arial"/>
                <a:cs typeface="Arial"/>
                <a:sym typeface="Arial"/>
              </a:rPr>
              <a:t>.</a:t>
            </a:r>
            <a:endParaRPr/>
          </a:p>
          <a:p>
            <a:pPr indent="0" lvl="0" marL="0" rtl="0" algn="l">
              <a:spcBef>
                <a:spcPts val="0"/>
              </a:spcBef>
              <a:spcAft>
                <a:spcPts val="0"/>
              </a:spcAft>
              <a:buNone/>
            </a:pPr>
            <a:r>
              <a:t/>
            </a:r>
            <a:endParaRPr sz="2800">
              <a:solidFill>
                <a:srgbClr val="292929"/>
              </a:solidFill>
              <a:latin typeface="Arial"/>
              <a:ea typeface="Arial"/>
              <a:cs typeface="Arial"/>
              <a:sym typeface="Arial"/>
            </a:endParaRPr>
          </a:p>
        </p:txBody>
      </p:sp>
      <p:pic>
        <p:nvPicPr>
          <p:cNvPr id="99" name="Google Shape;99;p4"/>
          <p:cNvPicPr preferRelativeResize="0"/>
          <p:nvPr/>
        </p:nvPicPr>
        <p:blipFill rotWithShape="1">
          <a:blip r:embed="rId3">
            <a:alphaModFix/>
          </a:blip>
          <a:srcRect b="0" l="0" r="0" t="0"/>
          <a:stretch/>
        </p:blipFill>
        <p:spPr>
          <a:xfrm>
            <a:off x="10814050" y="2835275"/>
            <a:ext cx="8394389" cy="4648200"/>
          </a:xfrm>
          <a:prstGeom prst="rect">
            <a:avLst/>
          </a:prstGeom>
          <a:noFill/>
          <a:ln>
            <a:noFill/>
          </a:ln>
        </p:spPr>
      </p:pic>
      <p:sp>
        <p:nvSpPr>
          <p:cNvPr id="100" name="Google Shape;100;p4"/>
          <p:cNvSpPr txBox="1"/>
          <p:nvPr/>
        </p:nvSpPr>
        <p:spPr>
          <a:xfrm>
            <a:off x="13481049" y="8449993"/>
            <a:ext cx="4191000" cy="83099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ES" sz="1600"/>
              <a:t>En los algoritmos  no supervisados, los datos de entrenamiento no tienen una etiqueta.</a:t>
            </a:r>
            <a:endParaRPr/>
          </a:p>
        </p:txBody>
      </p:sp>
      <p:sp>
        <p:nvSpPr>
          <p:cNvPr id="101" name="Google Shape;101;p4"/>
          <p:cNvSpPr txBox="1"/>
          <p:nvPr/>
        </p:nvSpPr>
        <p:spPr>
          <a:xfrm>
            <a:off x="2584450" y="10379075"/>
            <a:ext cx="9079730"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https://medium.com/datos-y-ciencia/aprendizaje-no-supervisado-en-machine-learning-agrupaci%C3%B3n-bb8f25813edc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07" name="Google Shape;107;p5"/>
          <p:cNvSpPr txBox="1"/>
          <p:nvPr/>
        </p:nvSpPr>
        <p:spPr>
          <a:xfrm>
            <a:off x="2432051" y="2530475"/>
            <a:ext cx="7619999" cy="6555641"/>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800">
                <a:solidFill>
                  <a:srgbClr val="292929"/>
                </a:solidFill>
                <a:latin typeface="Arial"/>
                <a:ea typeface="Arial"/>
                <a:cs typeface="Arial"/>
                <a:sym typeface="Arial"/>
              </a:rPr>
              <a:t>El Aprendizaje no Supervisado </a:t>
            </a:r>
            <a:r>
              <a:rPr b="1" lang="es-ES" sz="2800">
                <a:solidFill>
                  <a:srgbClr val="292929"/>
                </a:solidFill>
                <a:latin typeface="Arial"/>
                <a:ea typeface="Arial"/>
                <a:cs typeface="Arial"/>
                <a:sym typeface="Arial"/>
              </a:rPr>
              <a:t>pretende descubrir patrones previamente desconocidos en los datos</a:t>
            </a:r>
            <a:r>
              <a:rPr lang="es-ES" sz="2800">
                <a:solidFill>
                  <a:srgbClr val="292929"/>
                </a:solidFill>
                <a:latin typeface="Arial"/>
                <a:ea typeface="Arial"/>
                <a:cs typeface="Arial"/>
                <a:sym typeface="Arial"/>
              </a:rPr>
              <a:t>, pero la mayoría de las veces estos patrones son aproximaciones deficientes de lo que el Aprendizaje Supervisado puede lograr. </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rPr lang="es-ES" sz="2800">
                <a:solidFill>
                  <a:srgbClr val="292929"/>
                </a:solidFill>
                <a:latin typeface="Arial"/>
                <a:ea typeface="Arial"/>
                <a:cs typeface="Arial"/>
                <a:sym typeface="Arial"/>
              </a:rPr>
              <a:t>Además, dado que no sabe cuáles deberían ser los resultados, no hay forma de determinar cuán precisos son, lo que hace que el Aprendizaje Supervisado sea más aplicable a los problemas del mundo real.</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rPr lang="es-ES" sz="2800">
                <a:solidFill>
                  <a:srgbClr val="292929"/>
                </a:solidFill>
                <a:latin typeface="Arial"/>
                <a:ea typeface="Arial"/>
                <a:cs typeface="Arial"/>
                <a:sym typeface="Arial"/>
              </a:rPr>
              <a:t>El mejor momento para utilizar el Aprendizaje no Supervisado </a:t>
            </a:r>
            <a:r>
              <a:rPr b="1" lang="es-ES" sz="2800">
                <a:solidFill>
                  <a:srgbClr val="292929"/>
                </a:solidFill>
                <a:latin typeface="Arial"/>
                <a:ea typeface="Arial"/>
                <a:cs typeface="Arial"/>
                <a:sym typeface="Arial"/>
              </a:rPr>
              <a:t>es cuando no se dispone de datos sobre los resultados deseados.</a:t>
            </a:r>
            <a:endParaRPr/>
          </a:p>
        </p:txBody>
      </p:sp>
      <p:sp>
        <p:nvSpPr>
          <p:cNvPr id="108" name="Google Shape;108;p5"/>
          <p:cNvSpPr txBox="1"/>
          <p:nvPr/>
        </p:nvSpPr>
        <p:spPr>
          <a:xfrm>
            <a:off x="11664180" y="3138601"/>
            <a:ext cx="6629400" cy="5032147"/>
          </a:xfrm>
          <a:prstGeom prst="rect">
            <a:avLst/>
          </a:prstGeom>
          <a:noFill/>
          <a:ln cap="flat" cmpd="sng" w="63500">
            <a:solidFill>
              <a:srgbClr val="257CE1"/>
            </a:solidFill>
            <a:prstDash val="solid"/>
            <a:round/>
            <a:headEnd len="sm" w="sm" type="none"/>
            <a:tailEnd len="sm" w="sm" type="none"/>
          </a:ln>
        </p:spPr>
        <p:txBody>
          <a:bodyPr anchorCtr="0" anchor="t" bIns="45700" lIns="91425" spcFirstLastPara="1" rIns="91425" wrap="square" tIns="45700">
            <a:spAutoFit/>
          </a:bodyPr>
          <a:lstStyle/>
          <a:p>
            <a:pPr indent="0" lvl="0" marL="0" rtl="0" algn="just">
              <a:spcBef>
                <a:spcPts val="0"/>
              </a:spcBef>
              <a:spcAft>
                <a:spcPts val="0"/>
              </a:spcAft>
              <a:buNone/>
            </a:pPr>
            <a:r>
              <a:rPr b="0" i="0" lang="es-ES" sz="2000">
                <a:solidFill>
                  <a:srgbClr val="4A555F"/>
                </a:solidFill>
                <a:latin typeface="Helvetica Neue"/>
                <a:ea typeface="Helvetica Neue"/>
                <a:cs typeface="Helvetica Neue"/>
                <a:sym typeface="Helvetica Neue"/>
              </a:rPr>
              <a:t>Estas son algunas de las razones principales para usar Aprendizaje no Supervisado:</a:t>
            </a:r>
            <a:endParaRPr/>
          </a:p>
          <a:p>
            <a:pPr indent="0" lvl="0" marL="0" rtl="0" algn="just">
              <a:spcBef>
                <a:spcPts val="1200"/>
              </a:spcBef>
              <a:spcAft>
                <a:spcPts val="0"/>
              </a:spcAft>
              <a:buNone/>
            </a:pPr>
            <a:r>
              <a:t/>
            </a:r>
            <a:endParaRPr b="0" i="0" sz="2000">
              <a:solidFill>
                <a:srgbClr val="4A555F"/>
              </a:solidFill>
              <a:latin typeface="Helvetica Neue"/>
              <a:ea typeface="Helvetica Neue"/>
              <a:cs typeface="Helvetica Neue"/>
              <a:sym typeface="Helvetica Neue"/>
            </a:endParaRPr>
          </a:p>
          <a:p>
            <a:pPr indent="-127000" lvl="0" marL="0" rtl="0" algn="just">
              <a:spcBef>
                <a:spcPts val="1200"/>
              </a:spcBef>
              <a:spcAft>
                <a:spcPts val="0"/>
              </a:spcAft>
              <a:buClr>
                <a:srgbClr val="4A555F"/>
              </a:buClr>
              <a:buSzPts val="2000"/>
              <a:buFont typeface="Arial"/>
              <a:buChar char="•"/>
            </a:pPr>
            <a:r>
              <a:rPr b="1" i="0" lang="es-ES" sz="2000">
                <a:solidFill>
                  <a:srgbClr val="4A555F"/>
                </a:solidFill>
                <a:latin typeface="Helvetica Neue"/>
                <a:ea typeface="Helvetica Neue"/>
                <a:cs typeface="Helvetica Neue"/>
                <a:sym typeface="Helvetica Neue"/>
              </a:rPr>
              <a:t>El Aprendizaje no Supervisado encuentra todo tipo de patrones desconocidos en los datos.</a:t>
            </a:r>
            <a:endParaRPr/>
          </a:p>
          <a:p>
            <a:pPr indent="0" lvl="0" marL="0" rtl="0" algn="just">
              <a:spcBef>
                <a:spcPts val="1200"/>
              </a:spcBef>
              <a:spcAft>
                <a:spcPts val="0"/>
              </a:spcAft>
              <a:buSzPts val="2000"/>
              <a:buFont typeface="Arial"/>
              <a:buNone/>
            </a:pPr>
            <a:r>
              <a:t/>
            </a:r>
            <a:endParaRPr b="1" i="0" sz="2000">
              <a:solidFill>
                <a:srgbClr val="4A555F"/>
              </a:solidFill>
              <a:latin typeface="Helvetica Neue"/>
              <a:ea typeface="Helvetica Neue"/>
              <a:cs typeface="Helvetica Neue"/>
              <a:sym typeface="Helvetica Neue"/>
            </a:endParaRPr>
          </a:p>
          <a:p>
            <a:pPr indent="-127000" lvl="0" marL="0" rtl="0" algn="just">
              <a:spcBef>
                <a:spcPts val="1200"/>
              </a:spcBef>
              <a:spcAft>
                <a:spcPts val="0"/>
              </a:spcAft>
              <a:buClr>
                <a:srgbClr val="4A555F"/>
              </a:buClr>
              <a:buSzPts val="2000"/>
              <a:buFont typeface="Arial"/>
              <a:buChar char="•"/>
            </a:pPr>
            <a:r>
              <a:rPr b="1" i="0" lang="es-ES" sz="2000">
                <a:solidFill>
                  <a:srgbClr val="4A555F"/>
                </a:solidFill>
                <a:latin typeface="Helvetica Neue"/>
                <a:ea typeface="Helvetica Neue"/>
                <a:cs typeface="Helvetica Neue"/>
                <a:sym typeface="Helvetica Neue"/>
              </a:rPr>
              <a:t>Los métodos no supervisados te ayudan a encontrar características que pueden ser útiles para la categorización.</a:t>
            </a:r>
            <a:endParaRPr/>
          </a:p>
          <a:p>
            <a:pPr indent="0" lvl="0" marL="0" rtl="0" algn="just">
              <a:spcBef>
                <a:spcPts val="1200"/>
              </a:spcBef>
              <a:spcAft>
                <a:spcPts val="0"/>
              </a:spcAft>
              <a:buSzPts val="2000"/>
              <a:buFont typeface="Arial"/>
              <a:buNone/>
            </a:pPr>
            <a:r>
              <a:t/>
            </a:r>
            <a:endParaRPr b="1" i="0" sz="2000">
              <a:solidFill>
                <a:srgbClr val="4A555F"/>
              </a:solidFill>
              <a:latin typeface="Helvetica Neue"/>
              <a:ea typeface="Helvetica Neue"/>
              <a:cs typeface="Helvetica Neue"/>
              <a:sym typeface="Helvetica Neue"/>
            </a:endParaRPr>
          </a:p>
          <a:p>
            <a:pPr indent="-127000" lvl="0" marL="0" rtl="0" algn="just">
              <a:spcBef>
                <a:spcPts val="1200"/>
              </a:spcBef>
              <a:spcAft>
                <a:spcPts val="0"/>
              </a:spcAft>
              <a:buClr>
                <a:srgbClr val="4A555F"/>
              </a:buClr>
              <a:buSzPts val="2000"/>
              <a:buFont typeface="Arial"/>
              <a:buChar char="•"/>
            </a:pPr>
            <a:r>
              <a:rPr b="1" i="0" lang="es-ES" sz="2000">
                <a:solidFill>
                  <a:srgbClr val="4A555F"/>
                </a:solidFill>
                <a:latin typeface="Helvetica Neue"/>
                <a:ea typeface="Helvetica Neue"/>
                <a:cs typeface="Helvetica Neue"/>
                <a:sym typeface="Helvetica Neue"/>
              </a:rPr>
              <a:t>Es más fácil obtener datos no etiquetados que los datos etiquetados.</a:t>
            </a:r>
            <a:endParaRPr/>
          </a:p>
          <a:p>
            <a:pPr indent="0" lvl="0" marL="0" rtl="0" algn="l">
              <a:spcBef>
                <a:spcPts val="600"/>
              </a:spcBef>
              <a:spcAft>
                <a:spcPts val="0"/>
              </a:spcAft>
              <a:buNone/>
            </a:pPr>
            <a:r>
              <a:t/>
            </a:r>
            <a:endParaRPr i="1" sz="1600"/>
          </a:p>
        </p:txBody>
      </p:sp>
      <p:sp>
        <p:nvSpPr>
          <p:cNvPr id="109" name="Google Shape;109;p5"/>
          <p:cNvSpPr txBox="1"/>
          <p:nvPr/>
        </p:nvSpPr>
        <p:spPr>
          <a:xfrm>
            <a:off x="2584450" y="10379075"/>
            <a:ext cx="5562741"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https://aprendeia.com/aprendizaje-no-supervisado-machine-learning/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15" name="Google Shape;115;p6"/>
          <p:cNvSpPr txBox="1"/>
          <p:nvPr/>
        </p:nvSpPr>
        <p:spPr>
          <a:xfrm>
            <a:off x="2432051" y="2530475"/>
            <a:ext cx="7619999" cy="5262979"/>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800">
                <a:solidFill>
                  <a:srgbClr val="292929"/>
                </a:solidFill>
                <a:latin typeface="Arial"/>
                <a:ea typeface="Arial"/>
                <a:cs typeface="Arial"/>
                <a:sym typeface="Arial"/>
              </a:rPr>
              <a:t>Los algoritmos de Aprendizaje no Supervisado manejan datos sin entrenamiento previo, es una función que hace su trabajo con los datos a su disposición. </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rPr lang="es-ES" sz="2800">
                <a:solidFill>
                  <a:srgbClr val="292929"/>
                </a:solidFill>
                <a:latin typeface="Arial"/>
                <a:ea typeface="Arial"/>
                <a:cs typeface="Arial"/>
                <a:sym typeface="Arial"/>
              </a:rPr>
              <a:t>En cierto modo, se deja a su suerte para que resuelva las cosas a su antojo.</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rPr lang="es-ES" sz="2800">
                <a:solidFill>
                  <a:srgbClr val="292929"/>
                </a:solidFill>
                <a:latin typeface="Arial"/>
                <a:ea typeface="Arial"/>
                <a:cs typeface="Arial"/>
                <a:sym typeface="Arial"/>
              </a:rPr>
              <a:t>Los algoritmos no supervisados funcionan con datos no etiquetados. Su propósito es la exploración</a:t>
            </a:r>
            <a:endParaRPr/>
          </a:p>
          <a:p>
            <a:pPr indent="0" lvl="0" marL="0" rtl="0" algn="just">
              <a:spcBef>
                <a:spcPts val="0"/>
              </a:spcBef>
              <a:spcAft>
                <a:spcPts val="0"/>
              </a:spcAft>
              <a:buNone/>
            </a:pPr>
            <a:r>
              <a:t/>
            </a:r>
            <a:endParaRPr b="1" sz="2800">
              <a:solidFill>
                <a:srgbClr val="292929"/>
              </a:solidFill>
              <a:latin typeface="Arial"/>
              <a:ea typeface="Arial"/>
              <a:cs typeface="Arial"/>
              <a:sym typeface="Arial"/>
            </a:endParaRPr>
          </a:p>
        </p:txBody>
      </p:sp>
      <p:sp>
        <p:nvSpPr>
          <p:cNvPr id="116" name="Google Shape;116;p6"/>
          <p:cNvSpPr txBox="1"/>
          <p:nvPr/>
        </p:nvSpPr>
        <p:spPr>
          <a:xfrm>
            <a:off x="11664180" y="3138601"/>
            <a:ext cx="6629400" cy="4325100"/>
          </a:xfrm>
          <a:prstGeom prst="rect">
            <a:avLst/>
          </a:prstGeom>
          <a:noFill/>
          <a:ln cap="flat" cmpd="sng" w="63500">
            <a:solidFill>
              <a:srgbClr val="257CE1"/>
            </a:solidFill>
            <a:prstDash val="solid"/>
            <a:round/>
            <a:headEnd len="sm" w="sm" type="none"/>
            <a:tailEnd len="sm" w="sm" type="none"/>
          </a:ln>
        </p:spPr>
        <p:txBody>
          <a:bodyPr anchorCtr="0" anchor="t" bIns="45700" lIns="91425" spcFirstLastPara="1" rIns="91425" wrap="square" tIns="45700">
            <a:spAutoFit/>
          </a:bodyPr>
          <a:lstStyle/>
          <a:p>
            <a:pPr indent="0" lvl="0" marL="0" rtl="0" algn="l">
              <a:spcBef>
                <a:spcPts val="0"/>
              </a:spcBef>
              <a:spcAft>
                <a:spcPts val="0"/>
              </a:spcAft>
              <a:buNone/>
            </a:pPr>
            <a:r>
              <a:rPr lang="es-ES" sz="2000">
                <a:solidFill>
                  <a:srgbClr val="4A555F"/>
                </a:solidFill>
                <a:latin typeface="Helvetica Neue"/>
                <a:ea typeface="Helvetica Neue"/>
                <a:cs typeface="Helvetica Neue"/>
                <a:sym typeface="Helvetica Neue"/>
              </a:rPr>
              <a:t>Los algoritmos de Aprendizaje no Supervisado están acostumbrados:</a:t>
            </a:r>
            <a:endParaRPr/>
          </a:p>
          <a:p>
            <a:pPr indent="0" lvl="0" marL="0" rtl="0" algn="l">
              <a:spcBef>
                <a:spcPts val="0"/>
              </a:spcBef>
              <a:spcAft>
                <a:spcPts val="0"/>
              </a:spcAft>
              <a:buNone/>
            </a:pPr>
            <a:r>
              <a:t/>
            </a:r>
            <a:endParaRPr sz="2000">
              <a:solidFill>
                <a:srgbClr val="4A555F"/>
              </a:solidFill>
              <a:latin typeface="Helvetica Neue"/>
              <a:ea typeface="Helvetica Neue"/>
              <a:cs typeface="Helvetica Neue"/>
              <a:sym typeface="Helvetica Neue"/>
            </a:endParaRPr>
          </a:p>
          <a:p>
            <a:pPr indent="-127000" lvl="0" marL="0" rtl="0" algn="l">
              <a:spcBef>
                <a:spcPts val="0"/>
              </a:spcBef>
              <a:spcAft>
                <a:spcPts val="0"/>
              </a:spcAft>
              <a:buClr>
                <a:srgbClr val="4A555F"/>
              </a:buClr>
              <a:buSzPts val="2000"/>
              <a:buFont typeface="Arial"/>
              <a:buChar char="•"/>
            </a:pPr>
            <a:r>
              <a:rPr b="1" lang="es-ES" sz="2000">
                <a:solidFill>
                  <a:srgbClr val="4A555F"/>
                </a:solidFill>
                <a:latin typeface="Helvetica Neue"/>
                <a:ea typeface="Helvetica Neue"/>
                <a:cs typeface="Helvetica Neue"/>
                <a:sym typeface="Helvetica Neue"/>
              </a:rPr>
              <a:t> </a:t>
            </a:r>
            <a:r>
              <a:rPr b="1" lang="es-ES" sz="2000">
                <a:solidFill>
                  <a:srgbClr val="4A555F"/>
                </a:solidFill>
                <a:latin typeface="Helvetica Neue"/>
                <a:ea typeface="Helvetica Neue"/>
                <a:cs typeface="Helvetica Neue"/>
                <a:sym typeface="Helvetica Neue"/>
              </a:rPr>
              <a:t>Explorar la estructura de la información y detectar patrones distintos,</a:t>
            </a:r>
            <a:endParaRPr/>
          </a:p>
          <a:p>
            <a:pPr indent="0" lvl="0" marL="0" rtl="0" algn="l">
              <a:spcBef>
                <a:spcPts val="0"/>
              </a:spcBef>
              <a:spcAft>
                <a:spcPts val="0"/>
              </a:spcAft>
              <a:buSzPts val="2000"/>
              <a:buFont typeface="Arial"/>
              <a:buNone/>
            </a:pPr>
            <a:r>
              <a:t/>
            </a:r>
            <a:endParaRPr b="1" sz="2000">
              <a:solidFill>
                <a:srgbClr val="4A555F"/>
              </a:solidFill>
              <a:latin typeface="Helvetica Neue"/>
              <a:ea typeface="Helvetica Neue"/>
              <a:cs typeface="Helvetica Neue"/>
              <a:sym typeface="Helvetica Neue"/>
            </a:endParaRPr>
          </a:p>
          <a:p>
            <a:pPr indent="-127000" lvl="0" marL="0" rtl="0" algn="l">
              <a:spcBef>
                <a:spcPts val="0"/>
              </a:spcBef>
              <a:spcAft>
                <a:spcPts val="0"/>
              </a:spcAft>
              <a:buClr>
                <a:srgbClr val="4A555F"/>
              </a:buClr>
              <a:buSzPts val="2000"/>
              <a:buFont typeface="Arial"/>
              <a:buChar char="•"/>
            </a:pPr>
            <a:r>
              <a:rPr b="1" lang="es-ES" sz="2000">
                <a:solidFill>
                  <a:srgbClr val="4A555F"/>
                </a:solidFill>
                <a:latin typeface="Helvetica Neue"/>
                <a:ea typeface="Helvetica Neue"/>
                <a:cs typeface="Helvetica Neue"/>
                <a:sym typeface="Helvetica Neue"/>
              </a:rPr>
              <a:t> Extraer ideas valiosas,</a:t>
            </a:r>
            <a:endParaRPr/>
          </a:p>
          <a:p>
            <a:pPr indent="0" lvl="0" marL="0" rtl="0" algn="l">
              <a:spcBef>
                <a:spcPts val="0"/>
              </a:spcBef>
              <a:spcAft>
                <a:spcPts val="0"/>
              </a:spcAft>
              <a:buSzPts val="2000"/>
              <a:buFont typeface="Arial"/>
              <a:buNone/>
            </a:pPr>
            <a:r>
              <a:t/>
            </a:r>
            <a:endParaRPr b="1" sz="2000">
              <a:solidFill>
                <a:srgbClr val="4A555F"/>
              </a:solidFill>
              <a:latin typeface="Helvetica Neue"/>
              <a:ea typeface="Helvetica Neue"/>
              <a:cs typeface="Helvetica Neue"/>
              <a:sym typeface="Helvetica Neue"/>
            </a:endParaRPr>
          </a:p>
          <a:p>
            <a:pPr indent="-127000" lvl="0" marL="0" rtl="0" algn="l">
              <a:spcBef>
                <a:spcPts val="0"/>
              </a:spcBef>
              <a:spcAft>
                <a:spcPts val="0"/>
              </a:spcAft>
              <a:buClr>
                <a:srgbClr val="4A555F"/>
              </a:buClr>
              <a:buSzPts val="2000"/>
              <a:buFont typeface="Arial"/>
              <a:buChar char="•"/>
            </a:pPr>
            <a:r>
              <a:rPr b="1" lang="es-ES" sz="2000">
                <a:solidFill>
                  <a:srgbClr val="4A555F"/>
                </a:solidFill>
                <a:latin typeface="Helvetica Neue"/>
                <a:ea typeface="Helvetica Neue"/>
                <a:cs typeface="Helvetica Neue"/>
                <a:sym typeface="Helvetica Neue"/>
              </a:rPr>
              <a:t> Aplicarla en su funcionamiento con el fin de aumentar la eficacia del proceso de toma de decisiones.</a:t>
            </a:r>
            <a:endParaRPr/>
          </a:p>
          <a:p>
            <a:pPr indent="0" lvl="0" marL="0" rtl="0" algn="just">
              <a:spcBef>
                <a:spcPts val="600"/>
              </a:spcBef>
              <a:spcAft>
                <a:spcPts val="0"/>
              </a:spcAft>
              <a:buNone/>
            </a:pPr>
            <a:r>
              <a:t/>
            </a:r>
            <a:endParaRPr sz="2000">
              <a:solidFill>
                <a:srgbClr val="4A555F"/>
              </a:solidFill>
              <a:latin typeface="Helvetica Neue"/>
              <a:ea typeface="Helvetica Neue"/>
              <a:cs typeface="Helvetica Neue"/>
              <a:sym typeface="Helvetica Neue"/>
            </a:endParaRPr>
          </a:p>
          <a:p>
            <a:pPr indent="0" lvl="0" marL="0" rtl="0" algn="just">
              <a:spcBef>
                <a:spcPts val="1200"/>
              </a:spcBef>
              <a:spcAft>
                <a:spcPts val="0"/>
              </a:spcAft>
              <a:buNone/>
            </a:pPr>
            <a:r>
              <a:t/>
            </a:r>
            <a:endParaRPr b="0" i="0" sz="2000">
              <a:solidFill>
                <a:srgbClr val="4A555F"/>
              </a:solidFill>
              <a:latin typeface="Helvetica Neue"/>
              <a:ea typeface="Helvetica Neue"/>
              <a:cs typeface="Helvetica Neue"/>
              <a:sym typeface="Helvetica Neue"/>
            </a:endParaRPr>
          </a:p>
        </p:txBody>
      </p:sp>
      <p:sp>
        <p:nvSpPr>
          <p:cNvPr id="117" name="Google Shape;117;p6"/>
          <p:cNvSpPr txBox="1"/>
          <p:nvPr/>
        </p:nvSpPr>
        <p:spPr>
          <a:xfrm>
            <a:off x="2584450" y="10379075"/>
            <a:ext cx="5562741"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https://aprendeia.com/aprendizaje-no-supervisado-machine-learning/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23" name="Google Shape;123;p7"/>
          <p:cNvSpPr txBox="1"/>
          <p:nvPr/>
        </p:nvSpPr>
        <p:spPr>
          <a:xfrm>
            <a:off x="2584450" y="10379075"/>
            <a:ext cx="5562741"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https://aprendeia.com/aprendizaje-no-supervisado-machine-learning/</a:t>
            </a:r>
            <a:endParaRPr/>
          </a:p>
        </p:txBody>
      </p:sp>
      <p:graphicFrame>
        <p:nvGraphicFramePr>
          <p:cNvPr id="124" name="Google Shape;124;p7"/>
          <p:cNvGraphicFramePr/>
          <p:nvPr/>
        </p:nvGraphicFramePr>
        <p:xfrm>
          <a:off x="2408767" y="2149475"/>
          <a:ext cx="3000000" cy="3000000"/>
        </p:xfrm>
        <a:graphic>
          <a:graphicData uri="http://schemas.openxmlformats.org/drawingml/2006/table">
            <a:tbl>
              <a:tblPr bandRow="1" firstRow="1">
                <a:noFill/>
                <a:tableStyleId>{176E31FC-C5E9-45D6-A362-9CE5BA3ADBCA}</a:tableStyleId>
              </a:tblPr>
              <a:tblGrid>
                <a:gridCol w="4976275"/>
                <a:gridCol w="6096000"/>
                <a:gridCol w="5939275"/>
              </a:tblGrid>
              <a:tr h="370850">
                <a:tc>
                  <a:txBody>
                    <a:bodyPr/>
                    <a:lstStyle/>
                    <a:p>
                      <a:pPr indent="0" lvl="0" marL="0" marR="0" rtl="0" algn="l">
                        <a:spcBef>
                          <a:spcPts val="0"/>
                        </a:spcBef>
                        <a:spcAft>
                          <a:spcPts val="0"/>
                        </a:spcAft>
                        <a:buNone/>
                      </a:pPr>
                      <a:r>
                        <a:t/>
                      </a:r>
                      <a:endParaRPr sz="3200"/>
                    </a:p>
                  </a:txBody>
                  <a:tcPr marT="45725" marB="45725" marR="91450" marL="91450"/>
                </a:tc>
                <a:tc>
                  <a:txBody>
                    <a:bodyPr/>
                    <a:lstStyle/>
                    <a:p>
                      <a:pPr indent="0" lvl="0" marL="0" marR="0" rtl="0" algn="ctr">
                        <a:spcBef>
                          <a:spcPts val="0"/>
                        </a:spcBef>
                        <a:spcAft>
                          <a:spcPts val="0"/>
                        </a:spcAft>
                        <a:buNone/>
                      </a:pPr>
                      <a:r>
                        <a:rPr lang="es-ES" sz="3200"/>
                        <a:t>SUPERVISADO</a:t>
                      </a:r>
                      <a:endParaRPr/>
                    </a:p>
                  </a:txBody>
                  <a:tcPr marT="45725" marB="45725" marR="91450" marL="91450"/>
                </a:tc>
                <a:tc>
                  <a:txBody>
                    <a:bodyPr/>
                    <a:lstStyle/>
                    <a:p>
                      <a:pPr indent="0" lvl="0" marL="0" marR="0" rtl="0" algn="ctr">
                        <a:spcBef>
                          <a:spcPts val="0"/>
                        </a:spcBef>
                        <a:spcAft>
                          <a:spcPts val="0"/>
                        </a:spcAft>
                        <a:buNone/>
                      </a:pPr>
                      <a:r>
                        <a:rPr lang="es-ES" sz="3200"/>
                        <a:t>NO SUPERVISADO</a:t>
                      </a:r>
                      <a:endParaRPr/>
                    </a:p>
                  </a:txBody>
                  <a:tcPr marT="45725" marB="45725" marR="91450" marL="91450"/>
                </a:tc>
              </a:tr>
              <a:tr h="370850">
                <a:tc>
                  <a:txBody>
                    <a:bodyPr/>
                    <a:lstStyle/>
                    <a:p>
                      <a:pPr indent="0" lvl="0" marL="0" marR="0" rtl="0" algn="l">
                        <a:spcBef>
                          <a:spcPts val="0"/>
                        </a:spcBef>
                        <a:spcAft>
                          <a:spcPts val="0"/>
                        </a:spcAft>
                        <a:buNone/>
                      </a:pPr>
                      <a:r>
                        <a:rPr lang="es-ES" sz="2800"/>
                        <a:t>PROCESO</a:t>
                      </a:r>
                      <a:endParaRPr/>
                    </a:p>
                  </a:txBody>
                  <a:tcPr marT="45725" marB="45725" marR="91450" marL="91450"/>
                </a:tc>
                <a:tc>
                  <a:txBody>
                    <a:bodyPr/>
                    <a:lstStyle/>
                    <a:p>
                      <a:pPr indent="0" lvl="0" marL="0" marR="0" rtl="0" algn="l">
                        <a:spcBef>
                          <a:spcPts val="0"/>
                        </a:spcBef>
                        <a:spcAft>
                          <a:spcPts val="0"/>
                        </a:spcAft>
                        <a:buNone/>
                      </a:pPr>
                      <a:r>
                        <a:rPr b="0" lang="es-ES" sz="2800">
                          <a:solidFill>
                            <a:schemeClr val="dk1"/>
                          </a:solidFill>
                        </a:rPr>
                        <a:t>se darán las variables de entrada y salida</a:t>
                      </a:r>
                      <a:endParaRPr sz="2800"/>
                    </a:p>
                  </a:txBody>
                  <a:tcPr marT="45725" marB="45725" marR="91450" marL="91450"/>
                </a:tc>
                <a:tc>
                  <a:txBody>
                    <a:bodyPr/>
                    <a:lstStyle/>
                    <a:p>
                      <a:pPr indent="0" lvl="0" marL="0" marR="0" rtl="0" algn="l">
                        <a:spcBef>
                          <a:spcPts val="0"/>
                        </a:spcBef>
                        <a:spcAft>
                          <a:spcPts val="0"/>
                        </a:spcAft>
                        <a:buNone/>
                      </a:pPr>
                      <a:r>
                        <a:rPr lang="es-ES" sz="2800"/>
                        <a:t>sólo</a:t>
                      </a:r>
                      <a:r>
                        <a:rPr b="0" lang="es-ES" sz="2800">
                          <a:solidFill>
                            <a:schemeClr val="dk1"/>
                          </a:solidFill>
                        </a:rPr>
                        <a:t> se proporcionarán los datos de entrada</a:t>
                      </a:r>
                      <a:endParaRPr sz="2800"/>
                    </a:p>
                  </a:txBody>
                  <a:tcPr marT="45725" marB="45725" marR="91450" marL="91450"/>
                </a:tc>
              </a:tr>
              <a:tr h="370850">
                <a:tc>
                  <a:txBody>
                    <a:bodyPr/>
                    <a:lstStyle/>
                    <a:p>
                      <a:pPr indent="0" lvl="0" marL="0" marR="0" rtl="0" algn="l">
                        <a:spcBef>
                          <a:spcPts val="0"/>
                        </a:spcBef>
                        <a:spcAft>
                          <a:spcPts val="0"/>
                        </a:spcAft>
                        <a:buNone/>
                      </a:pPr>
                      <a:r>
                        <a:rPr lang="es-ES" sz="2800"/>
                        <a:t>DATOS DE ENTRADA</a:t>
                      </a:r>
                      <a:endParaRPr/>
                    </a:p>
                  </a:txBody>
                  <a:tcPr marT="45725" marB="45725" marR="91450" marL="91450"/>
                </a:tc>
                <a:tc>
                  <a:txBody>
                    <a:bodyPr/>
                    <a:lstStyle/>
                    <a:p>
                      <a:pPr indent="0" lvl="0" marL="0" marR="0" rtl="0" algn="l">
                        <a:spcBef>
                          <a:spcPts val="0"/>
                        </a:spcBef>
                        <a:spcAft>
                          <a:spcPts val="0"/>
                        </a:spcAft>
                        <a:buNone/>
                      </a:pPr>
                      <a:r>
                        <a:rPr b="0" lang="es-ES" sz="2800">
                          <a:solidFill>
                            <a:schemeClr val="dk1"/>
                          </a:solidFill>
                        </a:rPr>
                        <a:t>usa datos etiquetados</a:t>
                      </a:r>
                      <a:endParaRPr sz="2800"/>
                    </a:p>
                  </a:txBody>
                  <a:tcPr marT="45725" marB="45725" marR="91450" marL="91450"/>
                </a:tc>
                <a:tc>
                  <a:txBody>
                    <a:bodyPr/>
                    <a:lstStyle/>
                    <a:p>
                      <a:pPr indent="0" lvl="0" marL="0" marR="0" rtl="0" algn="l">
                        <a:spcBef>
                          <a:spcPts val="0"/>
                        </a:spcBef>
                        <a:spcAft>
                          <a:spcPts val="0"/>
                        </a:spcAft>
                        <a:buNone/>
                      </a:pPr>
                      <a:r>
                        <a:rPr lang="es-ES" sz="2800"/>
                        <a:t>usa datos no etiquetados</a:t>
                      </a:r>
                      <a:endParaRPr/>
                    </a:p>
                  </a:txBody>
                  <a:tcPr marT="45725" marB="45725" marR="91450" marL="91450"/>
                </a:tc>
              </a:tr>
              <a:tr h="370850">
                <a:tc>
                  <a:txBody>
                    <a:bodyPr/>
                    <a:lstStyle/>
                    <a:p>
                      <a:pPr indent="0" lvl="0" marL="0" marR="0" rtl="0" algn="l">
                        <a:spcBef>
                          <a:spcPts val="0"/>
                        </a:spcBef>
                        <a:spcAft>
                          <a:spcPts val="0"/>
                        </a:spcAft>
                        <a:buNone/>
                      </a:pPr>
                      <a:r>
                        <a:rPr lang="es-ES" sz="2800"/>
                        <a:t>ALGORITMOS</a:t>
                      </a:r>
                      <a:endParaRPr/>
                    </a:p>
                  </a:txBody>
                  <a:tcPr marT="45725" marB="45725" marR="91450" marL="91450"/>
                </a:tc>
                <a:tc>
                  <a:txBody>
                    <a:bodyPr/>
                    <a:lstStyle/>
                    <a:p>
                      <a:pPr indent="0" lvl="0" marL="0" marR="0" rtl="0" algn="l">
                        <a:spcBef>
                          <a:spcPts val="0"/>
                        </a:spcBef>
                        <a:spcAft>
                          <a:spcPts val="0"/>
                        </a:spcAft>
                        <a:buNone/>
                      </a:pPr>
                      <a:r>
                        <a:rPr b="0" lang="es-ES" sz="2800">
                          <a:solidFill>
                            <a:schemeClr val="dk1"/>
                          </a:solidFill>
                        </a:rPr>
                        <a:t>se dividen en clasificación y regresión</a:t>
                      </a:r>
                      <a:endParaRPr sz="2800"/>
                    </a:p>
                  </a:txBody>
                  <a:tcPr marT="45725" marB="45725" marR="91450" marL="91450"/>
                </a:tc>
                <a:tc>
                  <a:txBody>
                    <a:bodyPr/>
                    <a:lstStyle/>
                    <a:p>
                      <a:pPr indent="0" lvl="0" marL="0" marR="0" rtl="0" algn="l">
                        <a:spcBef>
                          <a:spcPts val="0"/>
                        </a:spcBef>
                        <a:spcAft>
                          <a:spcPts val="0"/>
                        </a:spcAft>
                        <a:buNone/>
                      </a:pPr>
                      <a:r>
                        <a:rPr b="0" lang="es-ES" sz="2800">
                          <a:solidFill>
                            <a:schemeClr val="dk1"/>
                          </a:solidFill>
                        </a:rPr>
                        <a:t>se pueden dividir en diferentes categorías</a:t>
                      </a:r>
                      <a:endParaRPr sz="2800"/>
                    </a:p>
                  </a:txBody>
                  <a:tcPr marT="45725" marB="45725" marR="91450" marL="91450"/>
                </a:tc>
              </a:tr>
              <a:tr h="370850">
                <a:tc>
                  <a:txBody>
                    <a:bodyPr/>
                    <a:lstStyle/>
                    <a:p>
                      <a:pPr indent="0" lvl="0" marL="0" marR="0" rtl="0" algn="l">
                        <a:spcBef>
                          <a:spcPts val="0"/>
                        </a:spcBef>
                        <a:spcAft>
                          <a:spcPts val="0"/>
                        </a:spcAft>
                        <a:buNone/>
                      </a:pPr>
                      <a:r>
                        <a:rPr lang="es-ES" sz="2800"/>
                        <a:t>COMPLEJIDAD COMPUTACIONAL</a:t>
                      </a:r>
                      <a:endParaRPr/>
                    </a:p>
                  </a:txBody>
                  <a:tcPr marT="45725" marB="45725" marR="91450" marL="91450"/>
                </a:tc>
                <a:tc>
                  <a:txBody>
                    <a:bodyPr/>
                    <a:lstStyle/>
                    <a:p>
                      <a:pPr indent="0" lvl="0" marL="0" marR="0" rtl="0" algn="l">
                        <a:spcBef>
                          <a:spcPts val="0"/>
                        </a:spcBef>
                        <a:spcAft>
                          <a:spcPts val="0"/>
                        </a:spcAft>
                        <a:buNone/>
                      </a:pPr>
                      <a:r>
                        <a:rPr b="0" lang="es-ES" sz="2800">
                          <a:solidFill>
                            <a:schemeClr val="dk1"/>
                          </a:solidFill>
                        </a:rPr>
                        <a:t>es un método más sencillo</a:t>
                      </a:r>
                      <a:endParaRPr sz="2800"/>
                    </a:p>
                  </a:txBody>
                  <a:tcPr marT="45725" marB="45725" marR="91450" marL="91450"/>
                </a:tc>
                <a:tc>
                  <a:txBody>
                    <a:bodyPr/>
                    <a:lstStyle/>
                    <a:p>
                      <a:pPr indent="0" lvl="0" marL="0" marR="0" rtl="0" algn="l">
                        <a:spcBef>
                          <a:spcPts val="0"/>
                        </a:spcBef>
                        <a:spcAft>
                          <a:spcPts val="0"/>
                        </a:spcAft>
                        <a:buNone/>
                      </a:pPr>
                      <a:r>
                        <a:rPr b="0" lang="es-ES" sz="2800">
                          <a:solidFill>
                            <a:schemeClr val="dk1"/>
                          </a:solidFill>
                        </a:rPr>
                        <a:t>es computacionalmente complejo</a:t>
                      </a:r>
                      <a:endParaRPr sz="2800"/>
                    </a:p>
                  </a:txBody>
                  <a:tcPr marT="45725" marB="45725" marR="91450" marL="91450"/>
                </a:tc>
              </a:tr>
              <a:tr h="370850">
                <a:tc>
                  <a:txBody>
                    <a:bodyPr/>
                    <a:lstStyle/>
                    <a:p>
                      <a:pPr indent="0" lvl="0" marL="0" marR="0" rtl="0" algn="l">
                        <a:spcBef>
                          <a:spcPts val="0"/>
                        </a:spcBef>
                        <a:spcAft>
                          <a:spcPts val="0"/>
                        </a:spcAft>
                        <a:buNone/>
                      </a:pPr>
                      <a:r>
                        <a:rPr lang="es-ES" sz="2800"/>
                        <a:t>USO DE DATOS</a:t>
                      </a:r>
                      <a:endParaRPr/>
                    </a:p>
                  </a:txBody>
                  <a:tcPr marT="45725" marB="45725" marR="91450" marL="91450"/>
                </a:tc>
                <a:tc>
                  <a:txBody>
                    <a:bodyPr/>
                    <a:lstStyle/>
                    <a:p>
                      <a:pPr indent="0" lvl="0" marL="0" marR="0" rtl="0" algn="l">
                        <a:spcBef>
                          <a:spcPts val="0"/>
                        </a:spcBef>
                        <a:spcAft>
                          <a:spcPts val="0"/>
                        </a:spcAft>
                        <a:buNone/>
                      </a:pPr>
                      <a:r>
                        <a:rPr b="0" lang="es-ES" sz="2800">
                          <a:solidFill>
                            <a:schemeClr val="dk1"/>
                          </a:solidFill>
                        </a:rPr>
                        <a:t>utiliza datos de formación para aprender un vínculo entre la entrada y la salida</a:t>
                      </a:r>
                      <a:endParaRPr sz="2800"/>
                    </a:p>
                  </a:txBody>
                  <a:tcPr marT="45725" marB="45725" marR="91450" marL="91450"/>
                </a:tc>
                <a:tc>
                  <a:txBody>
                    <a:bodyPr/>
                    <a:lstStyle/>
                    <a:p>
                      <a:pPr indent="0" lvl="0" marL="0" marR="0" rtl="0" algn="l">
                        <a:spcBef>
                          <a:spcPts val="0"/>
                        </a:spcBef>
                        <a:spcAft>
                          <a:spcPts val="0"/>
                        </a:spcAft>
                        <a:buNone/>
                      </a:pPr>
                      <a:r>
                        <a:rPr b="0" lang="es-ES" sz="2800">
                          <a:solidFill>
                            <a:schemeClr val="dk1"/>
                          </a:solidFill>
                        </a:rPr>
                        <a:t>no utiliza datos de salida</a:t>
                      </a:r>
                      <a:endParaRPr sz="2800"/>
                    </a:p>
                  </a:txBody>
                  <a:tcPr marT="45725" marB="45725" marR="91450" marL="91450"/>
                </a:tc>
              </a:tr>
              <a:tr h="370850">
                <a:tc>
                  <a:txBody>
                    <a:bodyPr/>
                    <a:lstStyle/>
                    <a:p>
                      <a:pPr indent="0" lvl="0" marL="0" marR="0" rtl="0" algn="l">
                        <a:spcBef>
                          <a:spcPts val="0"/>
                        </a:spcBef>
                        <a:spcAft>
                          <a:spcPts val="0"/>
                        </a:spcAft>
                        <a:buNone/>
                      </a:pPr>
                      <a:r>
                        <a:rPr lang="es-ES" sz="2800"/>
                        <a:t>PRECISIÓN</a:t>
                      </a:r>
                      <a:endParaRPr/>
                    </a:p>
                  </a:txBody>
                  <a:tcPr marT="45725" marB="45725" marR="91450" marL="91450"/>
                </a:tc>
                <a:tc>
                  <a:txBody>
                    <a:bodyPr/>
                    <a:lstStyle/>
                    <a:p>
                      <a:pPr indent="0" lvl="0" marL="0" marR="0" rtl="0" algn="l">
                        <a:spcBef>
                          <a:spcPts val="0"/>
                        </a:spcBef>
                        <a:spcAft>
                          <a:spcPts val="0"/>
                        </a:spcAft>
                        <a:buNone/>
                      </a:pPr>
                      <a:r>
                        <a:rPr b="0" lang="es-ES" sz="2800">
                          <a:solidFill>
                            <a:schemeClr val="dk1"/>
                          </a:solidFill>
                        </a:rPr>
                        <a:t>método muy preciso y fiable</a:t>
                      </a:r>
                      <a:endParaRPr sz="2800"/>
                    </a:p>
                  </a:txBody>
                  <a:tcPr marT="45725" marB="45725" marR="91450" marL="91450"/>
                </a:tc>
                <a:tc>
                  <a:txBody>
                    <a:bodyPr/>
                    <a:lstStyle/>
                    <a:p>
                      <a:pPr indent="0" lvl="0" marL="0" marR="0" rtl="0" algn="l">
                        <a:spcBef>
                          <a:spcPts val="0"/>
                        </a:spcBef>
                        <a:spcAft>
                          <a:spcPts val="0"/>
                        </a:spcAft>
                        <a:buNone/>
                      </a:pPr>
                      <a:r>
                        <a:rPr b="0" lang="es-ES" sz="2800">
                          <a:solidFill>
                            <a:schemeClr val="dk1"/>
                          </a:solidFill>
                        </a:rPr>
                        <a:t>método menos preciso y fiable</a:t>
                      </a:r>
                      <a:endParaRPr sz="2800"/>
                    </a:p>
                  </a:txBody>
                  <a:tcPr marT="45725" marB="45725" marR="91450" marL="91450"/>
                </a:tc>
              </a:tr>
              <a:tr h="370850">
                <a:tc>
                  <a:txBody>
                    <a:bodyPr/>
                    <a:lstStyle/>
                    <a:p>
                      <a:pPr indent="0" lvl="0" marL="0" marR="0" rtl="0" algn="l">
                        <a:spcBef>
                          <a:spcPts val="0"/>
                        </a:spcBef>
                        <a:spcAft>
                          <a:spcPts val="0"/>
                        </a:spcAft>
                        <a:buNone/>
                      </a:pPr>
                      <a:r>
                        <a:rPr lang="es-ES" sz="2800"/>
                        <a:t>APRENDIZAJE EN TIEMPO REAL</a:t>
                      </a:r>
                      <a:endParaRPr/>
                    </a:p>
                  </a:txBody>
                  <a:tcPr marT="45725" marB="45725" marR="91450" marL="91450"/>
                </a:tc>
                <a:tc>
                  <a:txBody>
                    <a:bodyPr/>
                    <a:lstStyle/>
                    <a:p>
                      <a:pPr indent="0" lvl="0" marL="0" marR="0" rtl="0" algn="l">
                        <a:spcBef>
                          <a:spcPts val="0"/>
                        </a:spcBef>
                        <a:spcAft>
                          <a:spcPts val="0"/>
                        </a:spcAft>
                        <a:buNone/>
                      </a:pPr>
                      <a:r>
                        <a:rPr b="0" lang="es-ES" sz="2800">
                          <a:solidFill>
                            <a:schemeClr val="dk1"/>
                          </a:solidFill>
                        </a:rPr>
                        <a:t>método de aprendizaje en tiempo real tiene lugar fuera de línea</a:t>
                      </a:r>
                      <a:endParaRPr sz="2800"/>
                    </a:p>
                  </a:txBody>
                  <a:tcPr marT="45725" marB="45725" marR="91450" marL="91450"/>
                </a:tc>
                <a:tc>
                  <a:txBody>
                    <a:bodyPr/>
                    <a:lstStyle/>
                    <a:p>
                      <a:pPr indent="0" lvl="0" marL="0" marR="0" rtl="0" algn="l">
                        <a:spcBef>
                          <a:spcPts val="0"/>
                        </a:spcBef>
                        <a:spcAft>
                          <a:spcPts val="0"/>
                        </a:spcAft>
                        <a:buNone/>
                      </a:pPr>
                      <a:r>
                        <a:rPr b="0" lang="es-ES" sz="2800">
                          <a:solidFill>
                            <a:schemeClr val="dk1"/>
                          </a:solidFill>
                        </a:rPr>
                        <a:t>método de aprendizaje tiene lugar en tiempo real</a:t>
                      </a:r>
                      <a:endParaRPr sz="2800"/>
                    </a:p>
                  </a:txBody>
                  <a:tcPr marT="45725" marB="45725" marR="91450" marL="91450"/>
                </a:tc>
              </a:tr>
              <a:tr h="370850">
                <a:tc>
                  <a:txBody>
                    <a:bodyPr/>
                    <a:lstStyle/>
                    <a:p>
                      <a:pPr indent="0" lvl="0" marL="0" marR="0" rtl="0" algn="l">
                        <a:spcBef>
                          <a:spcPts val="0"/>
                        </a:spcBef>
                        <a:spcAft>
                          <a:spcPts val="0"/>
                        </a:spcAft>
                        <a:buNone/>
                      </a:pPr>
                      <a:r>
                        <a:rPr lang="es-ES" sz="2800"/>
                        <a:t>NÚMERO DE CLASES</a:t>
                      </a:r>
                      <a:endParaRPr/>
                    </a:p>
                  </a:txBody>
                  <a:tcPr marT="45725" marB="45725" marR="91450" marL="91450"/>
                </a:tc>
                <a:tc>
                  <a:txBody>
                    <a:bodyPr/>
                    <a:lstStyle/>
                    <a:p>
                      <a:pPr indent="0" lvl="0" marL="0" marR="0" rtl="0" algn="l">
                        <a:spcBef>
                          <a:spcPts val="0"/>
                        </a:spcBef>
                        <a:spcAft>
                          <a:spcPts val="0"/>
                        </a:spcAft>
                        <a:buNone/>
                      </a:pPr>
                      <a:r>
                        <a:rPr b="0" lang="es-ES" sz="2800">
                          <a:solidFill>
                            <a:schemeClr val="dk1"/>
                          </a:solidFill>
                        </a:rPr>
                        <a:t>se conoce el número de clases</a:t>
                      </a:r>
                      <a:endParaRPr sz="2800"/>
                    </a:p>
                  </a:txBody>
                  <a:tcPr marT="45725" marB="45725" marR="91450" marL="91450"/>
                </a:tc>
                <a:tc>
                  <a:txBody>
                    <a:bodyPr/>
                    <a:lstStyle/>
                    <a:p>
                      <a:pPr indent="0" lvl="0" marL="0" marR="0" rtl="0" algn="l">
                        <a:spcBef>
                          <a:spcPts val="0"/>
                        </a:spcBef>
                        <a:spcAft>
                          <a:spcPts val="0"/>
                        </a:spcAft>
                        <a:buNone/>
                      </a:pPr>
                      <a:r>
                        <a:rPr b="0" lang="es-ES" sz="2800">
                          <a:solidFill>
                            <a:schemeClr val="dk1"/>
                          </a:solidFill>
                        </a:rPr>
                        <a:t>se desconoce el número de clases</a:t>
                      </a:r>
                      <a:endParaRPr sz="2800"/>
                    </a:p>
                  </a:txBody>
                  <a:tcPr marT="45725" marB="45725" marR="91450" marL="91450"/>
                </a:tc>
              </a:tr>
              <a:tr h="370850">
                <a:tc>
                  <a:txBody>
                    <a:bodyPr/>
                    <a:lstStyle/>
                    <a:p>
                      <a:pPr indent="0" lvl="0" marL="0" marR="0" rtl="0" algn="l">
                        <a:spcBef>
                          <a:spcPts val="0"/>
                        </a:spcBef>
                        <a:spcAft>
                          <a:spcPts val="0"/>
                        </a:spcAft>
                        <a:buNone/>
                      </a:pPr>
                      <a:r>
                        <a:rPr lang="es-ES" sz="2800"/>
                        <a:t>INCONVENIENTE PRINCIPAL</a:t>
                      </a:r>
                      <a:endParaRPr/>
                    </a:p>
                  </a:txBody>
                  <a:tcPr marT="45725" marB="45725" marR="91450" marL="91450"/>
                </a:tc>
                <a:tc>
                  <a:txBody>
                    <a:bodyPr/>
                    <a:lstStyle/>
                    <a:p>
                      <a:pPr indent="0" lvl="0" marL="0" marR="0" rtl="0" algn="l">
                        <a:spcBef>
                          <a:spcPts val="0"/>
                        </a:spcBef>
                        <a:spcAft>
                          <a:spcPts val="0"/>
                        </a:spcAft>
                        <a:buNone/>
                      </a:pPr>
                      <a:r>
                        <a:rPr lang="es-ES" sz="2800"/>
                        <a:t>grandes volúmenes de datos</a:t>
                      </a:r>
                      <a:endParaRPr/>
                    </a:p>
                  </a:txBody>
                  <a:tcPr marT="45725" marB="45725" marR="91450" marL="91450"/>
                </a:tc>
                <a:tc>
                  <a:txBody>
                    <a:bodyPr/>
                    <a:lstStyle/>
                    <a:p>
                      <a:pPr indent="0" lvl="0" marL="0" marR="0" rtl="0" algn="l">
                        <a:spcBef>
                          <a:spcPts val="0"/>
                        </a:spcBef>
                        <a:spcAft>
                          <a:spcPts val="0"/>
                        </a:spcAft>
                        <a:buNone/>
                      </a:pPr>
                      <a:r>
                        <a:rPr lang="es-ES" sz="2800"/>
                        <a:t>su imprecisión </a:t>
                      </a: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30" name="Google Shape;130;p8"/>
          <p:cNvSpPr txBox="1"/>
          <p:nvPr/>
        </p:nvSpPr>
        <p:spPr>
          <a:xfrm>
            <a:off x="2425700" y="2192188"/>
            <a:ext cx="7620000" cy="6926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s-ES" sz="2800">
                <a:solidFill>
                  <a:srgbClr val="292929"/>
                </a:solidFill>
                <a:latin typeface="Arial"/>
                <a:ea typeface="Arial"/>
                <a:cs typeface="Arial"/>
                <a:sym typeface="Arial"/>
              </a:rPr>
              <a:t>Algunos ejemplos de  aplicación de este tipo de modelos, pueden ser :</a:t>
            </a:r>
            <a:endParaRPr/>
          </a:p>
          <a:p>
            <a:pPr indent="0" lvl="0" marL="0" rtl="0" algn="l">
              <a:spcBef>
                <a:spcPts val="0"/>
              </a:spcBef>
              <a:spcAft>
                <a:spcPts val="0"/>
              </a:spcAft>
              <a:buNone/>
            </a:pPr>
            <a:r>
              <a:t/>
            </a:r>
            <a:endParaRPr sz="2400">
              <a:solidFill>
                <a:srgbClr val="292929"/>
              </a:solidFill>
              <a:latin typeface="Arial"/>
              <a:ea typeface="Arial"/>
              <a:cs typeface="Arial"/>
              <a:sym typeface="Arial"/>
            </a:endParaRPr>
          </a:p>
          <a:p>
            <a:pPr indent="-342900" lvl="0" marL="342900" rtl="0" algn="l">
              <a:spcBef>
                <a:spcPts val="0"/>
              </a:spcBef>
              <a:spcAft>
                <a:spcPts val="0"/>
              </a:spcAft>
              <a:buClr>
                <a:srgbClr val="292929"/>
              </a:buClr>
              <a:buSzPts val="2400"/>
              <a:buFont typeface="Arial"/>
              <a:buChar char="•"/>
            </a:pPr>
            <a:r>
              <a:rPr lang="es-ES" sz="2400">
                <a:solidFill>
                  <a:srgbClr val="292929"/>
                </a:solidFill>
                <a:latin typeface="Arial"/>
                <a:ea typeface="Arial"/>
                <a:cs typeface="Arial"/>
                <a:sym typeface="Arial"/>
              </a:rPr>
              <a:t>La agrupación en clústeres divide automáticamente el conjunto de datos en grupos en función de sus similitudes.</a:t>
            </a:r>
            <a:endParaRPr/>
          </a:p>
          <a:p>
            <a:pPr indent="-342900" lvl="0" marL="342900" rtl="0" algn="l">
              <a:spcBef>
                <a:spcPts val="0"/>
              </a:spcBef>
              <a:spcAft>
                <a:spcPts val="0"/>
              </a:spcAft>
              <a:buClr>
                <a:srgbClr val="292929"/>
              </a:buClr>
              <a:buSzPts val="2400"/>
              <a:buFont typeface="Arial"/>
              <a:buChar char="•"/>
            </a:pPr>
            <a:r>
              <a:rPr lang="es-ES" sz="2400">
                <a:solidFill>
                  <a:srgbClr val="292929"/>
                </a:solidFill>
                <a:latin typeface="Arial"/>
                <a:ea typeface="Arial"/>
                <a:cs typeface="Arial"/>
                <a:sym typeface="Arial"/>
              </a:rPr>
              <a:t>La detección de anomalías puede descubrir puntos de datos inusuales en su conjunto de datos. Es útil para encontrar transacciones fraudulentas.</a:t>
            </a:r>
            <a:endParaRPr/>
          </a:p>
          <a:p>
            <a:pPr indent="-342900" lvl="0" marL="342900" rtl="0" algn="l">
              <a:spcBef>
                <a:spcPts val="0"/>
              </a:spcBef>
              <a:spcAft>
                <a:spcPts val="0"/>
              </a:spcAft>
              <a:buClr>
                <a:srgbClr val="292929"/>
              </a:buClr>
              <a:buSzPts val="2400"/>
              <a:buFont typeface="Arial"/>
              <a:buChar char="•"/>
            </a:pPr>
            <a:r>
              <a:rPr lang="es-ES" sz="2400">
                <a:solidFill>
                  <a:srgbClr val="292929"/>
                </a:solidFill>
                <a:latin typeface="Arial"/>
                <a:ea typeface="Arial"/>
                <a:cs typeface="Arial"/>
                <a:sym typeface="Arial"/>
              </a:rPr>
              <a:t>La minería de asociaciones identifica conjuntos de elementos que a menudo aparecen juntos en su conjunto de datos.</a:t>
            </a:r>
            <a:endParaRPr/>
          </a:p>
          <a:p>
            <a:pPr indent="-342900" lvl="0" marL="342900" rtl="0" algn="l">
              <a:spcBef>
                <a:spcPts val="0"/>
              </a:spcBef>
              <a:spcAft>
                <a:spcPts val="0"/>
              </a:spcAft>
              <a:buClr>
                <a:srgbClr val="292929"/>
              </a:buClr>
              <a:buSzPts val="2400"/>
              <a:buFont typeface="Arial"/>
              <a:buChar char="•"/>
            </a:pPr>
            <a:r>
              <a:rPr lang="es-ES" sz="2400">
                <a:solidFill>
                  <a:srgbClr val="292929"/>
                </a:solidFill>
                <a:latin typeface="Arial"/>
                <a:ea typeface="Arial"/>
                <a:cs typeface="Arial"/>
                <a:sym typeface="Arial"/>
              </a:rPr>
              <a:t>Los modelos de variables latentes se utilizan ampliamente para el preprocesamiento de datos. </a:t>
            </a:r>
            <a:r>
              <a:rPr lang="es-ES" sz="2400">
                <a:solidFill>
                  <a:srgbClr val="292929"/>
                </a:solidFill>
              </a:rPr>
              <a:t>Cómo</a:t>
            </a:r>
            <a:r>
              <a:rPr lang="es-ES" sz="2400">
                <a:solidFill>
                  <a:srgbClr val="292929"/>
                </a:solidFill>
                <a:latin typeface="Arial"/>
                <a:ea typeface="Arial"/>
                <a:cs typeface="Arial"/>
                <a:sym typeface="Arial"/>
              </a:rPr>
              <a:t> reducir el número de características en un conjunto de datos o descomponer el conjunto de datos en múltiples componentes.</a:t>
            </a:r>
            <a:endParaRPr b="0" i="0" sz="2800">
              <a:solidFill>
                <a:srgbClr val="292929"/>
              </a:solidFill>
              <a:latin typeface="Arial"/>
              <a:ea typeface="Arial"/>
              <a:cs typeface="Arial"/>
              <a:sym typeface="Arial"/>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p:txBody>
      </p:sp>
      <p:sp>
        <p:nvSpPr>
          <p:cNvPr id="131" name="Google Shape;131;p8"/>
          <p:cNvSpPr txBox="1"/>
          <p:nvPr/>
        </p:nvSpPr>
        <p:spPr>
          <a:xfrm>
            <a:off x="2584450" y="10379075"/>
            <a:ext cx="9297738"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https://medium.com/@aasmi.g10/comparing-supervised-and-unsupervised-learning-which-one-fits-your-data-3c578285d5c7</a:t>
            </a:r>
            <a:endParaRPr/>
          </a:p>
        </p:txBody>
      </p:sp>
      <p:sp>
        <p:nvSpPr>
          <p:cNvPr id="132" name="Google Shape;132;p8"/>
          <p:cNvSpPr txBox="1"/>
          <p:nvPr/>
        </p:nvSpPr>
        <p:spPr>
          <a:xfrm>
            <a:off x="12109450" y="7947878"/>
            <a:ext cx="6541270" cy="83099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1" lang="es-ES" sz="1600"/>
              <a:t>En los algoritmos  no supervisados, la “agrupación”, es una técnica para disminuir las “tasas de abandono” de los clientes en las empresas de telecomunicaciones.</a:t>
            </a:r>
            <a:endParaRPr/>
          </a:p>
        </p:txBody>
      </p:sp>
      <p:pic>
        <p:nvPicPr>
          <p:cNvPr id="133" name="Google Shape;133;p8"/>
          <p:cNvPicPr preferRelativeResize="0"/>
          <p:nvPr/>
        </p:nvPicPr>
        <p:blipFill rotWithShape="1">
          <a:blip r:embed="rId3">
            <a:alphaModFix/>
          </a:blip>
          <a:srcRect b="0" l="0" r="0" t="0"/>
          <a:stretch/>
        </p:blipFill>
        <p:spPr>
          <a:xfrm>
            <a:off x="11182298" y="2530475"/>
            <a:ext cx="7924800" cy="4578522"/>
          </a:xfrm>
          <a:prstGeom prst="rect">
            <a:avLst/>
          </a:prstGeom>
          <a:noFill/>
          <a:ln>
            <a:noFill/>
          </a:ln>
        </p:spPr>
      </p:pic>
      <p:sp>
        <p:nvSpPr>
          <p:cNvPr id="134" name="Google Shape;134;p8"/>
          <p:cNvSpPr/>
          <p:nvPr/>
        </p:nvSpPr>
        <p:spPr>
          <a:xfrm>
            <a:off x="10953698" y="2263675"/>
            <a:ext cx="8382000" cy="5112122"/>
          </a:xfrm>
          <a:prstGeom prst="roundRect">
            <a:avLst>
              <a:gd fmla="val 16667" name="adj"/>
            </a:avLst>
          </a:prstGeom>
          <a:noFill/>
          <a:ln cap="flat" cmpd="sng" w="37465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nvSpPr>
        <p:spPr>
          <a:xfrm>
            <a:off x="8159750" y="6250622"/>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rgbClr val="257CE1"/>
                </a:solidFill>
                <a:latin typeface="Arial Black"/>
                <a:ea typeface="Arial Black"/>
                <a:cs typeface="Arial Black"/>
                <a:sym typeface="Arial Black"/>
              </a:rPr>
              <a:t>02</a:t>
            </a:r>
            <a:endParaRPr/>
          </a:p>
        </p:txBody>
      </p:sp>
      <p:sp>
        <p:nvSpPr>
          <p:cNvPr id="140" name="Google Shape;140;p9"/>
          <p:cNvSpPr txBox="1"/>
          <p:nvPr/>
        </p:nvSpPr>
        <p:spPr>
          <a:xfrm>
            <a:off x="1517650" y="7712075"/>
            <a:ext cx="8305800"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4800">
                <a:solidFill>
                  <a:srgbClr val="257CE1"/>
                </a:solidFill>
                <a:latin typeface="Arial"/>
                <a:ea typeface="Arial"/>
                <a:cs typeface="Arial"/>
                <a:sym typeface="Arial"/>
              </a:rPr>
              <a:t>TÉCNICAS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