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1309350" cx="20104100"/>
  <p:notesSz cx="20104100" cy="11309350"/>
  <p:embeddedFontLst>
    <p:embeddedFont>
      <p:font typeface="Lato"/>
      <p:regular r:id="rId29"/>
      <p:bold r:id="rId30"/>
      <p:italic r:id="rId31"/>
      <p:boldItalic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GauODDF4dA5wK/UfSmJ4ww3K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4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34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5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5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6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7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8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8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8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9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9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30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30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30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30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1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2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32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CONCEPTO DE CLUSTERING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2432050" y="2606675"/>
            <a:ext cx="7619999" cy="61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SIMILITUD COEFICIENTE DE JACCARD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Dados dos objetos, A y B, cada uno con n atributos binarios, </a:t>
            </a: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 coeficiente de Jaccard es una medida útil de la superposición que A y B comparten con sus atributos</a:t>
            </a: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Cada atributo de A y B puede ser 0 o 1. El número total de cada combinación de atributos para A y B se especifica de la siguiente manera: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0052048" y="8554118"/>
            <a:ext cx="967740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M_{11} representa el número total de atributos donde A y B tienen un valor de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M_{01} representa el número total de atributos donde el atributo de A es 0 y el atributo de B es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M_{10} representa el número total de atributos donde el atributo de A es 1 y el atributo de B es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M_{00} representa el número total de atributos donde A y B tienen un valor de 0.</a:t>
            </a:r>
            <a:endParaRPr sz="1800"/>
          </a:p>
        </p:txBody>
      </p:sp>
      <p:sp>
        <p:nvSpPr>
          <p:cNvPr id="157" name="Google Shape;157;p10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https://en.wikipedia.org/wiki/Simple_matching_coefficient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3489" y="2759075"/>
            <a:ext cx="4343400" cy="322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95062" y="6492874"/>
            <a:ext cx="7264272" cy="192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2432050" y="2606675"/>
            <a:ext cx="7619999" cy="562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Las medidas de distancias están íntimamente relacionadas a las de similitud, pero de manera inversa. Se podría llamar “disimilaridad”.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Esto es, </a:t>
            </a:r>
            <a:r>
              <a:rPr b="1" lang="es-ES" sz="2800">
                <a:solidFill>
                  <a:schemeClr val="dk1"/>
                </a:solidFill>
              </a:rPr>
              <a:t>a mayor valor de la medida, más lejanos son los puntos considerados</a:t>
            </a:r>
            <a:r>
              <a:rPr lang="es-ES" sz="2800">
                <a:solidFill>
                  <a:schemeClr val="dk1"/>
                </a:solidFill>
              </a:rPr>
              <a:t>. 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Cada objeto tendrá distancia igual a 0 al ser comparado consigo mismo.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https://www.slideserve.com/melyssa-simpson/fundamentos-de-miner-a-de-datos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649" y="3444875"/>
            <a:ext cx="67056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2432050" y="2606675"/>
            <a:ext cx="15087600" cy="5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Existen medidas para cuantificar la proximidad de objetos representados en espacios con dimensiones numéricas, binarias, categóricas, ordinales y mezclas de estos. Por ejemplo: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s-ES" sz="2800">
                <a:solidFill>
                  <a:schemeClr val="dk1"/>
                </a:solidFill>
              </a:rPr>
              <a:t>Mediciones del largo y ancho de pétalos y </a:t>
            </a:r>
            <a:r>
              <a:rPr lang="es-ES" sz="2800">
                <a:solidFill>
                  <a:schemeClr val="dk1"/>
                </a:solidFill>
              </a:rPr>
              <a:t>sépalos</a:t>
            </a:r>
            <a:r>
              <a:rPr lang="es-ES" sz="2800">
                <a:solidFill>
                  <a:schemeClr val="dk1"/>
                </a:solidFill>
              </a:rPr>
              <a:t> de distintas flores una misma especie corresponderían a </a:t>
            </a:r>
            <a:r>
              <a:rPr b="1" lang="es-ES" sz="2800">
                <a:solidFill>
                  <a:schemeClr val="dk1"/>
                </a:solidFill>
              </a:rPr>
              <a:t>objetos numéricos en 4 dimensiones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s-ES" sz="2800">
                <a:solidFill>
                  <a:schemeClr val="dk1"/>
                </a:solidFill>
              </a:rPr>
              <a:t>Se tienen registros de color de ojos, de pelo y nivel de escolaridad correspondería a objetos representados con atributos categóricos en </a:t>
            </a:r>
            <a:r>
              <a:rPr b="1" lang="es-ES" sz="2800">
                <a:solidFill>
                  <a:schemeClr val="dk1"/>
                </a:solidFill>
              </a:rPr>
              <a:t>un espacio con 3 dimensiones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2432050" y="2606675"/>
            <a:ext cx="7620000" cy="291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Para un conjunto de datos con n objetos, se utiliza la matriz de distancia (o similitud en caso contrario) que contiene las distancias medidas entre todos los pares de objetos:</a:t>
            </a:r>
            <a:endParaRPr sz="2800"/>
          </a:p>
        </p:txBody>
      </p:sp>
      <p:sp>
        <p:nvSpPr>
          <p:cNvPr id="182" name="Google Shape;182;p13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450" y="4065023"/>
            <a:ext cx="7195485" cy="402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2432050" y="2606675"/>
            <a:ext cx="7619999" cy="119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Entre las distancias más habituales tenemos: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https://www.uv.es/mlejarza/datamine/T4.pdf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0" y="4234506"/>
            <a:ext cx="11201400" cy="56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222250" y="7407275"/>
            <a:ext cx="103935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DISTANCIA ENTRE GRUPOS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ENTRE GRUPOS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2432050" y="2606675"/>
            <a:ext cx="7620000" cy="474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En algunos métodos de clustering, es necesario contar con algún criterio para definir la distancia (o la similitud), </a:t>
            </a:r>
            <a:r>
              <a:rPr b="1" lang="es-ES" sz="2800">
                <a:solidFill>
                  <a:srgbClr val="000000"/>
                </a:solidFill>
              </a:rPr>
              <a:t>no sólo entre los individuos, sino también entre grupos o cluster de individuos</a:t>
            </a:r>
            <a:r>
              <a:rPr lang="es-ES" sz="2800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Las definiciones que veremos a continuación (y otras), son utilizadas como criterios a emplear en los distintos algoritmos de clasificación.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5" name="Google Shape;205;p16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https://www.uv.es/mlejarza/datamine/T4.pdf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ENTRE GRUPOS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2432050" y="2606675"/>
            <a:ext cx="7620000" cy="319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DISTANCIA MÍNIMA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(NEAREST NEIGHBOUR DISTANCE)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Podemos definir la distancia entre un grupo y un individuo como </a:t>
            </a:r>
            <a:r>
              <a:rPr b="1" lang="es-ES" sz="2800">
                <a:solidFill>
                  <a:srgbClr val="000000"/>
                </a:solidFill>
              </a:rPr>
              <a:t>la menor de las distancias </a:t>
            </a:r>
            <a:r>
              <a:rPr lang="es-ES" sz="2800">
                <a:solidFill>
                  <a:srgbClr val="000000"/>
                </a:solidFill>
              </a:rPr>
              <a:t>entre los individuos del grupo y el individuo exterior considerado en el otro grupo.</a:t>
            </a:r>
            <a:endParaRPr sz="2800"/>
          </a:p>
        </p:txBody>
      </p:sp>
      <p:sp>
        <p:nvSpPr>
          <p:cNvPr id="212" name="Google Shape;212;p17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https://www.uv.es/mlejarza/datamine/T4.pdf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649" y="2454275"/>
            <a:ext cx="6705601" cy="383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ENTRE GRUPOS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2432050" y="2606675"/>
            <a:ext cx="7620000" cy="319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DISTANCIA MÁXIMA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(FURTHEST NEIGHBOUR DISTANCE)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Podemos definir la distancia entre un grupo y un individuo como el </a:t>
            </a:r>
            <a:r>
              <a:rPr b="1" lang="es-ES" sz="2800">
                <a:solidFill>
                  <a:srgbClr val="000000"/>
                </a:solidFill>
              </a:rPr>
              <a:t>valor máximo de las distancias</a:t>
            </a:r>
            <a:r>
              <a:rPr lang="es-ES" sz="2800">
                <a:solidFill>
                  <a:srgbClr val="000000"/>
                </a:solidFill>
              </a:rPr>
              <a:t> entre los individuos del grupo y el individuo exterior considerado en el otro grupo.</a:t>
            </a:r>
            <a:endParaRPr sz="2800"/>
          </a:p>
        </p:txBody>
      </p:sp>
      <p:sp>
        <p:nvSpPr>
          <p:cNvPr id="220" name="Google Shape;220;p18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https://www.uv.es/mlejarza/datamine/T4.pdf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649" y="2792262"/>
            <a:ext cx="6477001" cy="38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ENTRE GRUPOS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2432050" y="2606675"/>
            <a:ext cx="7620000" cy="2287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DISTANCIA PROMEDIO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Es similar a la distancia máxima, pero en este caso, se utiliza la distancia media entre los clusters.</a:t>
            </a:r>
            <a:endParaRPr sz="2800"/>
          </a:p>
        </p:txBody>
      </p:sp>
      <p:sp>
        <p:nvSpPr>
          <p:cNvPr id="228" name="Google Shape;228;p19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https://aprendeia.com/algoritmo-agrupamiento-jerarquico-teoria/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4050" y="2708493"/>
            <a:ext cx="7433782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DISTANCIA Y SIMILARIDAD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DISTANCIA ENTRE GRUPOS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ENTRE GRUPOS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2432050" y="2606675"/>
            <a:ext cx="7620000" cy="38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DISTANCIA ENTRE CENTROIDE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Se ubican los centroides(*) de cada grupo para calcular las distancias  entre ellos.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0000"/>
                </a:solidFill>
              </a:rPr>
              <a:t>(*) Centroide: </a:t>
            </a:r>
            <a:r>
              <a:rPr b="0" i="0" lang="es-ES" sz="2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b="0" i="0" lang="es-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-ES" sz="2400">
                <a:solidFill>
                  <a:srgbClr val="000000"/>
                </a:solidFill>
              </a:rPr>
              <a:t>l punto más representativo dentro del grupo se llama centroide. por lo general, esta es la media de los valores de los puntos de datos en el clúster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https://aprendeia.com/algoritmo-agrupamiento-jerarquico-teoria/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0" y="2799793"/>
            <a:ext cx="7154144" cy="407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ENTRE GRUPOS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2432050" y="2606675"/>
            <a:ext cx="7620000" cy="4871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000000"/>
                </a:solidFill>
              </a:rPr>
              <a:t>DISTANCIA CON MÉTODO DE WARD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En este método se consideran los grupos completos (con todos sus puntos) y el algoritmo calcula la suma de las distancias cuadradas dentro de los clústeres y las fusiona para minimizarlas.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Desde un punto de vista estadística, este proceso conduce a una reducción de la varianza de cada clúster resultante.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https://aprendeia.com/algoritmo-agrupamiento-jerarquico-teoria/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1364" y="2606675"/>
            <a:ext cx="783894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2432050" y="2606675"/>
            <a:ext cx="7620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000000"/>
                </a:solidFill>
              </a:rPr>
              <a:t>En esta clase, hemos visto: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000000"/>
                </a:solidFill>
              </a:rPr>
              <a:t>Introducción a agrupamiento o clustering</a:t>
            </a:r>
            <a:endParaRPr sz="2800">
              <a:solidFill>
                <a:srgbClr val="000000"/>
              </a:solidFill>
            </a:endParaRPr>
          </a:p>
          <a:p>
            <a:pPr indent="-279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000000"/>
                </a:solidFill>
              </a:rPr>
              <a:t>Distancia y similaridad</a:t>
            </a:r>
            <a:endParaRPr sz="2800">
              <a:solidFill>
                <a:srgbClr val="000000"/>
              </a:solidFill>
            </a:endParaRPr>
          </a:p>
          <a:p>
            <a:pPr indent="-279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800">
                <a:solidFill>
                  <a:srgbClr val="000000"/>
                </a:solidFill>
              </a:rPr>
              <a:t>Distancia entre grupos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INTRODUCCIÓN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2432050" y="2606675"/>
            <a:ext cx="76200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noción de "</a:t>
            </a:r>
            <a:r>
              <a:rPr lang="es-ES" sz="2800"/>
              <a:t>cluster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/agrupamiento" no puede ser definido con precisión.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Aunque desde un punto de vista intuitivo, este problema tiene un objetivo muy claro: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agrupar adecuadamente un conjunto de datos no etiquetados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Se han desarrollado muchos algoritmos que se diferencian entre sí según qué se entiende por cluster (que, en esencia, viene dado por cómo definimos que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dos objetos son más o menos similares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) y por la eficiencia computacional a la hora de conseguir la agrupación final.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373" y="2644320"/>
            <a:ext cx="8507849" cy="5829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2432050" y="10440867"/>
            <a:ext cx="5943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https://www.cs.us.es/~fsancho/?e=230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1727125" y="1914275"/>
            <a:ext cx="83250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: determinar un plan de datos ideal en función de las necesidades del usuario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s-ES" sz="2400" u="sng">
                <a:latin typeface="Arial"/>
                <a:ea typeface="Arial"/>
                <a:cs typeface="Arial"/>
                <a:sym typeface="Arial"/>
              </a:rPr>
              <a:t>reducir su tasa de abandono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, una empresa de telecomunicaciones estudia el comportamiento de los clientes en función de la duración media de las llamadas y el uso de Internet y observa que, si bien la duración de las llamadas de algunos clientes es bastante alta, otros tienen un uso intensivo de Internet.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clientes se agrupan en función de su comportamiento observado y se adopta una estrategia para minimizar la tasa de abandono y maximizar las ganancias a través de promociones y campañas adecuadas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, como puede ver en el gráfico del lado derecho.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Los clientes del Grupo A usan más datos y también tienen alta calidad. Los clientes del Grupo B son grandes usuarios de Internet, mientras que los clientes del Grupo C tienen una mayor duración de las llamadas.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432050" y="10440867"/>
            <a:ext cx="1112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https://medium.com/@aasmi.g10/comparing-supervised-and-unsupervised-learning-which-one-fits-your-data-3c578285d5c7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6181" y="2682875"/>
            <a:ext cx="864574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11880850" y="7407275"/>
            <a:ext cx="7086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Por lo tanto, el Grupo B recibirá más planes de beneficios de datos, mientras que el Grupo C recibirá tarifas de llamadas más baratas para comprar su lealtad.</a:t>
            </a:r>
            <a:r>
              <a:rPr lang="es-ES" sz="1800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DISTANCIA Y SIMILARIDAD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432050" y="2606675"/>
            <a:ext cx="761999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Normalmente, para poder hablar de </a:t>
            </a:r>
            <a:r>
              <a:rPr b="1" i="0" lang="es-E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similaridad</a:t>
            </a:r>
            <a:r>
              <a:rPr b="0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se suele acudir a algún tipo de </a:t>
            </a:r>
            <a:r>
              <a:rPr b="1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b="0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, con el fin de poder asociar la similitud de los objetos analizados con la distancia que hay entre ellos.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Por ejemplo, si podemos describir el objeto por medio de un vector numérico de propiedades, es entonces habitual tratar con métricas vectoriales (como la </a:t>
            </a:r>
            <a:r>
              <a:rPr b="1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distancia euclídea</a:t>
            </a:r>
            <a:r>
              <a:rPr b="0" i="0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 para medir la similitud entre los objetos</a:t>
            </a:r>
            <a:r>
              <a:rPr b="0" i="0" lang="es-ES" sz="2800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3270249" y="10349729"/>
            <a:ext cx="5943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https://www.cs.us.es/~fsancho/?e=230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3850" y="2759075"/>
            <a:ext cx="3884083" cy="388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2432050" y="2606675"/>
            <a:ext cx="7619999" cy="4971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SIMILITUD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Una medida de </a:t>
            </a: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similitud cuantifica qué tan próximos están dos objetos</a:t>
            </a: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, entregando generalmente el valor 0 para aquellos que no tienen relación alguna. 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 mayor valor de la medida de similitud, mayor es la proximidad o parecido entre dos objetos.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https://www.slideserve.com/melyssa-simpson/fundamentos-de-miner-a-de-datos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12990286" y="5231633"/>
            <a:ext cx="3796232" cy="830997"/>
          </a:xfrm>
          <a:prstGeom prst="rect">
            <a:avLst/>
          </a:prstGeom>
          <a:noFill/>
          <a:ln cap="flat" cmpd="sng" w="53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d(i, j) &gt; d(i,k)</a:t>
            </a:r>
            <a:endParaRPr sz="1800"/>
          </a:p>
        </p:txBody>
      </p:sp>
      <p:sp>
        <p:nvSpPr>
          <p:cNvPr id="136" name="Google Shape;136;p8"/>
          <p:cNvSpPr txBox="1"/>
          <p:nvPr/>
        </p:nvSpPr>
        <p:spPr>
          <a:xfrm>
            <a:off x="12304486" y="3654391"/>
            <a:ext cx="60198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La medida de similitud, se puede explicar en términos de distancia: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8"/>
          <p:cNvSpPr txBox="1"/>
          <p:nvPr/>
        </p:nvSpPr>
        <p:spPr>
          <a:xfrm>
            <a:off x="10966450" y="6542423"/>
            <a:ext cx="8763000" cy="864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nos indica que el objeto i es más parecido a k que 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DISTANCIA Y SIMILARIDAD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2432050" y="2606675"/>
            <a:ext cx="7620000" cy="5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SIMILITUD SMC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 coeficiente de coincidencia simple (SMC) o el coeficiente de similitud de Rand </a:t>
            </a: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lang="es-ES" sz="2800" u="sng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estadístic</a:t>
            </a:r>
            <a:r>
              <a:rPr lang="es-ES" sz="2800" u="sng">
                <a:solidFill>
                  <a:srgbClr val="444444"/>
                </a:solidFill>
              </a:rPr>
              <a:t>o</a:t>
            </a: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utilizad</a:t>
            </a:r>
            <a:r>
              <a:rPr lang="es-ES" sz="2800">
                <a:solidFill>
                  <a:srgbClr val="444444"/>
                </a:solidFill>
              </a:rPr>
              <a:t>o</a:t>
            </a: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para comparar la similitud y la diversidad de conjuntos de muestras.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Dados dos objetos, A y B, cada uno con n atributos binarios, SMC se define como:</a:t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12338050" y="9083675"/>
            <a:ext cx="685800" cy="53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5800" y="6572486"/>
            <a:ext cx="6819900" cy="224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2674" y="3016888"/>
            <a:ext cx="4572000" cy="328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9899650" y="9083675"/>
            <a:ext cx="9372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M_{00} es el número total de atributos donde A y B tienen un valor de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M_{11} es el número total de atributos donde A y B tienen un valor de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M_{01} es el número total de atributos donde el atributo de A es 0 y el atributo de B es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M_{10} es el número total de atributos donde el atributo de A es 1 y el atributo de B es 0.</a:t>
            </a:r>
            <a:endParaRPr sz="1800"/>
          </a:p>
        </p:txBody>
      </p:sp>
      <p:sp>
        <p:nvSpPr>
          <p:cNvPr id="148" name="Google Shape;148;p9"/>
          <p:cNvSpPr txBox="1"/>
          <p:nvPr/>
        </p:nvSpPr>
        <p:spPr>
          <a:xfrm>
            <a:off x="3270248" y="10349729"/>
            <a:ext cx="8153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FUENTE: https://en.wikipedia.org/wiki/Simple_matching_coefficient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