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1309350" cx="20104100"/>
  <p:notesSz cx="20104100" cy="11309350"/>
  <p:embeddedFontLst>
    <p:embeddedFont>
      <p:font typeface="Arial Black"/>
      <p:regular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eqFFOokREB6HVGi/VD/hWKvXw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ArialBlack-regular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1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3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4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4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4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4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5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5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6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6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6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6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8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8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9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MODELO K-MEANS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0" y="1494118"/>
            <a:ext cx="14325600" cy="87631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16605250" y="9693275"/>
            <a:ext cx="457200" cy="5640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468" y="2073275"/>
            <a:ext cx="14551164" cy="760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/>
          <p:nvPr/>
        </p:nvSpPr>
        <p:spPr>
          <a:xfrm>
            <a:off x="16833850" y="9159875"/>
            <a:ext cx="493782" cy="515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69" name="Google Shape;169;p12"/>
          <p:cNvSpPr/>
          <p:nvPr/>
        </p:nvSpPr>
        <p:spPr>
          <a:xfrm>
            <a:off x="16833850" y="9159875"/>
            <a:ext cx="493782" cy="515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Gráfico, Gráfico de dispersión&#10;&#10;Descripción generada automáticamente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4051" y="2606674"/>
            <a:ext cx="6513582" cy="63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2508251" y="2807742"/>
            <a:ext cx="754379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 algoritmo recursivo que converge a una solución local (un mínimo local de la función potencial) de forma rápida y relativamente eficiente: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446" y="5018085"/>
            <a:ext cx="7140689" cy="2465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3422650" y="10365993"/>
            <a:ext cx="35173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https://www.cs.us.es/~fsancho/?e=230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222250" y="7407275"/>
            <a:ext cx="103935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VENTAJAS Y DESVENTAJAS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VENTAJAS Y DESVENTAJAS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2508251" y="2089179"/>
            <a:ext cx="7543799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s-E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es </a:t>
            </a:r>
            <a:r>
              <a:rPr b="1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uno de los métodos de </a:t>
            </a:r>
            <a:r>
              <a:rPr b="1" i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b="1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más utilizados</a:t>
            </a: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Destaca por la sencillez y velocidad de su algoritmo, sin embargo, presenta una serie de limitaciones que se deben tener en cuenta.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3422650" y="10365993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10919831" y="2110497"/>
            <a:ext cx="7406539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Requiere que se indique de antemano el número de clusters que se van a crear. Esto puede ser complicado si no se dispone de información adicional sobre los datos con los que se trabaja. 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Dificultad para detectar clusters alargados o con formas irregulares.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Las agrupaciones resultantes pueden variar dependiendo de la asignación aleatoria inicial de los centroides. 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Presenta problemas de robustez frente a outliers. 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/>
            </a:b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ELECCIÓN DE “K”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ELECCIÓN DE “K”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2508251" y="2089179"/>
            <a:ext cx="75438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 han desarrollado varias estrategias para ayudar a identificar potenciales valores óptimos de </a:t>
            </a:r>
            <a:r>
              <a:rPr b="0" i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0" i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elbow</a:t>
            </a:r>
            <a:r>
              <a:rPr b="0" i="0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i="1" lang="es-ES" sz="2800">
                <a:solidFill>
                  <a:srgbClr val="333333"/>
                </a:solidFill>
              </a:rPr>
              <a:t>silhouette</a:t>
            </a:r>
            <a:r>
              <a:rPr b="0" i="0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), pero todas ellas son orientativas.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MÉTODO ELBOW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acumulan las sumas de diferencias al cuadrados de todos los grupos y se grafican para distintos valores del parámetro </a:t>
            </a: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Finalmente, se </a:t>
            </a: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escoge visualmente 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aquel valor para el cual la caída en la suma total es marginal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850" y="4306411"/>
            <a:ext cx="6934200" cy="463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3422650" y="10365993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3785850" y="778827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ELECCIÓN DE “K”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2508251" y="2089179"/>
            <a:ext cx="75437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MÉTODO DE SILHOUETTE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Medida de cuán similar es un dato a los datos de su cluster en comparación a los datos del cluster más cercano.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valor está en el rango [-1,1]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valor “1” indica que el dato está bien emparejado en su propio cluster y mal emparejado con los datos de otros clusters.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3422650" y="10365993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8450" y="3140075"/>
            <a:ext cx="6934200" cy="4429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13557250" y="329247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>
            <a:off x="4718050" y="4177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217" name="Google Shape;217;p18"/>
          <p:cNvSpPr txBox="1"/>
          <p:nvPr>
            <p:ph type="title"/>
          </p:nvPr>
        </p:nvSpPr>
        <p:spPr>
          <a:xfrm>
            <a:off x="4794250" y="5349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2508251" y="2089179"/>
            <a:ext cx="10515599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 esta clase hemos visto: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Introducción al método de agrupamiento K Means.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 de funcionamiento.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Ventajas y desventajas.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Elección del valor “K”.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ELECCIÓN DE “K”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 Y DESVENTAJAS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779065" y="7026177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INTRODUCCIÓN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2508251" y="2606675"/>
            <a:ext cx="7543799" cy="778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algoritmo K-means (MacQueen, 1967)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agrupa las observaciones en un número predefinido de K clusters de forma que, la suma de las varianzas internas de los “clusters”, sea lo menor posible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 decir, si “Ci” es el centroide de la agrupación i-ésima, y “X{i,j} “es el conjunto de ejemplos clasificados en esa agrupación, entonces intentamos minimizar la función: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que, a veces suele denominarse 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función potencial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508251" y="10455275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0850" y="2606675"/>
            <a:ext cx="5562600" cy="587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7050" y="7178675"/>
            <a:ext cx="3276600" cy="138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508251" y="2606675"/>
            <a:ext cx="7543799" cy="794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Solamente puede ser aplicado </a:t>
            </a:r>
            <a:r>
              <a:rPr b="1" lang="es-ES" sz="2800">
                <a:solidFill>
                  <a:srgbClr val="000000"/>
                </a:solidFill>
              </a:rPr>
              <a:t>cuando la media de un conjunto de datos está definida</a:t>
            </a:r>
            <a:r>
              <a:rPr lang="es-ES" sz="2800">
                <a:solidFill>
                  <a:srgbClr val="000000"/>
                </a:solidFill>
              </a:rPr>
              <a:t>. Obtiene un conjunto de </a:t>
            </a:r>
            <a:r>
              <a:rPr i="1" lang="es-ES" sz="2800">
                <a:solidFill>
                  <a:srgbClr val="000000"/>
                </a:solidFill>
              </a:rPr>
              <a:t>k</a:t>
            </a:r>
            <a:r>
              <a:rPr lang="es-ES" sz="2800">
                <a:solidFill>
                  <a:srgbClr val="000000"/>
                </a:solidFill>
              </a:rPr>
              <a:t> grupos, todos ellos disjuntos.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s-ES" sz="2800">
                <a:solidFill>
                  <a:srgbClr val="000000"/>
                </a:solidFill>
              </a:rPr>
              <a:t>Para el caso de variables nominales, existe el método </a:t>
            </a:r>
            <a:r>
              <a:rPr i="1" lang="es-ES" sz="2800">
                <a:solidFill>
                  <a:srgbClr val="000000"/>
                </a:solidFill>
              </a:rPr>
              <a:t>K</a:t>
            </a:r>
            <a:r>
              <a:rPr lang="es-ES" sz="2800">
                <a:solidFill>
                  <a:srgbClr val="000000"/>
                </a:solidFill>
              </a:rPr>
              <a:t>-Modas, en el cual se reemplaza la media por la moda.</a:t>
            </a:r>
            <a:endParaRPr/>
          </a:p>
          <a:p>
            <a:pPr indent="-165100" lvl="0" marL="8001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s-ES" sz="2800">
                <a:solidFill>
                  <a:srgbClr val="000000"/>
                </a:solidFill>
              </a:rPr>
              <a:t>Otra extensión es </a:t>
            </a:r>
            <a:r>
              <a:rPr i="1" lang="es-ES" sz="2800">
                <a:solidFill>
                  <a:srgbClr val="000000"/>
                </a:solidFill>
              </a:rPr>
              <a:t>K</a:t>
            </a:r>
            <a:r>
              <a:rPr lang="es-ES" sz="2800">
                <a:solidFill>
                  <a:srgbClr val="000000"/>
                </a:solidFill>
              </a:rPr>
              <a:t>-Medoide en que el representante es siempre un punto del conjunto de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508251" y="10455275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0850" y="2606675"/>
            <a:ext cx="5562600" cy="587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2508251" y="2161411"/>
            <a:ext cx="7543799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Considérense  C1, ..,  CK como los sets formados por los índices de las observaciones de cada uno de los clusters.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el set  C1 contiene los índices de las observaciones agrupadas en el cluster 1.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nomenclatura empleada para indicar que la observación i  pertenece al cluster k  es: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                      i ∈ Ck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Todos los sets satisfacen dos propiedades.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450" y="3206750"/>
            <a:ext cx="695896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10737850" y="4511675"/>
            <a:ext cx="77957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Significa que </a:t>
            </a:r>
            <a:r>
              <a:rPr b="0" i="0" lang="es-E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toda observación pertenece a uno de los </a:t>
            </a:r>
            <a:r>
              <a:rPr b="0" i="1" lang="es-E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b="0" i="0" lang="es-E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b="0" i="1" lang="es-E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clusters</a:t>
            </a:r>
            <a:r>
              <a:rPr b="0" i="0" lang="es-E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5500" y="6032610"/>
            <a:ext cx="6745817" cy="9600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10737851" y="7407274"/>
            <a:ext cx="7795724" cy="70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Implica que los clusters no se solapan, ninguna observación pertenece a más de un cluster a la vez..</a:t>
            </a:r>
            <a:endParaRPr sz="2000"/>
          </a:p>
        </p:txBody>
      </p:sp>
      <p:sp>
        <p:nvSpPr>
          <p:cNvPr id="130" name="Google Shape;130;p7"/>
          <p:cNvSpPr txBox="1"/>
          <p:nvPr/>
        </p:nvSpPr>
        <p:spPr>
          <a:xfrm>
            <a:off x="3422650" y="10365993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2508251" y="2161411"/>
            <a:ext cx="754379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Dos de las medidas comúnmente empleadas para cuantificar la varianza interna de un Cluster (W(Ck) son: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737851" y="4511675"/>
            <a:ext cx="7162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La suma de las distancias euclídeas al cuadrado entre cada observación (Xi)  y el centroide ( μ ) de su cluster. Esto equivale a la suma de cuadrados internos del cluster y es la métrica que utiliza scikitlearn.</a:t>
            </a:r>
            <a:endParaRPr sz="2000"/>
          </a:p>
        </p:txBody>
      </p:sp>
      <p:sp>
        <p:nvSpPr>
          <p:cNvPr id="138" name="Google Shape;138;p8"/>
          <p:cNvSpPr txBox="1"/>
          <p:nvPr/>
        </p:nvSpPr>
        <p:spPr>
          <a:xfrm>
            <a:off x="10737851" y="8626475"/>
            <a:ext cx="77957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La suma de las distancias euclídeas al cuadrado entre todos los pares de observaciones que forman el cluster, dividida entre el número de observaciones del cluster.</a:t>
            </a:r>
            <a:endParaRPr sz="2000"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500" y="2812177"/>
            <a:ext cx="5695950" cy="142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5500" y="6640416"/>
            <a:ext cx="7147272" cy="15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3422650" y="10365993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2518834" y="2807742"/>
            <a:ext cx="7543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Minimizar la suma total de varianza interna de forma exacta (encontrar el mínimo global) es un proceso muy complejo debido a la inmensa cantidad de formas en las que </a:t>
            </a:r>
            <a:r>
              <a:rPr b="0" i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observaciones se pueden repartir en </a:t>
            </a:r>
            <a:r>
              <a:rPr b="0" i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grupos. 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 lugar de esto, </a:t>
            </a:r>
            <a:r>
              <a:rPr b="0" i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b="0" i="0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trata de encontrar una solución que, aun no siendo la mejor de entre todas las posibles, sea buena (óptimo local). 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 Algoritmo empleado es: 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3422650" y="10365993"/>
            <a:ext cx="610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FUENTE: https://www.cienciadedatos.net/documentos/py20-clustering-con-python.html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0890249" y="2911475"/>
            <a:ext cx="740653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AutoNum type="arabicPeriod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Especificar el número K de clusters que se quieren crear.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AutoNum type="arabicPeriod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Seleccionar de forma aleatoria k observaciones del set de datos como centroides iniciales.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AutoNum type="arabicPeriod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Asignar cada una de las observaciones al centroide más cercano.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AutoNum type="arabicPeriod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cada uno de los K clusters generados en el paso 3, recalcular su centroide.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0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AutoNum type="arabicPeriod"/>
            </a:pPr>
            <a:r>
              <a:rPr b="0" i="1" lang="es-E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Repetir los pasos 3 y 4 hasta que las asignaciones no cambien o se alcance el número máximo de iteraciones establecido.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/>
            </a:b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