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11309350" cx="20104100"/>
  <p:notesSz cx="20104100" cy="11309350"/>
  <p:embeddedFontLst>
    <p:embeddedFont>
      <p:font typeface="Arial Black"/>
      <p:regular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jgB/2Y4F48VVP3lafSt1MoJlyB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rialBlack-regular.fntdata"/><Relationship Id="rId21" Type="http://schemas.openxmlformats.org/officeDocument/2006/relationships/slide" Target="slides/slide16.xml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/>
              <a:t>‹#›</a:t>
            </a:fld>
            <a:endParaRPr sz="12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Relationship Id="rId3" Type="http://schemas.openxmlformats.org/officeDocument/2006/relationships/image" Target="../media/image1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Relationship Id="rId3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8"/>
          <p:cNvSpPr txBox="1"/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" type="subTitle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/>
          <p:nvPr/>
        </p:nvSpPr>
        <p:spPr>
          <a:xfrm>
            <a:off x="2838209" y="9464675"/>
            <a:ext cx="8841105" cy="0"/>
          </a:xfrm>
          <a:custGeom>
            <a:rect b="b" l="l" r="r" t="t"/>
            <a:pathLst>
              <a:path extrusionOk="0" h="120000" w="8841105">
                <a:moveTo>
                  <a:pt x="0" y="0"/>
                </a:moveTo>
                <a:lnTo>
                  <a:pt x="8840652" y="0"/>
                </a:lnTo>
              </a:path>
            </a:pathLst>
          </a:custGeom>
          <a:noFill/>
          <a:ln cap="flat" cmpd="sng" w="104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Diseño personalizado">
  <p:cSld name="4_Diseño personalizado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7"/>
          <p:cNvSpPr/>
          <p:nvPr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2" name="Google Shape;62;p27"/>
          <p:cNvSpPr txBox="1"/>
          <p:nvPr>
            <p:ph type="title"/>
          </p:nvPr>
        </p:nvSpPr>
        <p:spPr>
          <a:xfrm>
            <a:off x="4842028" y="45340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8"/>
          <p:cNvSpPr/>
          <p:nvPr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7" name="Google Shape;67;p28"/>
          <p:cNvSpPr txBox="1"/>
          <p:nvPr>
            <p:ph type="title"/>
          </p:nvPr>
        </p:nvSpPr>
        <p:spPr>
          <a:xfrm>
            <a:off x="7432828" y="76582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Only">
  <p:cSld name="3_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9"/>
          <p:cNvSpPr txBox="1"/>
          <p:nvPr>
            <p:ph type="title"/>
          </p:nvPr>
        </p:nvSpPr>
        <p:spPr>
          <a:xfrm>
            <a:off x="6851650" y="74834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0"/>
          <p:cNvSpPr txBox="1"/>
          <p:nvPr>
            <p:ph type="title"/>
          </p:nvPr>
        </p:nvSpPr>
        <p:spPr>
          <a:xfrm>
            <a:off x="4794250" y="69500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/>
          <p:nvPr/>
        </p:nvSpPr>
        <p:spPr>
          <a:xfrm>
            <a:off x="-6350" y="656116"/>
            <a:ext cx="2243455" cy="1060450"/>
          </a:xfrm>
          <a:custGeom>
            <a:rect b="b" l="l" r="r" t="t"/>
            <a:pathLst>
              <a:path extrusionOk="0" h="1060450" w="2243455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" name="Google Shape;29;p21"/>
          <p:cNvSpPr/>
          <p:nvPr/>
        </p:nvSpPr>
        <p:spPr>
          <a:xfrm>
            <a:off x="16938421" y="10202309"/>
            <a:ext cx="1576070" cy="511175"/>
          </a:xfrm>
          <a:custGeom>
            <a:rect b="b" l="l" r="r" t="t"/>
            <a:pathLst>
              <a:path extrusionOk="0" h="511175" w="1576069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extrusionOk="0" h="511175" w="1576069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extrusionOk="0" h="511175" w="1576069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extrusionOk="0" h="511175" w="1576069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" name="Google Shape;30;p21"/>
          <p:cNvSpPr/>
          <p:nvPr/>
        </p:nvSpPr>
        <p:spPr>
          <a:xfrm>
            <a:off x="18623540" y="10245307"/>
            <a:ext cx="378460" cy="469900"/>
          </a:xfrm>
          <a:custGeom>
            <a:rect b="b" l="l" r="r" t="t"/>
            <a:pathLst>
              <a:path extrusionOk="0" h="469900" w="378459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31" name="Google Shape;31;p21"/>
          <p:cNvGrpSpPr/>
          <p:nvPr/>
        </p:nvGrpSpPr>
        <p:grpSpPr>
          <a:xfrm>
            <a:off x="19053919" y="10117702"/>
            <a:ext cx="427015" cy="597582"/>
            <a:chOff x="19053919" y="10117702"/>
            <a:chExt cx="427015" cy="597582"/>
          </a:xfrm>
        </p:grpSpPr>
        <p:sp>
          <p:nvSpPr>
            <p:cNvPr id="32" name="Google Shape;32;p21"/>
            <p:cNvSpPr/>
            <p:nvPr/>
          </p:nvSpPr>
          <p:spPr>
            <a:xfrm>
              <a:off x="19053919" y="10237764"/>
              <a:ext cx="366395" cy="477520"/>
            </a:xfrm>
            <a:custGeom>
              <a:rect b="b" l="l" r="r" t="t"/>
              <a:pathLst>
                <a:path extrusionOk="0" h="477520" w="366394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3" name="Google Shape;33;p2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340"/>
            <a:ext cx="20109342" cy="1130561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2"/>
          <p:cNvSpPr/>
          <p:nvPr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8" name="Google Shape;38;p22"/>
          <p:cNvSpPr txBox="1"/>
          <p:nvPr>
            <p:ph type="title"/>
          </p:nvPr>
        </p:nvSpPr>
        <p:spPr>
          <a:xfrm>
            <a:off x="1184428" y="65914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/>
          <p:nvPr/>
        </p:nvSpPr>
        <p:spPr>
          <a:xfrm>
            <a:off x="727227" y="10202309"/>
            <a:ext cx="1576070" cy="511175"/>
          </a:xfrm>
          <a:custGeom>
            <a:rect b="b" l="l" r="r" t="t"/>
            <a:pathLst>
              <a:path extrusionOk="0" h="511175" w="1576070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extrusionOk="0" h="511175" w="1576070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extrusionOk="0" h="511175" w="1576070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extrusionOk="0" h="511175" w="1576070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" name="Google Shape;41;p23"/>
          <p:cNvSpPr/>
          <p:nvPr/>
        </p:nvSpPr>
        <p:spPr>
          <a:xfrm>
            <a:off x="2412348" y="10245307"/>
            <a:ext cx="378460" cy="469900"/>
          </a:xfrm>
          <a:custGeom>
            <a:rect b="b" l="l" r="r" t="t"/>
            <a:pathLst>
              <a:path extrusionOk="0" h="469900" w="37846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42" name="Google Shape;42;p23"/>
          <p:cNvGrpSpPr/>
          <p:nvPr/>
        </p:nvGrpSpPr>
        <p:grpSpPr>
          <a:xfrm>
            <a:off x="2842727" y="10117702"/>
            <a:ext cx="427015" cy="597582"/>
            <a:chOff x="2842727" y="10117702"/>
            <a:chExt cx="427015" cy="597582"/>
          </a:xfrm>
        </p:grpSpPr>
        <p:sp>
          <p:nvSpPr>
            <p:cNvPr id="43" name="Google Shape;43;p23"/>
            <p:cNvSpPr/>
            <p:nvPr/>
          </p:nvSpPr>
          <p:spPr>
            <a:xfrm>
              <a:off x="2842727" y="10237764"/>
              <a:ext cx="366395" cy="477520"/>
            </a:xfrm>
            <a:custGeom>
              <a:rect b="b" l="l" r="r" t="t"/>
              <a:pathLst>
                <a:path extrusionOk="0" h="477520" w="366394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44" name="Google Shape;44;p2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" name="Google Shape;45;p23"/>
          <p:cNvSpPr/>
          <p:nvPr/>
        </p:nvSpPr>
        <p:spPr>
          <a:xfrm>
            <a:off x="17840597" y="656116"/>
            <a:ext cx="2243455" cy="1060450"/>
          </a:xfrm>
          <a:custGeom>
            <a:rect b="b" l="l" r="r" t="t"/>
            <a:pathLst>
              <a:path extrusionOk="0" h="1060450" w="2243455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Diseño personalizado">
  <p:cSld name="5_Diseño personalizad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3340"/>
            <a:ext cx="20110047" cy="1130601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4"/>
          <p:cNvSpPr txBox="1"/>
          <p:nvPr>
            <p:ph type="title"/>
          </p:nvPr>
        </p:nvSpPr>
        <p:spPr>
          <a:xfrm>
            <a:off x="831850" y="71786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Diseño personalizado">
  <p:cSld name="6_Diseño personalizad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25"/>
          <p:cNvSpPr/>
          <p:nvPr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4" name="Google Shape;54;p25"/>
          <p:cNvSpPr txBox="1"/>
          <p:nvPr>
            <p:ph type="title"/>
          </p:nvPr>
        </p:nvSpPr>
        <p:spPr>
          <a:xfrm>
            <a:off x="7661428" y="8207476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Diseño personalizado">
  <p:cSld name="3_Diseño personalizado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6"/>
          <p:cNvSpPr txBox="1"/>
          <p:nvPr>
            <p:ph type="title"/>
          </p:nvPr>
        </p:nvSpPr>
        <p:spPr>
          <a:xfrm>
            <a:off x="6623050" y="70262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7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/>
          <p:nvPr>
            <p:ph type="ctrTitle"/>
          </p:nvPr>
        </p:nvSpPr>
        <p:spPr>
          <a:xfrm>
            <a:off x="2889250" y="8169275"/>
            <a:ext cx="8749511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800"/>
              <a:t>MODELO DBSCAN</a:t>
            </a:r>
            <a:br>
              <a:rPr lang="es-ES" sz="3800"/>
            </a:br>
            <a:endParaRPr sz="3800"/>
          </a:p>
        </p:txBody>
      </p:sp>
      <p:sp>
        <p:nvSpPr>
          <p:cNvPr id="75" name="Google Shape;75;p1"/>
          <p:cNvSpPr txBox="1"/>
          <p:nvPr>
            <p:ph idx="1" type="subTitle"/>
          </p:nvPr>
        </p:nvSpPr>
        <p:spPr>
          <a:xfrm>
            <a:off x="2926080" y="9554269"/>
            <a:ext cx="87126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latin typeface="Arial"/>
                <a:ea typeface="Arial"/>
                <a:cs typeface="Arial"/>
                <a:sym typeface="Arial"/>
              </a:rPr>
              <a:t>MLY0100 MACHINE LEARNING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ALGORITMO</a:t>
            </a:r>
            <a:endParaRPr/>
          </a:p>
        </p:txBody>
      </p:sp>
      <p:sp>
        <p:nvSpPr>
          <p:cNvPr id="153" name="Google Shape;153;p10"/>
          <p:cNvSpPr txBox="1"/>
          <p:nvPr/>
        </p:nvSpPr>
        <p:spPr>
          <a:xfrm>
            <a:off x="2432050" y="1844675"/>
            <a:ext cx="8229600" cy="7540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s-ES" sz="2400">
                <a:latin typeface="Arial"/>
                <a:ea typeface="Arial"/>
                <a:cs typeface="Arial"/>
                <a:sym typeface="Arial"/>
              </a:rPr>
              <a:t>Para cada observación </a:t>
            </a:r>
            <a:r>
              <a:rPr b="1" i="1" lang="es-ES" sz="24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1" lang="es-ES" sz="24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s-ES" sz="2400">
                <a:latin typeface="Arial"/>
                <a:ea typeface="Arial"/>
                <a:cs typeface="Arial"/>
                <a:sym typeface="Arial"/>
              </a:rPr>
              <a:t> calcular la distancia entre ella y el resto de observaciones. Si en su </a:t>
            </a:r>
            <a:r>
              <a:rPr b="1" i="1" lang="es-ES" sz="2400">
                <a:latin typeface="Arial"/>
                <a:ea typeface="Arial"/>
                <a:cs typeface="Arial"/>
                <a:sym typeface="Arial"/>
              </a:rPr>
              <a:t>ɛ-neighborhood </a:t>
            </a:r>
            <a:r>
              <a:rPr lang="es-ES" sz="2400">
                <a:latin typeface="Arial"/>
                <a:ea typeface="Arial"/>
                <a:cs typeface="Arial"/>
                <a:sym typeface="Arial"/>
              </a:rPr>
              <a:t>hay un número de observaciones &gt;= </a:t>
            </a:r>
            <a:r>
              <a:rPr b="1" i="1" lang="es-ES" sz="2400">
                <a:latin typeface="Arial"/>
                <a:ea typeface="Arial"/>
                <a:cs typeface="Arial"/>
                <a:sym typeface="Arial"/>
              </a:rPr>
              <a:t>min_simples </a:t>
            </a:r>
            <a:r>
              <a:rPr lang="es-ES" sz="2400">
                <a:latin typeface="Arial"/>
                <a:ea typeface="Arial"/>
                <a:cs typeface="Arial"/>
                <a:sym typeface="Arial"/>
              </a:rPr>
              <a:t>marcar la observación como </a:t>
            </a:r>
            <a:r>
              <a:rPr b="1" lang="es-ES" sz="2400">
                <a:latin typeface="Arial"/>
                <a:ea typeface="Arial"/>
                <a:cs typeface="Arial"/>
                <a:sym typeface="Arial"/>
              </a:rPr>
              <a:t>Core Point</a:t>
            </a:r>
            <a:r>
              <a:rPr lang="es-ES" sz="2400">
                <a:latin typeface="Arial"/>
                <a:ea typeface="Arial"/>
                <a:cs typeface="Arial"/>
                <a:sym typeface="Arial"/>
              </a:rPr>
              <a:t>, de lo contrario, como </a:t>
            </a:r>
            <a:r>
              <a:rPr b="1" lang="es-ES" sz="2400">
                <a:latin typeface="Arial"/>
                <a:ea typeface="Arial"/>
                <a:cs typeface="Arial"/>
                <a:sym typeface="Arial"/>
              </a:rPr>
              <a:t>visitada</a:t>
            </a:r>
            <a:r>
              <a:rPr lang="es-ES" sz="24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s-ES" sz="2400">
                <a:latin typeface="Arial"/>
                <a:ea typeface="Arial"/>
                <a:cs typeface="Arial"/>
                <a:sym typeface="Arial"/>
              </a:rPr>
              <a:t>Para cada observación </a:t>
            </a:r>
            <a:r>
              <a:rPr b="1" i="1" lang="es-ES" sz="24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1" lang="es-ES" sz="24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aseline="-25000" i="1" lang="es-ES" sz="240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ES" sz="2400">
                <a:latin typeface="Arial"/>
                <a:ea typeface="Arial"/>
                <a:cs typeface="Arial"/>
                <a:sym typeface="Arial"/>
              </a:rPr>
              <a:t>marcada como </a:t>
            </a:r>
            <a:r>
              <a:rPr b="1" lang="es-ES" sz="2400">
                <a:latin typeface="Arial"/>
                <a:ea typeface="Arial"/>
                <a:cs typeface="Arial"/>
                <a:sym typeface="Arial"/>
              </a:rPr>
              <a:t>Core Point</a:t>
            </a:r>
            <a:r>
              <a:rPr lang="es-ES" sz="2400">
                <a:latin typeface="Arial"/>
                <a:ea typeface="Arial"/>
                <a:cs typeface="Arial"/>
                <a:sym typeface="Arial"/>
              </a:rPr>
              <a:t>, si todavía no ha sido asignada a ningún cluster, crear uno nuevo y asignarla a él. Encontrar recursivamente todas las observaciones densamente conectadas a ella y asignarlas al mismo cluster.</a:t>
            </a:r>
            <a:endParaRPr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s-ES" sz="2400">
                <a:latin typeface="Arial"/>
                <a:ea typeface="Arial"/>
                <a:cs typeface="Arial"/>
                <a:sym typeface="Arial"/>
              </a:rPr>
              <a:t>Iterar el mismo proceso para todas las observaciones que no hayan sido visitadas.</a:t>
            </a:r>
            <a:endParaRPr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s-ES" sz="2400">
                <a:latin typeface="Arial"/>
                <a:ea typeface="Arial"/>
                <a:cs typeface="Arial"/>
                <a:sym typeface="Arial"/>
              </a:rPr>
              <a:t>Aquellas observaciones que tras haber sido visitadas no pertenecen a ningún cluster se marcan como </a:t>
            </a:r>
            <a:r>
              <a:rPr b="1" lang="es-ES" sz="2400">
                <a:latin typeface="Arial"/>
                <a:ea typeface="Arial"/>
                <a:cs typeface="Arial"/>
                <a:sym typeface="Arial"/>
              </a:rPr>
              <a:t>outliers</a:t>
            </a:r>
            <a:r>
              <a:rPr lang="es-ES" sz="24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0"/>
          <p:cNvSpPr txBox="1"/>
          <p:nvPr/>
        </p:nvSpPr>
        <p:spPr>
          <a:xfrm>
            <a:off x="3422650" y="10305062"/>
            <a:ext cx="61494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/>
              <a:t>FUENTE : https://www.cienciadedatos.net/documentos/py20-clustering-con-python.html</a:t>
            </a:r>
            <a:endParaRPr/>
          </a:p>
        </p:txBody>
      </p:sp>
      <p:pic>
        <p:nvPicPr>
          <p:cNvPr id="155" name="Google Shape;15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3600" y="2378075"/>
            <a:ext cx="8528702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ALGORITMO</a:t>
            </a:r>
            <a:endParaRPr/>
          </a:p>
        </p:txBody>
      </p:sp>
      <p:sp>
        <p:nvSpPr>
          <p:cNvPr id="161" name="Google Shape;161;p11"/>
          <p:cNvSpPr txBox="1"/>
          <p:nvPr/>
        </p:nvSpPr>
        <p:spPr>
          <a:xfrm>
            <a:off x="2432050" y="2149475"/>
            <a:ext cx="7620000" cy="3847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latin typeface="Arial"/>
                <a:ea typeface="Arial"/>
                <a:cs typeface="Arial"/>
                <a:sym typeface="Arial"/>
              </a:rPr>
              <a:t>Como resultado, todo </a:t>
            </a:r>
            <a:r>
              <a:rPr b="1" i="1" lang="es-ES" sz="2400">
                <a:latin typeface="Arial"/>
                <a:ea typeface="Arial"/>
                <a:cs typeface="Arial"/>
                <a:sym typeface="Arial"/>
              </a:rPr>
              <a:t>cluster</a:t>
            </a:r>
            <a:r>
              <a:rPr lang="es-ES" sz="2400">
                <a:latin typeface="Arial"/>
                <a:ea typeface="Arial"/>
                <a:cs typeface="Arial"/>
                <a:sym typeface="Arial"/>
              </a:rPr>
              <a:t> cumple dos propiedades: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s-ES" sz="2400">
                <a:latin typeface="Arial"/>
                <a:ea typeface="Arial"/>
                <a:cs typeface="Arial"/>
                <a:sym typeface="Arial"/>
              </a:rPr>
              <a:t>Todos los puntos que formen parte de un mismo </a:t>
            </a:r>
            <a:r>
              <a:rPr b="1" i="1" lang="es-ES" sz="2400">
                <a:latin typeface="Arial"/>
                <a:ea typeface="Arial"/>
                <a:cs typeface="Arial"/>
                <a:sym typeface="Arial"/>
              </a:rPr>
              <a:t>cluster</a:t>
            </a:r>
            <a:r>
              <a:rPr lang="es-ES" sz="2400">
                <a:latin typeface="Arial"/>
                <a:ea typeface="Arial"/>
                <a:cs typeface="Arial"/>
                <a:sym typeface="Arial"/>
              </a:rPr>
              <a:t> están densamente conectados entre ellos y,</a:t>
            </a:r>
            <a:endParaRPr/>
          </a:p>
          <a:p>
            <a:pPr indent="-190500" lvl="0" marL="342900" rtl="0" algn="just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s-ES" sz="2400">
                <a:latin typeface="Arial"/>
                <a:ea typeface="Arial"/>
                <a:cs typeface="Arial"/>
                <a:sym typeface="Arial"/>
              </a:rPr>
              <a:t>Si una observación A es densamente alcanzable desde cualquier observación de un </a:t>
            </a:r>
            <a:r>
              <a:rPr b="1" i="1" lang="es-ES" sz="2400">
                <a:latin typeface="Arial"/>
                <a:ea typeface="Arial"/>
                <a:cs typeface="Arial"/>
                <a:sym typeface="Arial"/>
              </a:rPr>
              <a:t>cluster</a:t>
            </a:r>
            <a:r>
              <a:rPr lang="es-ES" sz="2400">
                <a:latin typeface="Arial"/>
                <a:ea typeface="Arial"/>
                <a:cs typeface="Arial"/>
                <a:sym typeface="Arial"/>
              </a:rPr>
              <a:t>, entonces A también pertenece al </a:t>
            </a:r>
            <a:r>
              <a:rPr b="1" i="1" lang="es-ES" sz="2400">
                <a:latin typeface="Arial"/>
                <a:ea typeface="Arial"/>
                <a:cs typeface="Arial"/>
                <a:sym typeface="Arial"/>
              </a:rPr>
              <a:t>cluster</a:t>
            </a:r>
            <a:r>
              <a:rPr lang="es-ES" sz="2400"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1"/>
          <p:cNvSpPr txBox="1"/>
          <p:nvPr/>
        </p:nvSpPr>
        <p:spPr>
          <a:xfrm>
            <a:off x="3422650" y="10305062"/>
            <a:ext cx="61494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/>
              <a:t>FUENTE : https://www.cienciadedatos.net/documentos/py20-clustering-con-python.html</a:t>
            </a:r>
            <a:endParaRPr/>
          </a:p>
        </p:txBody>
      </p:sp>
      <p:pic>
        <p:nvPicPr>
          <p:cNvPr id="163" name="Google Shape;16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09249" y="2154463"/>
            <a:ext cx="8580467" cy="6167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ALGORITMO</a:t>
            </a:r>
            <a:endParaRPr/>
          </a:p>
        </p:txBody>
      </p:sp>
      <p:sp>
        <p:nvSpPr>
          <p:cNvPr id="169" name="Google Shape;169;p12"/>
          <p:cNvSpPr txBox="1"/>
          <p:nvPr/>
        </p:nvSpPr>
        <p:spPr>
          <a:xfrm>
            <a:off x="2432050" y="1844675"/>
            <a:ext cx="7620000" cy="7325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latin typeface="Arial"/>
                <a:ea typeface="Arial"/>
                <a:cs typeface="Arial"/>
                <a:sym typeface="Arial"/>
              </a:rPr>
              <a:t>HIPERPARÁMETROS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latin typeface="Arial"/>
                <a:ea typeface="Arial"/>
                <a:cs typeface="Arial"/>
                <a:sym typeface="Arial"/>
              </a:rPr>
              <a:t>Como ocurre en muchas otras técnicas estadísticas, en DBSCAN no existe una forma única y exacta de encontrar el valor adecuado de épsilon (ɛ) y </a:t>
            </a:r>
            <a:r>
              <a:rPr i="1" lang="es-ES" sz="2600">
                <a:latin typeface="Arial"/>
                <a:ea typeface="Arial"/>
                <a:cs typeface="Arial"/>
                <a:sym typeface="Arial"/>
              </a:rPr>
              <a:t>min_samples</a:t>
            </a:r>
            <a:r>
              <a:rPr lang="es-ES" sz="2600"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latin typeface="Arial"/>
                <a:ea typeface="Arial"/>
                <a:cs typeface="Arial"/>
                <a:sym typeface="Arial"/>
              </a:rPr>
              <a:t>A modo orientativo se pueden seguir las siguientes premisas: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i="1" lang="es-ES" sz="2000">
                <a:latin typeface="Arial"/>
                <a:ea typeface="Arial"/>
                <a:cs typeface="Arial"/>
                <a:sym typeface="Arial"/>
              </a:rPr>
              <a:t>min_samples</a:t>
            </a:r>
            <a:r>
              <a:rPr lang="es-ES" sz="2000">
                <a:latin typeface="Arial"/>
                <a:ea typeface="Arial"/>
                <a:cs typeface="Arial"/>
                <a:sym typeface="Arial"/>
              </a:rPr>
              <a:t>, cuanto mayor sea el tamaño del set de datos, mayor debe ser el valor mínimo de observaciones vecinas. Si los datos contienen niveles altos de ruido, aumentar </a:t>
            </a:r>
            <a:r>
              <a:rPr b="1" i="1" lang="es-ES" sz="2000">
                <a:latin typeface="Arial"/>
                <a:ea typeface="Arial"/>
                <a:cs typeface="Arial"/>
                <a:sym typeface="Arial"/>
              </a:rPr>
              <a:t>min_samples </a:t>
            </a:r>
            <a:r>
              <a:rPr lang="es-ES" sz="2000">
                <a:latin typeface="Arial"/>
                <a:ea typeface="Arial"/>
                <a:cs typeface="Arial"/>
                <a:sym typeface="Arial"/>
              </a:rPr>
              <a:t>favorecerá la creación de clusters significativos menos influenciados por outliers.</a:t>
            </a:r>
            <a:endParaRPr/>
          </a:p>
          <a:p>
            <a:pPr indent="-215900" lvl="0" marL="342900" rtl="0" algn="just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i="1" lang="es-ES" sz="2000">
                <a:latin typeface="Arial"/>
                <a:ea typeface="Arial"/>
                <a:cs typeface="Arial"/>
                <a:sym typeface="Arial"/>
              </a:rPr>
              <a:t>epsilon</a:t>
            </a:r>
            <a:r>
              <a:rPr lang="es-ES" sz="2000">
                <a:latin typeface="Arial"/>
                <a:ea typeface="Arial"/>
                <a:cs typeface="Arial"/>
                <a:sym typeface="Arial"/>
              </a:rPr>
              <a:t>, una  buena forma de escoger ɛ es estudiar las distancias promedios entre las k= </a:t>
            </a:r>
            <a:r>
              <a:rPr b="1" i="1" lang="es-ES" sz="2000">
                <a:latin typeface="Arial"/>
                <a:ea typeface="Arial"/>
                <a:cs typeface="Arial"/>
                <a:sym typeface="Arial"/>
              </a:rPr>
              <a:t>min_samples </a:t>
            </a:r>
            <a:r>
              <a:rPr lang="es-ES" sz="2000">
                <a:latin typeface="Arial"/>
                <a:ea typeface="Arial"/>
                <a:cs typeface="Arial"/>
                <a:sym typeface="Arial"/>
              </a:rPr>
              <a:t>observaciones más próximas. Al representar estas distancias en función de ɛ, el punto de inflexión de la curva suele ser un valor óptimo.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2"/>
          <p:cNvSpPr txBox="1"/>
          <p:nvPr/>
        </p:nvSpPr>
        <p:spPr>
          <a:xfrm>
            <a:off x="3422650" y="10305062"/>
            <a:ext cx="61494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/>
              <a:t>FUENTE : https://www.cienciadedatos.net/documentos/py20-clustering-con-python.html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/>
          <p:nvPr>
            <p:ph type="title"/>
          </p:nvPr>
        </p:nvSpPr>
        <p:spPr>
          <a:xfrm>
            <a:off x="222250" y="7407275"/>
            <a:ext cx="10393528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/>
              <a:t>VENTAJAS Y DESVENTAJAS</a:t>
            </a:r>
            <a:endParaRPr/>
          </a:p>
        </p:txBody>
      </p:sp>
      <p:sp>
        <p:nvSpPr>
          <p:cNvPr id="176" name="Google Shape;176;p13"/>
          <p:cNvSpPr txBox="1"/>
          <p:nvPr/>
        </p:nvSpPr>
        <p:spPr>
          <a:xfrm>
            <a:off x="9089872" y="6188075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03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VENTAJAS Y DESVENTAJAS</a:t>
            </a:r>
            <a:endParaRPr/>
          </a:p>
        </p:txBody>
      </p:sp>
      <p:sp>
        <p:nvSpPr>
          <p:cNvPr id="182" name="Google Shape;182;p14"/>
          <p:cNvSpPr txBox="1"/>
          <p:nvPr/>
        </p:nvSpPr>
        <p:spPr>
          <a:xfrm>
            <a:off x="2432050" y="1844675"/>
            <a:ext cx="11201400" cy="76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VENTAJAS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s-ES" sz="2600">
                <a:latin typeface="Arial"/>
                <a:ea typeface="Arial"/>
                <a:cs typeface="Arial"/>
                <a:sym typeface="Arial"/>
              </a:rPr>
              <a:t>No requiere que el usuario especifique el número de clusters.</a:t>
            </a:r>
            <a:endParaRPr/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s-ES" sz="2600">
                <a:latin typeface="Arial"/>
                <a:ea typeface="Arial"/>
                <a:cs typeface="Arial"/>
                <a:sym typeface="Arial"/>
              </a:rPr>
              <a:t>Es independiente de la forma que tengan los clusters.</a:t>
            </a:r>
            <a:endParaRPr/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s-ES" sz="2600">
                <a:latin typeface="Arial"/>
                <a:ea typeface="Arial"/>
                <a:cs typeface="Arial"/>
                <a:sym typeface="Arial"/>
              </a:rPr>
              <a:t>Puede identificar outliers, por lo que los clusters generados no se ven influenciados por ellos.</a:t>
            </a:r>
            <a:endParaRPr/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600"/>
              <a:t>Requiere sólo de dos parámetros.</a:t>
            </a: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00"/>
              <a:t>DESVENTAJAS</a:t>
            </a:r>
            <a:endParaRPr b="1" sz="2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s-ES" sz="2600"/>
              <a:t>Es un método determinístico siempre y cuando el orden de los datos sea el mismo. Los border points que son alcanzables desde más de un cluster pueden asignarse a uno u otro dependiendo del orden en el que se procesen los datos.</a:t>
            </a:r>
            <a:endParaRPr sz="2600"/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s-ES" sz="2600"/>
              <a:t>No genera buenos resultados cuando la densidad de los grupos es muy distinta, ya que no es posible encontrar los parámetros ɛ y min_samples que sirvan para todos a la vez.</a:t>
            </a:r>
            <a:endParaRPr sz="2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4"/>
          <p:cNvSpPr txBox="1"/>
          <p:nvPr/>
        </p:nvSpPr>
        <p:spPr>
          <a:xfrm>
            <a:off x="3422650" y="10305062"/>
            <a:ext cx="61494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/>
              <a:t>FUENTE : https://www.cienciadedatos.net/documentos/py20-clustering-con-python.html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 txBox="1"/>
          <p:nvPr>
            <p:ph type="title"/>
          </p:nvPr>
        </p:nvSpPr>
        <p:spPr>
          <a:xfrm>
            <a:off x="6242050" y="9007475"/>
            <a:ext cx="902002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/>
              <a:t>RESUMEN</a:t>
            </a:r>
            <a:endParaRPr/>
          </a:p>
        </p:txBody>
      </p:sp>
      <p:sp>
        <p:nvSpPr>
          <p:cNvPr id="189" name="Google Shape;189;p15"/>
          <p:cNvSpPr txBox="1"/>
          <p:nvPr/>
        </p:nvSpPr>
        <p:spPr>
          <a:xfrm>
            <a:off x="6276975" y="7752358"/>
            <a:ext cx="167095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960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04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RESUMEN</a:t>
            </a:r>
            <a:endParaRPr/>
          </a:p>
        </p:txBody>
      </p:sp>
      <p:sp>
        <p:nvSpPr>
          <p:cNvPr id="195" name="Google Shape;195;p16"/>
          <p:cNvSpPr txBox="1"/>
          <p:nvPr/>
        </p:nvSpPr>
        <p:spPr>
          <a:xfrm>
            <a:off x="2432050" y="1844675"/>
            <a:ext cx="1539240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latin typeface="Arial"/>
                <a:ea typeface="Arial"/>
                <a:cs typeface="Arial"/>
                <a:sym typeface="Arial"/>
              </a:rPr>
              <a:t>En esta clase, hemos visto: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❑"/>
            </a:pPr>
            <a:r>
              <a:rPr lang="es-ES" sz="2600">
                <a:latin typeface="Arial"/>
                <a:ea typeface="Arial"/>
                <a:cs typeface="Arial"/>
                <a:sym typeface="Arial"/>
              </a:rPr>
              <a:t>Introducción a Agrupación Espacial Basada en Densidad de Aplicaciones con Ruido (DBSCAN)</a:t>
            </a:r>
            <a:endParaRPr/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❑"/>
            </a:pPr>
            <a:r>
              <a:rPr lang="es-ES" sz="2600">
                <a:latin typeface="Arial"/>
                <a:ea typeface="Arial"/>
                <a:cs typeface="Arial"/>
                <a:sym typeface="Arial"/>
              </a:rPr>
              <a:t>Algoritmo de funcionamiento.</a:t>
            </a:r>
            <a:endParaRPr/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❑"/>
            </a:pPr>
            <a:r>
              <a:rPr lang="es-ES" sz="2600">
                <a:latin typeface="Arial"/>
                <a:ea typeface="Arial"/>
                <a:cs typeface="Arial"/>
                <a:sym typeface="Arial"/>
              </a:rPr>
              <a:t>Ventajas y desventajas.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/>
          <p:nvPr/>
        </p:nvSpPr>
        <p:spPr>
          <a:xfrm>
            <a:off x="9518650" y="2378075"/>
            <a:ext cx="535755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6000">
                <a:latin typeface="Arial Black"/>
                <a:ea typeface="Arial Black"/>
                <a:cs typeface="Arial Black"/>
                <a:sym typeface="Arial Black"/>
              </a:rPr>
              <a:t>CONTENIDO</a:t>
            </a:r>
            <a:endParaRPr/>
          </a:p>
        </p:txBody>
      </p:sp>
      <p:sp>
        <p:nvSpPr>
          <p:cNvPr id="81" name="Google Shape;81;p2"/>
          <p:cNvSpPr txBox="1"/>
          <p:nvPr/>
        </p:nvSpPr>
        <p:spPr>
          <a:xfrm>
            <a:off x="9518650" y="4020489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01</a:t>
            </a:r>
            <a:endParaRPr/>
          </a:p>
        </p:txBody>
      </p:sp>
      <p:sp>
        <p:nvSpPr>
          <p:cNvPr id="82" name="Google Shape;82;p2"/>
          <p:cNvSpPr txBox="1"/>
          <p:nvPr/>
        </p:nvSpPr>
        <p:spPr>
          <a:xfrm>
            <a:off x="9617262" y="7026177"/>
            <a:ext cx="45790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ALGORITMO	</a:t>
            </a:r>
            <a:endParaRPr/>
          </a:p>
        </p:txBody>
      </p:sp>
      <p:sp>
        <p:nvSpPr>
          <p:cNvPr id="83" name="Google Shape;83;p2"/>
          <p:cNvSpPr txBox="1"/>
          <p:nvPr/>
        </p:nvSpPr>
        <p:spPr>
          <a:xfrm>
            <a:off x="14771968" y="4782489"/>
            <a:ext cx="47288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RESUMEN</a:t>
            </a:r>
            <a:endParaRPr/>
          </a:p>
        </p:txBody>
      </p:sp>
      <p:sp>
        <p:nvSpPr>
          <p:cNvPr id="84" name="Google Shape;84;p2"/>
          <p:cNvSpPr txBox="1"/>
          <p:nvPr/>
        </p:nvSpPr>
        <p:spPr>
          <a:xfrm>
            <a:off x="9518650" y="6264177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02</a:t>
            </a:r>
            <a:endParaRPr/>
          </a:p>
        </p:txBody>
      </p:sp>
      <p:sp>
        <p:nvSpPr>
          <p:cNvPr id="85" name="Google Shape;85;p2"/>
          <p:cNvSpPr txBox="1"/>
          <p:nvPr/>
        </p:nvSpPr>
        <p:spPr>
          <a:xfrm>
            <a:off x="14656174" y="4020489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04</a:t>
            </a:r>
            <a:endParaRPr/>
          </a:p>
        </p:txBody>
      </p:sp>
      <p:sp>
        <p:nvSpPr>
          <p:cNvPr id="86" name="Google Shape;86;p2"/>
          <p:cNvSpPr txBox="1"/>
          <p:nvPr/>
        </p:nvSpPr>
        <p:spPr>
          <a:xfrm>
            <a:off x="9617262" y="9194781"/>
            <a:ext cx="416597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VENTAJAS Y DESVENTAJAS</a:t>
            </a:r>
            <a:endParaRPr/>
          </a:p>
        </p:txBody>
      </p:sp>
      <p:sp>
        <p:nvSpPr>
          <p:cNvPr id="87" name="Google Shape;87;p2"/>
          <p:cNvSpPr txBox="1"/>
          <p:nvPr/>
        </p:nvSpPr>
        <p:spPr>
          <a:xfrm>
            <a:off x="9617262" y="8432781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03</a:t>
            </a:r>
            <a:endParaRPr/>
          </a:p>
        </p:txBody>
      </p:sp>
      <p:sp>
        <p:nvSpPr>
          <p:cNvPr id="88" name="Google Shape;88;p2"/>
          <p:cNvSpPr txBox="1"/>
          <p:nvPr/>
        </p:nvSpPr>
        <p:spPr>
          <a:xfrm>
            <a:off x="9617262" y="4782488"/>
            <a:ext cx="45790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>
            <p:ph type="title"/>
          </p:nvPr>
        </p:nvSpPr>
        <p:spPr>
          <a:xfrm>
            <a:off x="4413250" y="7559675"/>
            <a:ext cx="101346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/>
              <a:t>INTRODUCCIÓN</a:t>
            </a:r>
            <a:endParaRPr/>
          </a:p>
        </p:txBody>
      </p:sp>
      <p:sp>
        <p:nvSpPr>
          <p:cNvPr id="94" name="Google Shape;94;p3"/>
          <p:cNvSpPr txBox="1"/>
          <p:nvPr/>
        </p:nvSpPr>
        <p:spPr>
          <a:xfrm>
            <a:off x="12677531" y="6082347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INTRODUCCIÓN</a:t>
            </a:r>
            <a:endParaRPr/>
          </a:p>
        </p:txBody>
      </p:sp>
      <p:sp>
        <p:nvSpPr>
          <p:cNvPr id="100" name="Google Shape;100;p4"/>
          <p:cNvSpPr txBox="1"/>
          <p:nvPr/>
        </p:nvSpPr>
        <p:spPr>
          <a:xfrm>
            <a:off x="2432050" y="2073275"/>
            <a:ext cx="7543799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Density-based spatial clustering of applications with noise (DBSCAN) o “Agrupación Espacial Basada en Densidad de Aplicaciones con Ruido”, fue presentado en 1996 por Ester como una forma de identificar clusters siguiendo el </a:t>
            </a: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modo intuitivo en el que lo hace el cerebro humano, 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identificando regiones con alta densidad de observaciones separadas por regiones de baja densidad</a:t>
            </a:r>
            <a:r>
              <a:rPr b="0" i="0" lang="es-ES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2279650" y="10455275"/>
            <a:ext cx="61494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/>
              <a:t>FUENTE : https://www.cienciadedatos.net/documentos/py20-clustering-con-python.html</a:t>
            </a:r>
            <a:endParaRPr/>
          </a:p>
        </p:txBody>
      </p:sp>
      <p:pic>
        <p:nvPicPr>
          <p:cNvPr id="102" name="Google Shape;10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8849" y="2606675"/>
            <a:ext cx="7543799" cy="459987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4"/>
          <p:cNvSpPr txBox="1"/>
          <p:nvPr/>
        </p:nvSpPr>
        <p:spPr>
          <a:xfrm>
            <a:off x="11423651" y="7788275"/>
            <a:ext cx="7010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En la siguiente representación bidimensional de los datos de &lt;multishape&gt; del paquete  &lt;factorextra&gt; de R, el cerebro humano identifica fácilmente 5 agrupaciones y algunas observaciones aisladas (ruido).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INTRODUCCIÓN</a:t>
            </a:r>
            <a:endParaRPr/>
          </a:p>
        </p:txBody>
      </p:sp>
      <p:sp>
        <p:nvSpPr>
          <p:cNvPr id="109" name="Google Shape;109;p5"/>
          <p:cNvSpPr txBox="1"/>
          <p:nvPr/>
        </p:nvSpPr>
        <p:spPr>
          <a:xfrm>
            <a:off x="2432050" y="1920875"/>
            <a:ext cx="7543800" cy="61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Véanse ahora los clusters que se obtienen si se aplica, por ejemplo, K-means clustering.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Los clusters generados distan mucho de representar las verdaderas agrupaciones.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Esto es así porque los </a:t>
            </a: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métodos de partitioning </a:t>
            </a:r>
            <a:r>
              <a:rPr b="1" lang="es-ES" sz="2800"/>
              <a:t>c</a:t>
            </a: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lustering 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como </a:t>
            </a:r>
            <a:r>
              <a:rPr lang="es-ES" sz="2800"/>
              <a:t> 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k-means, hierarchical</a:t>
            </a:r>
            <a:r>
              <a:rPr lang="es-ES" sz="2800"/>
              <a:t> y 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k-medoids</a:t>
            </a:r>
            <a:r>
              <a:rPr lang="es-ES" sz="2800"/>
              <a:t> 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son buenos encontrando agrupaciones con forma esférica o convexa que no contengan un exceso de outliers o ruido, pero </a:t>
            </a: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fallan al tratar de identificar formas arbitrarias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"/>
          <p:cNvSpPr txBox="1"/>
          <p:nvPr/>
        </p:nvSpPr>
        <p:spPr>
          <a:xfrm>
            <a:off x="2279650" y="10455275"/>
            <a:ext cx="61494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/>
              <a:t>FUENTE : https://www.cienciadedatos.net/documentos/py20-clustering-con-python.html</a:t>
            </a:r>
            <a:endParaRPr/>
          </a:p>
        </p:txBody>
      </p:sp>
      <p:pic>
        <p:nvPicPr>
          <p:cNvPr id="111" name="Google Shape;11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28450" y="2580763"/>
            <a:ext cx="5562600" cy="5108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INTRODUCCIÓN</a:t>
            </a:r>
            <a:endParaRPr/>
          </a:p>
        </p:txBody>
      </p:sp>
      <p:sp>
        <p:nvSpPr>
          <p:cNvPr id="117" name="Google Shape;117;p6"/>
          <p:cNvSpPr txBox="1"/>
          <p:nvPr/>
        </p:nvSpPr>
        <p:spPr>
          <a:xfrm>
            <a:off x="2432050" y="1844675"/>
            <a:ext cx="8686800" cy="7417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DBSCAN evita este problema siguiendo la idea de que, </a:t>
            </a:r>
            <a:r>
              <a:rPr b="1" lang="es-ES" sz="2800">
                <a:latin typeface="Arial"/>
                <a:ea typeface="Arial"/>
                <a:cs typeface="Arial"/>
                <a:sym typeface="Arial"/>
              </a:rPr>
              <a:t>para que una observación forme parte de un cluster, tiene que haber un mínimo de observaciones vecinas dentro de un radio de proximidad y de que los clusters están separados por regiones vacías o con pocas observaciones</a:t>
            </a:r>
            <a:r>
              <a:rPr lang="es-ES" sz="28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El algoritmo DBSCAN necesita dos parámetros: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Noto Sans Symbols"/>
              <a:buChar char="▪"/>
            </a:pPr>
            <a:r>
              <a:rPr b="1" i="1" lang="es-ES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Epsilon</a:t>
            </a:r>
            <a:r>
              <a:rPr b="0" i="1" lang="es-ES" sz="2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(ɛ) </a:t>
            </a:r>
            <a:r>
              <a:rPr i="1" lang="es-ES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radio que define la región vecina a una observación, también llamada </a:t>
            </a:r>
            <a:r>
              <a:rPr i="1" lang="es-ES" sz="2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ɛ-</a:t>
            </a:r>
            <a:r>
              <a:rPr b="0" i="1" lang="es-ES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neighborhood.</a:t>
            </a: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i="1" sz="28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Noto Sans Symbols"/>
              <a:buChar char="▪"/>
            </a:pPr>
            <a:r>
              <a:rPr b="1" i="1" lang="es-ES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Minimum points </a:t>
            </a:r>
            <a:r>
              <a:rPr i="1" lang="es-ES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(min_samples): número mínimo de observaciones dentro de la región epsilon.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6"/>
          <p:cNvSpPr txBox="1"/>
          <p:nvPr/>
        </p:nvSpPr>
        <p:spPr>
          <a:xfrm>
            <a:off x="2279650" y="10455275"/>
            <a:ext cx="61494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/>
              <a:t>FUENTE : https://www.cienciadedatos.net/documentos/py20-clustering-con-python.html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INTRODUCCIÓN</a:t>
            </a:r>
            <a:endParaRPr/>
          </a:p>
        </p:txBody>
      </p:sp>
      <p:sp>
        <p:nvSpPr>
          <p:cNvPr id="124" name="Google Shape;124;p7"/>
          <p:cNvSpPr txBox="1"/>
          <p:nvPr/>
        </p:nvSpPr>
        <p:spPr>
          <a:xfrm>
            <a:off x="2432050" y="1844675"/>
            <a:ext cx="8686800" cy="7848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Empleando estos dos parámetros, cada observación del set de datos se puede clasificar en una de las siguientes tres categorías: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Arial"/>
              <a:buChar char="•"/>
            </a:pPr>
            <a:r>
              <a:rPr b="1" i="1" lang="es-ES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Core point</a:t>
            </a:r>
            <a:r>
              <a:rPr b="0" i="0" lang="es-ES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: observación que tiene en su </a:t>
            </a:r>
            <a:r>
              <a:rPr i="1" lang="es-ES" sz="2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ɛ-</a:t>
            </a:r>
            <a:r>
              <a:rPr b="0" i="1" lang="es-ES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neighborhood </a:t>
            </a:r>
            <a:r>
              <a:rPr b="0" i="0" lang="es-ES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un número de observaciones vecinas igual o mayor a </a:t>
            </a:r>
            <a:r>
              <a:rPr b="0" i="1" lang="es-ES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min_samples</a:t>
            </a:r>
            <a:r>
              <a:rPr b="0" i="0" lang="es-ES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Arial"/>
              <a:buChar char="•"/>
            </a:pPr>
            <a:r>
              <a:rPr b="1" i="1" lang="es-ES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Border point</a:t>
            </a:r>
            <a:r>
              <a:rPr b="0" i="0" lang="es-ES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: observación no satisface el mínimo de observaciones vecinas para ser </a:t>
            </a:r>
            <a:r>
              <a:rPr b="0" i="1" lang="es-ES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core point</a:t>
            </a:r>
            <a:r>
              <a:rPr b="0" i="0" lang="es-ES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 pero que pertenece al </a:t>
            </a:r>
            <a:r>
              <a:rPr i="1" lang="es-ES" sz="2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ɛ-</a:t>
            </a:r>
            <a:r>
              <a:rPr b="0" i="1" lang="es-ES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neighborhood </a:t>
            </a:r>
            <a:r>
              <a:rPr b="0" i="0" lang="es-ES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de otra observación que sí es </a:t>
            </a:r>
            <a:r>
              <a:rPr b="0" i="1" lang="es-ES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core point</a:t>
            </a:r>
            <a:r>
              <a:rPr b="0" i="0" lang="es-ES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/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Arial"/>
              <a:buChar char="•"/>
            </a:pPr>
            <a:r>
              <a:rPr b="1" i="1" lang="es-ES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Noise</a:t>
            </a:r>
            <a:r>
              <a:rPr b="1" i="0" lang="es-ES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 u </a:t>
            </a:r>
            <a:r>
              <a:rPr b="1" i="1" lang="es-ES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outlier</a:t>
            </a:r>
            <a:r>
              <a:rPr b="0" i="0" lang="es-ES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: observación que no es </a:t>
            </a:r>
            <a:r>
              <a:rPr b="0" i="1" lang="es-ES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core point</a:t>
            </a:r>
            <a:r>
              <a:rPr b="0" i="0" lang="es-ES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 ni </a:t>
            </a:r>
            <a:r>
              <a:rPr b="0" i="1" lang="es-ES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border point</a:t>
            </a:r>
            <a:r>
              <a:rPr b="0" i="0" lang="es-ES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7"/>
          <p:cNvSpPr txBox="1"/>
          <p:nvPr/>
        </p:nvSpPr>
        <p:spPr>
          <a:xfrm>
            <a:off x="2279650" y="10455275"/>
            <a:ext cx="61494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/>
              <a:t>FUENTE : https://www.cienciadedatos.net/documentos/py20-clustering-con-python.html</a:t>
            </a:r>
            <a:endParaRPr/>
          </a:p>
        </p:txBody>
      </p:sp>
      <p:pic>
        <p:nvPicPr>
          <p:cNvPr id="126" name="Google Shape;12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4650" y="2073275"/>
            <a:ext cx="3200400" cy="347423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7"/>
          <p:cNvSpPr txBox="1"/>
          <p:nvPr/>
        </p:nvSpPr>
        <p:spPr>
          <a:xfrm>
            <a:off x="12566650" y="5761845"/>
            <a:ext cx="12747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Core Point</a:t>
            </a:r>
            <a:endParaRPr/>
          </a:p>
        </p:txBody>
      </p:sp>
      <p:pic>
        <p:nvPicPr>
          <p:cNvPr id="128" name="Google Shape;12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48050" y="4441465"/>
            <a:ext cx="2913494" cy="319440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7"/>
          <p:cNvSpPr txBox="1"/>
          <p:nvPr/>
        </p:nvSpPr>
        <p:spPr>
          <a:xfrm>
            <a:off x="16967443" y="7788275"/>
            <a:ext cx="14670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Border Point</a:t>
            </a:r>
            <a:endParaRPr/>
          </a:p>
        </p:txBody>
      </p:sp>
      <p:pic>
        <p:nvPicPr>
          <p:cNvPr id="130" name="Google Shape;13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835712" y="7102475"/>
            <a:ext cx="2883658" cy="314580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7"/>
          <p:cNvSpPr txBox="1"/>
          <p:nvPr/>
        </p:nvSpPr>
        <p:spPr>
          <a:xfrm>
            <a:off x="12671316" y="10270609"/>
            <a:ext cx="17107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Noise u Outlier</a:t>
            </a:r>
            <a:endParaRPr sz="1800"/>
          </a:p>
        </p:txBody>
      </p:sp>
      <p:cxnSp>
        <p:nvCxnSpPr>
          <p:cNvPr id="132" name="Google Shape;132;p7"/>
          <p:cNvCxnSpPr/>
          <p:nvPr/>
        </p:nvCxnSpPr>
        <p:spPr>
          <a:xfrm rot="10800000">
            <a:off x="13841358" y="7493416"/>
            <a:ext cx="582521" cy="479525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INTRODUCCIÓN</a:t>
            </a:r>
            <a:endParaRPr/>
          </a:p>
        </p:txBody>
      </p:sp>
      <p:sp>
        <p:nvSpPr>
          <p:cNvPr id="138" name="Google Shape;138;p8"/>
          <p:cNvSpPr txBox="1"/>
          <p:nvPr/>
        </p:nvSpPr>
        <p:spPr>
          <a:xfrm>
            <a:off x="2432050" y="1844675"/>
            <a:ext cx="7620000" cy="99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Por último, empleando las tres categorías anteriores se pueden definir tres niveles de conectividad entre observaciones: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b="1" lang="es-ES" sz="2600">
                <a:latin typeface="Arial"/>
                <a:ea typeface="Arial"/>
                <a:cs typeface="Arial"/>
                <a:sym typeface="Arial"/>
              </a:rPr>
              <a:t>Directamente alcanzable </a:t>
            </a:r>
            <a:r>
              <a:rPr lang="es-ES" sz="2600">
                <a:latin typeface="Arial"/>
                <a:ea typeface="Arial"/>
                <a:cs typeface="Arial"/>
                <a:sym typeface="Arial"/>
              </a:rPr>
              <a:t>(direct density reachable): una observación A es directamente alcanzable desde otra observación B si A forma parte del </a:t>
            </a:r>
            <a:r>
              <a:rPr i="1" lang="es-ES" sz="2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ɛ-</a:t>
            </a:r>
            <a:r>
              <a:rPr b="0" i="1" lang="es-ES" sz="26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neighborhood </a:t>
            </a:r>
            <a:r>
              <a:rPr lang="es-ES" sz="2600">
                <a:latin typeface="Arial"/>
                <a:ea typeface="Arial"/>
                <a:cs typeface="Arial"/>
                <a:sym typeface="Arial"/>
              </a:rPr>
              <a:t>de B y B es un Core Point.</a:t>
            </a:r>
            <a:endParaRPr/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b="1" lang="es-ES" sz="2600">
                <a:latin typeface="Arial"/>
                <a:ea typeface="Arial"/>
                <a:cs typeface="Arial"/>
                <a:sym typeface="Arial"/>
              </a:rPr>
              <a:t>Alcanzable</a:t>
            </a:r>
            <a:r>
              <a:rPr lang="es-ES" sz="2600">
                <a:latin typeface="Arial"/>
                <a:ea typeface="Arial"/>
                <a:cs typeface="Arial"/>
                <a:sym typeface="Arial"/>
              </a:rPr>
              <a:t> (density reachable): una observación A es alcanzable desde otra observación B si existe una secuencia de Core points que van desde B a A.</a:t>
            </a:r>
            <a:endParaRPr/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b="1" lang="es-ES" sz="2600">
                <a:latin typeface="Arial"/>
                <a:ea typeface="Arial"/>
                <a:cs typeface="Arial"/>
                <a:sym typeface="Arial"/>
              </a:rPr>
              <a:t>Densamente conectadas </a:t>
            </a:r>
            <a:r>
              <a:rPr lang="es-ES" sz="2600">
                <a:latin typeface="Arial"/>
                <a:ea typeface="Arial"/>
                <a:cs typeface="Arial"/>
                <a:sym typeface="Arial"/>
              </a:rPr>
              <a:t>(density </a:t>
            </a:r>
            <a:r>
              <a:rPr lang="es-ES" sz="2600"/>
              <a:t>connected</a:t>
            </a:r>
            <a:r>
              <a:rPr lang="es-ES" sz="2600">
                <a:latin typeface="Arial"/>
                <a:ea typeface="Arial"/>
                <a:cs typeface="Arial"/>
                <a:sym typeface="Arial"/>
              </a:rPr>
              <a:t>): dos observaciones A y B están densamente conectadas si existe una observación Core point C tal que A y B son alcanzables desde C.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2279650" y="10455275"/>
            <a:ext cx="61494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/>
              <a:t>FUENTE : https://www.cienciadedatos.net/documentos/py20-clustering-con-python.html</a:t>
            </a:r>
            <a:endParaRPr/>
          </a:p>
        </p:txBody>
      </p:sp>
      <p:pic>
        <p:nvPicPr>
          <p:cNvPr id="140" name="Google Shape;14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99850" y="1756204"/>
            <a:ext cx="6705600" cy="53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8"/>
          <p:cNvSpPr txBox="1"/>
          <p:nvPr/>
        </p:nvSpPr>
        <p:spPr>
          <a:xfrm>
            <a:off x="11347450" y="7177454"/>
            <a:ext cx="70104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1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La imagen muestra las conexiones existentes entre un conjunto de observaciones si se emplea </a:t>
            </a:r>
            <a:r>
              <a:rPr b="1" i="1" lang="es-ES" sz="1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min-Samples = 4</a:t>
            </a:r>
            <a:r>
              <a:rPr b="0" i="1" lang="es-ES" sz="1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i="1" lang="es-ES" sz="1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La observación A y el resto de observaciones marcadas en rojo son Core Points, ya que todas ellas contienen al menos 4 observaciones vecinas (incluyéndose a ellas mismas) en su ɛ-neighborhood . Como todas son alcanzables entre ellas</a:t>
            </a:r>
            <a:r>
              <a:rPr b="1" i="1" lang="es-ES" sz="1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, forman un cluster</a:t>
            </a:r>
            <a:r>
              <a:rPr i="1" lang="es-ES" sz="1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/>
          </a:p>
          <a:p>
            <a:pPr indent="-285750" lvl="0" marL="28575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i="1" lang="es-ES" sz="1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Las observaciones B y C no son Core Points, pero son alcanzables desde A a través de otros Core Points, por lo tanto pertenecen al mismo cluster de A. </a:t>
            </a:r>
            <a:endParaRPr/>
          </a:p>
          <a:p>
            <a:pPr indent="-285750" lvl="0" marL="28575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i="1" lang="es-ES" sz="1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La observación N es “ruido”.</a:t>
            </a:r>
            <a:endParaRPr i="1" sz="18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/>
        </p:nvSpPr>
        <p:spPr>
          <a:xfrm>
            <a:off x="8159750" y="6250622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960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02</a:t>
            </a:r>
            <a:endParaRPr/>
          </a:p>
        </p:txBody>
      </p:sp>
      <p:sp>
        <p:nvSpPr>
          <p:cNvPr id="147" name="Google Shape;147;p9"/>
          <p:cNvSpPr txBox="1"/>
          <p:nvPr/>
        </p:nvSpPr>
        <p:spPr>
          <a:xfrm>
            <a:off x="1517650" y="7712075"/>
            <a:ext cx="83058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4800">
                <a:solidFill>
                  <a:srgbClr val="257CE1"/>
                </a:solidFill>
                <a:latin typeface="Arial"/>
                <a:ea typeface="Arial"/>
                <a:cs typeface="Arial"/>
                <a:sym typeface="Arial"/>
              </a:rPr>
              <a:t>ALGORITMO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2022-07-20T19:15:37Z</dcterms:created>
  <dc:creator>Daniela Taito R.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0x0101004E9A3AE23414AD41A4F4D6368514CED2</vt:lpwstr>
  </property>
</Properties>
</file>