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11309350" cx="20104100"/>
  <p:notesSz cx="20104100" cy="11309350"/>
  <p:embeddedFontLst>
    <p:embeddedFont>
      <p:font typeface="Franklin Gothic"/>
      <p:bold r:id="rId32"/>
    </p:embeddedFont>
    <p:embeddedFont>
      <p:font typeface="Arial Black"/>
      <p:regular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8" roundtripDataSignature="AMtx7mjZVt+euT1N8l6uO3/g7V6v00nH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alBlack-regular.fntdata"/><Relationship Id="rId10" Type="http://schemas.openxmlformats.org/officeDocument/2006/relationships/slide" Target="slides/slide5.xml"/><Relationship Id="rId32" Type="http://schemas.openxmlformats.org/officeDocument/2006/relationships/font" Target="fonts/FranklinGothic-bold.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28"/>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28"/>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8"/>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8" name="Shape 58"/>
        <p:cNvGrpSpPr/>
        <p:nvPr/>
      </p:nvGrpSpPr>
      <p:grpSpPr>
        <a:xfrm>
          <a:off x="0" y="0"/>
          <a:ext cx="0" cy="0"/>
          <a:chOff x="0" y="0"/>
          <a:chExt cx="0" cy="0"/>
        </a:xfrm>
      </p:grpSpPr>
      <p:pic>
        <p:nvPicPr>
          <p:cNvPr id="59" name="Google Shape;59;p37"/>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37"/>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37"/>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37"/>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38"/>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38"/>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38"/>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38"/>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2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29"/>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30"/>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30"/>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31"/>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1"/>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31"/>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31"/>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31"/>
          <p:cNvGrpSpPr/>
          <p:nvPr/>
        </p:nvGrpSpPr>
        <p:grpSpPr>
          <a:xfrm>
            <a:off x="19053919" y="10117702"/>
            <a:ext cx="427015" cy="597582"/>
            <a:chOff x="19053919" y="10117702"/>
            <a:chExt cx="427015" cy="597582"/>
          </a:xfrm>
        </p:grpSpPr>
        <p:sp>
          <p:nvSpPr>
            <p:cNvPr id="32" name="Google Shape;32;p31"/>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31"/>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32"/>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32"/>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32"/>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32"/>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33"/>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33"/>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33"/>
          <p:cNvGrpSpPr/>
          <p:nvPr/>
        </p:nvGrpSpPr>
        <p:grpSpPr>
          <a:xfrm>
            <a:off x="2842727" y="10117702"/>
            <a:ext cx="427015" cy="597582"/>
            <a:chOff x="2842727" y="10117702"/>
            <a:chExt cx="427015" cy="597582"/>
          </a:xfrm>
        </p:grpSpPr>
        <p:sp>
          <p:nvSpPr>
            <p:cNvPr id="43" name="Google Shape;43;p33"/>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33"/>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33"/>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3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34"/>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34"/>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3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3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35"/>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35"/>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5" name="Shape 55"/>
        <p:cNvGrpSpPr/>
        <p:nvPr/>
      </p:nvGrpSpPr>
      <p:grpSpPr>
        <a:xfrm>
          <a:off x="0" y="0"/>
          <a:ext cx="0" cy="0"/>
          <a:chOff x="0" y="0"/>
          <a:chExt cx="0" cy="0"/>
        </a:xfrm>
      </p:grpSpPr>
      <p:pic>
        <p:nvPicPr>
          <p:cNvPr id="56" name="Google Shape;56;p36"/>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36"/>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27"/>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7"/>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7"/>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1695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3800"/>
              <a:t>MALDICIÓN DE DIMENSIONALIDAD</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2400">
                <a:latin typeface="Arial"/>
                <a:ea typeface="Arial"/>
                <a:cs typeface="Arial"/>
                <a:sym typeface="Arial"/>
              </a:rPr>
              <a:t>MLY0100 MACHINE LEARNING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44" name="Google Shape;144;p10"/>
          <p:cNvSpPr txBox="1"/>
          <p:nvPr/>
        </p:nvSpPr>
        <p:spPr>
          <a:xfrm>
            <a:off x="2303425" y="3123125"/>
            <a:ext cx="7620000" cy="613650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rgbClr val="222222"/>
              </a:buClr>
              <a:buSzPts val="2800"/>
              <a:buFont typeface="Arial"/>
              <a:buNone/>
            </a:pPr>
            <a:r>
              <a:rPr b="0" i="0" lang="es-ES" sz="2600">
                <a:solidFill>
                  <a:srgbClr val="222222"/>
                </a:solidFill>
                <a:latin typeface="Arial"/>
                <a:ea typeface="Arial"/>
                <a:cs typeface="Arial"/>
                <a:sym typeface="Arial"/>
              </a:rPr>
              <a:t>¿Por qué aumenta la distancia media con el número de dimensiones? ¿y por qué se reduce la variabilidad entre las distancias?</a:t>
            </a:r>
            <a:endParaRPr sz="2600"/>
          </a:p>
          <a:p>
            <a:pPr indent="0" lvl="0" marL="0" marR="0" rtl="0" algn="just">
              <a:lnSpc>
                <a:spcPct val="90000"/>
              </a:lnSpc>
              <a:spcBef>
                <a:spcPts val="1000"/>
              </a:spcBef>
              <a:spcAft>
                <a:spcPts val="0"/>
              </a:spcAft>
              <a:buClr>
                <a:srgbClr val="222222"/>
              </a:buClr>
              <a:buSzPts val="2800"/>
              <a:buFont typeface="Arial"/>
              <a:buNone/>
            </a:pPr>
            <a:r>
              <a:rPr b="0" i="0" lang="es-ES" sz="2600">
                <a:solidFill>
                  <a:srgbClr val="222222"/>
                </a:solidFill>
                <a:latin typeface="Arial"/>
                <a:ea typeface="Arial"/>
                <a:cs typeface="Arial"/>
                <a:sym typeface="Arial"/>
              </a:rPr>
              <a:t>Vamos a tratar de verlo con un ejemplo.</a:t>
            </a:r>
            <a:endParaRPr sz="2600"/>
          </a:p>
          <a:p>
            <a:pPr indent="0" lvl="0" marL="0" marR="0" rtl="0" algn="just">
              <a:lnSpc>
                <a:spcPct val="90000"/>
              </a:lnSpc>
              <a:spcBef>
                <a:spcPts val="1000"/>
              </a:spcBef>
              <a:spcAft>
                <a:spcPts val="0"/>
              </a:spcAft>
              <a:buSzPts val="3600"/>
              <a:buFont typeface="Arial"/>
              <a:buNone/>
            </a:pPr>
            <a:r>
              <a:t/>
            </a:r>
            <a:endParaRPr b="0" i="0" sz="2600">
              <a:solidFill>
                <a:schemeClr val="dk1"/>
              </a:solidFill>
              <a:latin typeface="Arial"/>
              <a:ea typeface="Arial"/>
              <a:cs typeface="Arial"/>
              <a:sym typeface="Arial"/>
            </a:endParaRPr>
          </a:p>
          <a:p>
            <a:pPr indent="0" lvl="0" marL="0" marR="0" rtl="0" algn="just">
              <a:lnSpc>
                <a:spcPct val="90000"/>
              </a:lnSpc>
              <a:spcBef>
                <a:spcPts val="1000"/>
              </a:spcBef>
              <a:spcAft>
                <a:spcPts val="0"/>
              </a:spcAft>
              <a:buClr>
                <a:srgbClr val="222222"/>
              </a:buClr>
              <a:buSzPts val="2800"/>
              <a:buFont typeface="Arial"/>
              <a:buNone/>
            </a:pPr>
            <a:r>
              <a:rPr b="0" i="0" lang="es-ES" sz="2600">
                <a:solidFill>
                  <a:srgbClr val="222222"/>
                </a:solidFill>
                <a:latin typeface="Arial"/>
                <a:ea typeface="Arial"/>
                <a:cs typeface="Arial"/>
                <a:sym typeface="Arial"/>
              </a:rPr>
              <a:t>En la siguiente figura podemos ver 100 puntos elegidos aleatoriamente en el rango [0,1] para 1 dimensión.</a:t>
            </a:r>
            <a:endParaRPr sz="2600"/>
          </a:p>
          <a:p>
            <a:pPr indent="0" lvl="0" marL="0" marR="0" rtl="0" algn="just">
              <a:lnSpc>
                <a:spcPct val="90000"/>
              </a:lnSpc>
              <a:spcBef>
                <a:spcPts val="1000"/>
              </a:spcBef>
              <a:spcAft>
                <a:spcPts val="0"/>
              </a:spcAft>
              <a:buSzPts val="2800"/>
              <a:buFont typeface="Arial"/>
              <a:buNone/>
            </a:pPr>
            <a:r>
              <a:t/>
            </a:r>
            <a:endParaRPr sz="2600">
              <a:solidFill>
                <a:srgbClr val="222222"/>
              </a:solidFill>
              <a:latin typeface="Arial"/>
              <a:ea typeface="Arial"/>
              <a:cs typeface="Arial"/>
              <a:sym typeface="Arial"/>
            </a:endParaRPr>
          </a:p>
          <a:p>
            <a:pPr indent="0" lvl="0" marL="0" rtl="0" algn="just">
              <a:lnSpc>
                <a:spcPct val="90000"/>
              </a:lnSpc>
              <a:spcBef>
                <a:spcPts val="1000"/>
              </a:spcBef>
              <a:spcAft>
                <a:spcPts val="0"/>
              </a:spcAft>
              <a:buNone/>
            </a:pPr>
            <a:r>
              <a:rPr lang="es-ES" sz="2600">
                <a:solidFill>
                  <a:srgbClr val="222222"/>
                </a:solidFill>
                <a:latin typeface="Arial"/>
                <a:ea typeface="Arial"/>
                <a:cs typeface="Arial"/>
                <a:sym typeface="Arial"/>
              </a:rPr>
              <a:t>Como ves, es bastante fácil encontrar puntos que estén muy cerca (por ejemplo: 0.21 y 0.25) y puntos que estén lejos (0.21 y 0.99). Para cualquier punto, en 1 dimensión, es fácil encontrar muchos puntos que estén cerca y bastantes puntos que estén lejos.</a:t>
            </a:r>
            <a:endParaRPr sz="2600">
              <a:latin typeface="Arial"/>
              <a:ea typeface="Arial"/>
              <a:cs typeface="Arial"/>
              <a:sym typeface="Arial"/>
            </a:endParaRPr>
          </a:p>
        </p:txBody>
      </p:sp>
      <p:pic>
        <p:nvPicPr>
          <p:cNvPr id="145" name="Google Shape;145;p10"/>
          <p:cNvPicPr preferRelativeResize="0"/>
          <p:nvPr/>
        </p:nvPicPr>
        <p:blipFill rotWithShape="1">
          <a:blip r:embed="rId3">
            <a:alphaModFix/>
          </a:blip>
          <a:srcRect b="0" l="0" r="0" t="0"/>
          <a:stretch/>
        </p:blipFill>
        <p:spPr>
          <a:xfrm>
            <a:off x="10356850" y="4095187"/>
            <a:ext cx="9442329" cy="2092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51" name="Google Shape;151;p11"/>
          <p:cNvSpPr txBox="1"/>
          <p:nvPr/>
        </p:nvSpPr>
        <p:spPr>
          <a:xfrm>
            <a:off x="2432050" y="2932775"/>
            <a:ext cx="7620000" cy="544380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Clr>
                <a:srgbClr val="222222"/>
              </a:buClr>
              <a:buSzPts val="2800"/>
              <a:buFont typeface="Arial"/>
              <a:buNone/>
            </a:pPr>
            <a:r>
              <a:rPr lang="es-ES" sz="2600">
                <a:solidFill>
                  <a:srgbClr val="222222"/>
                </a:solidFill>
                <a:latin typeface="Arial"/>
                <a:ea typeface="Arial"/>
                <a:cs typeface="Arial"/>
                <a:sym typeface="Arial"/>
              </a:rPr>
              <a:t>Sin embargo, encontrar muchos puntos que estén cerca de uno dado ya no es tan fácil cuando los 100 puntos los ponemos aleatoriamente en 2 dimensiones. </a:t>
            </a:r>
            <a:endParaRPr sz="2600"/>
          </a:p>
          <a:p>
            <a:pPr indent="0" lvl="0" marL="0" marR="0" rtl="0" algn="just">
              <a:lnSpc>
                <a:spcPct val="90000"/>
              </a:lnSpc>
              <a:spcBef>
                <a:spcPts val="1000"/>
              </a:spcBef>
              <a:spcAft>
                <a:spcPts val="0"/>
              </a:spcAft>
              <a:buSzPts val="2800"/>
              <a:buFont typeface="Arial"/>
              <a:buNone/>
            </a:pPr>
            <a:r>
              <a:t/>
            </a:r>
            <a:endParaRPr sz="2600">
              <a:solidFill>
                <a:srgbClr val="222222"/>
              </a:solidFill>
              <a:latin typeface="Arial"/>
              <a:ea typeface="Arial"/>
              <a:cs typeface="Arial"/>
              <a:sym typeface="Arial"/>
            </a:endParaRPr>
          </a:p>
          <a:p>
            <a:pPr indent="0" lvl="0" marL="0" marR="0" rtl="0" algn="just">
              <a:lnSpc>
                <a:spcPct val="90000"/>
              </a:lnSpc>
              <a:spcBef>
                <a:spcPts val="1000"/>
              </a:spcBef>
              <a:spcAft>
                <a:spcPts val="0"/>
              </a:spcAft>
              <a:buClr>
                <a:srgbClr val="222222"/>
              </a:buClr>
              <a:buSzPts val="2800"/>
              <a:buFont typeface="Arial"/>
              <a:buNone/>
            </a:pPr>
            <a:r>
              <a:rPr lang="es-ES" sz="2600">
                <a:solidFill>
                  <a:srgbClr val="222222"/>
                </a:solidFill>
                <a:latin typeface="Arial"/>
                <a:ea typeface="Arial"/>
                <a:cs typeface="Arial"/>
                <a:sym typeface="Arial"/>
              </a:rPr>
              <a:t>En 2 dimensiones, la mayoría de los puntos están a una distancia media de otros … mientras que para 1 dimensión, la mayoría de los puntos están cerca de otros puntos.</a:t>
            </a:r>
            <a:endParaRPr sz="2600"/>
          </a:p>
          <a:p>
            <a:pPr indent="0" lvl="0" marL="0" marR="0" rtl="0" algn="just">
              <a:lnSpc>
                <a:spcPct val="90000"/>
              </a:lnSpc>
              <a:spcBef>
                <a:spcPts val="1000"/>
              </a:spcBef>
              <a:spcAft>
                <a:spcPts val="0"/>
              </a:spcAft>
              <a:buSzPts val="2800"/>
              <a:buFont typeface="Arial"/>
              <a:buNone/>
            </a:pPr>
            <a:r>
              <a:t/>
            </a:r>
            <a:endParaRPr sz="2600">
              <a:solidFill>
                <a:srgbClr val="222222"/>
              </a:solidFill>
              <a:latin typeface="Arial"/>
              <a:ea typeface="Arial"/>
              <a:cs typeface="Arial"/>
              <a:sym typeface="Arial"/>
            </a:endParaRPr>
          </a:p>
          <a:p>
            <a:pPr indent="0" lvl="0" marL="0" rtl="0" algn="just">
              <a:lnSpc>
                <a:spcPct val="90000"/>
              </a:lnSpc>
              <a:spcBef>
                <a:spcPts val="1000"/>
              </a:spcBef>
              <a:spcAft>
                <a:spcPts val="0"/>
              </a:spcAft>
              <a:buNone/>
            </a:pPr>
            <a:r>
              <a:rPr b="1" lang="es-ES" sz="2600">
                <a:solidFill>
                  <a:srgbClr val="222222"/>
                </a:solidFill>
                <a:latin typeface="Arial"/>
                <a:ea typeface="Arial"/>
                <a:cs typeface="Arial"/>
                <a:sym typeface="Arial"/>
              </a:rPr>
              <a:t>Este efecto se acentúa a medida que el número de dimensiones va subiendo.</a:t>
            </a:r>
            <a:endParaRPr b="1" sz="2600">
              <a:solidFill>
                <a:srgbClr val="222222"/>
              </a:solidFill>
              <a:latin typeface="Arial"/>
              <a:ea typeface="Arial"/>
              <a:cs typeface="Arial"/>
              <a:sym typeface="Arial"/>
            </a:endParaRPr>
          </a:p>
          <a:p>
            <a:pPr indent="0" lvl="0" marL="0" marR="0" rtl="0" algn="just">
              <a:lnSpc>
                <a:spcPct val="90000"/>
              </a:lnSpc>
              <a:spcBef>
                <a:spcPts val="1000"/>
              </a:spcBef>
              <a:spcAft>
                <a:spcPts val="0"/>
              </a:spcAft>
              <a:buSzPts val="2800"/>
              <a:buFont typeface="Arial"/>
              <a:buNone/>
            </a:pPr>
            <a:r>
              <a:t/>
            </a:r>
            <a:endParaRPr sz="2800">
              <a:solidFill>
                <a:srgbClr val="222222"/>
              </a:solidFill>
              <a:latin typeface="Arial"/>
              <a:ea typeface="Arial"/>
              <a:cs typeface="Arial"/>
              <a:sym typeface="Arial"/>
            </a:endParaRPr>
          </a:p>
        </p:txBody>
      </p:sp>
      <p:pic>
        <p:nvPicPr>
          <p:cNvPr id="152" name="Google Shape;152;p11"/>
          <p:cNvPicPr preferRelativeResize="0"/>
          <p:nvPr/>
        </p:nvPicPr>
        <p:blipFill rotWithShape="1">
          <a:blip r:embed="rId3">
            <a:alphaModFix/>
          </a:blip>
          <a:srcRect b="0" l="0" r="0" t="0"/>
          <a:stretch/>
        </p:blipFill>
        <p:spPr>
          <a:xfrm>
            <a:off x="11962375" y="2557688"/>
            <a:ext cx="6172200" cy="6193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58" name="Google Shape;158;p12"/>
          <p:cNvSpPr txBox="1"/>
          <p:nvPr/>
        </p:nvSpPr>
        <p:spPr>
          <a:xfrm>
            <a:off x="1517650" y="7712075"/>
            <a:ext cx="83058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REDUCCIÓN DE DIMENSIONALIDAD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REDUCCIÓN DE DIMENSIONALIDAD</a:t>
            </a:r>
            <a:endParaRPr/>
          </a:p>
        </p:txBody>
      </p:sp>
      <p:sp>
        <p:nvSpPr>
          <p:cNvPr id="164" name="Google Shape;164;p13"/>
          <p:cNvSpPr txBox="1"/>
          <p:nvPr/>
        </p:nvSpPr>
        <p:spPr>
          <a:xfrm>
            <a:off x="2432051" y="2073275"/>
            <a:ext cx="7620000" cy="8212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0" lang="es-ES" sz="2600">
                <a:solidFill>
                  <a:srgbClr val="333333"/>
                </a:solidFill>
                <a:latin typeface="Arial"/>
                <a:ea typeface="Arial"/>
                <a:cs typeface="Arial"/>
                <a:sym typeface="Arial"/>
              </a:rPr>
              <a:t>La reducción de dimensionalidad </a:t>
            </a:r>
            <a:r>
              <a:rPr b="1" i="0" lang="es-ES" sz="2600">
                <a:solidFill>
                  <a:srgbClr val="333333"/>
                </a:solidFill>
                <a:latin typeface="Arial"/>
                <a:ea typeface="Arial"/>
                <a:cs typeface="Arial"/>
                <a:sym typeface="Arial"/>
              </a:rPr>
              <a:t>es otra de las grandes aplicaciones de los algoritmos no supervisados</a:t>
            </a:r>
            <a:r>
              <a:rPr b="0" i="0" lang="es-ES" sz="2600">
                <a:solidFill>
                  <a:srgbClr val="333333"/>
                </a:solidFill>
                <a:latin typeface="Arial"/>
                <a:ea typeface="Arial"/>
                <a:cs typeface="Arial"/>
                <a:sym typeface="Arial"/>
              </a:rPr>
              <a:t>. </a:t>
            </a:r>
            <a:endParaRPr sz="2600"/>
          </a:p>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rPr b="0" i="0" lang="es-ES" sz="2600">
                <a:solidFill>
                  <a:srgbClr val="333333"/>
                </a:solidFill>
                <a:latin typeface="Arial"/>
                <a:ea typeface="Arial"/>
                <a:cs typeface="Arial"/>
                <a:sym typeface="Arial"/>
              </a:rPr>
              <a:t>El objetivo de este tipo de algoritmo es convertir un dataset de una cierta dimensión -digamos, 1000 características- en otro con una menor dimensión -digamos, 300-. </a:t>
            </a:r>
            <a:endParaRPr sz="2600"/>
          </a:p>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rPr b="0" i="0" lang="es-ES" sz="2600">
                <a:solidFill>
                  <a:srgbClr val="333333"/>
                </a:solidFill>
                <a:latin typeface="Arial"/>
                <a:ea typeface="Arial"/>
                <a:cs typeface="Arial"/>
                <a:sym typeface="Arial"/>
              </a:rPr>
              <a:t>Los motivos para desear realizar esta reducción son variados:</a:t>
            </a:r>
            <a:endParaRPr sz="2600"/>
          </a:p>
          <a:p>
            <a:pPr indent="0" lvl="0" marL="0" rtl="0" algn="just">
              <a:spcBef>
                <a:spcPts val="0"/>
              </a:spcBef>
              <a:spcAft>
                <a:spcPts val="0"/>
              </a:spcAft>
              <a:buNone/>
            </a:pPr>
            <a:r>
              <a:t/>
            </a:r>
            <a:endParaRPr b="0" i="0" sz="2600">
              <a:solidFill>
                <a:srgbClr val="333333"/>
              </a:solidFill>
              <a:latin typeface="Arial"/>
              <a:ea typeface="Arial"/>
              <a:cs typeface="Arial"/>
              <a:sym typeface="Arial"/>
            </a:endParaRPr>
          </a:p>
          <a:p>
            <a:pPr indent="-457200" lvl="0" marL="457200" rtl="0" algn="just">
              <a:spcBef>
                <a:spcPts val="0"/>
              </a:spcBef>
              <a:spcAft>
                <a:spcPts val="0"/>
              </a:spcAft>
              <a:buClr>
                <a:srgbClr val="333333"/>
              </a:buClr>
              <a:buSzPts val="2600"/>
              <a:buFont typeface="Arial"/>
              <a:buChar char="•"/>
            </a:pPr>
            <a:r>
              <a:rPr b="0" i="0" lang="es-ES" sz="2600">
                <a:solidFill>
                  <a:srgbClr val="333333"/>
                </a:solidFill>
                <a:latin typeface="Arial"/>
                <a:ea typeface="Arial"/>
                <a:cs typeface="Arial"/>
                <a:sym typeface="Arial"/>
              </a:rPr>
              <a:t>Puede reducir los recursos necesarios para pasar dichos datos por un algoritmo supervisado</a:t>
            </a:r>
            <a:endParaRPr sz="2600"/>
          </a:p>
          <a:p>
            <a:pPr indent="-457200" lvl="0" marL="457200" rtl="0" algn="just">
              <a:spcBef>
                <a:spcPts val="0"/>
              </a:spcBef>
              <a:spcAft>
                <a:spcPts val="0"/>
              </a:spcAft>
              <a:buClr>
                <a:srgbClr val="333333"/>
              </a:buClr>
              <a:buSzPts val="2600"/>
              <a:buFont typeface="Arial"/>
              <a:buChar char="•"/>
            </a:pPr>
            <a:r>
              <a:rPr b="0" i="0" lang="es-ES" sz="2600">
                <a:solidFill>
                  <a:srgbClr val="333333"/>
                </a:solidFill>
                <a:latin typeface="Arial"/>
                <a:ea typeface="Arial"/>
                <a:cs typeface="Arial"/>
                <a:sym typeface="Arial"/>
              </a:rPr>
              <a:t>Puede eliminar ruido presente en el dataset original</a:t>
            </a:r>
            <a:endParaRPr sz="2600"/>
          </a:p>
          <a:p>
            <a:pPr indent="-457200" lvl="0" marL="457200" rtl="0" algn="just">
              <a:spcBef>
                <a:spcPts val="0"/>
              </a:spcBef>
              <a:spcAft>
                <a:spcPts val="0"/>
              </a:spcAft>
              <a:buClr>
                <a:srgbClr val="333333"/>
              </a:buClr>
              <a:buSzPts val="2600"/>
              <a:buFont typeface="Arial"/>
              <a:buChar char="•"/>
            </a:pPr>
            <a:r>
              <a:rPr b="0" i="0" lang="es-ES" sz="2600">
                <a:solidFill>
                  <a:srgbClr val="333333"/>
                </a:solidFill>
                <a:latin typeface="Arial"/>
                <a:ea typeface="Arial"/>
                <a:cs typeface="Arial"/>
                <a:sym typeface="Arial"/>
              </a:rPr>
              <a:t>Los resultados pueden ser más fácilmente interpretables</a:t>
            </a:r>
            <a:endParaRPr sz="2600"/>
          </a:p>
          <a:p>
            <a:pPr indent="0" lvl="0" marL="0" marR="0" rtl="0" algn="just">
              <a:lnSpc>
                <a:spcPct val="90000"/>
              </a:lnSpc>
              <a:spcBef>
                <a:spcPts val="1000"/>
              </a:spcBef>
              <a:spcAft>
                <a:spcPts val="0"/>
              </a:spcAft>
              <a:buSzPts val="2800"/>
              <a:buFont typeface="Arial"/>
              <a:buNone/>
            </a:pPr>
            <a:r>
              <a:t/>
            </a:r>
            <a:endParaRPr sz="2800">
              <a:solidFill>
                <a:srgbClr val="222222"/>
              </a:solidFill>
              <a:latin typeface="Arial"/>
              <a:ea typeface="Arial"/>
              <a:cs typeface="Arial"/>
              <a:sym typeface="Arial"/>
            </a:endParaRPr>
          </a:p>
        </p:txBody>
      </p:sp>
      <p:sp>
        <p:nvSpPr>
          <p:cNvPr id="165" name="Google Shape;165;p13"/>
          <p:cNvSpPr txBox="1"/>
          <p:nvPr/>
        </p:nvSpPr>
        <p:spPr>
          <a:xfrm>
            <a:off x="3803650" y="10447014"/>
            <a:ext cx="757450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https://interactivechaos.com/es/manual/tutorial-de-machine-learning/reduccion-de-dimensionalidad</a:t>
            </a:r>
            <a:endParaRPr/>
          </a:p>
        </p:txBody>
      </p:sp>
      <p:pic>
        <p:nvPicPr>
          <p:cNvPr id="166" name="Google Shape;166;p13"/>
          <p:cNvPicPr preferRelativeResize="0"/>
          <p:nvPr/>
        </p:nvPicPr>
        <p:blipFill rotWithShape="1">
          <a:blip r:embed="rId3">
            <a:alphaModFix/>
          </a:blip>
          <a:srcRect b="0" l="0" r="0" t="0"/>
          <a:stretch/>
        </p:blipFill>
        <p:spPr>
          <a:xfrm>
            <a:off x="11458895" y="3063875"/>
            <a:ext cx="6973248" cy="51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REDUCCIÓN DE DIMENSIONALIDAD</a:t>
            </a:r>
            <a:endParaRPr/>
          </a:p>
        </p:txBody>
      </p:sp>
      <p:sp>
        <p:nvSpPr>
          <p:cNvPr id="172" name="Google Shape;172;p14"/>
          <p:cNvSpPr txBox="1"/>
          <p:nvPr/>
        </p:nvSpPr>
        <p:spPr>
          <a:xfrm>
            <a:off x="2442030" y="1828917"/>
            <a:ext cx="7620000" cy="81270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lang="es-ES" sz="2600">
                <a:solidFill>
                  <a:srgbClr val="333333"/>
                </a:solidFill>
                <a:latin typeface="Arial"/>
                <a:ea typeface="Arial"/>
                <a:cs typeface="Arial"/>
                <a:sym typeface="Arial"/>
              </a:rPr>
              <a:t>En términos generales, la reducción de la dimensionalidad tiene dos clases: </a:t>
            </a:r>
            <a:r>
              <a:rPr b="1" lang="es-ES" sz="2600">
                <a:solidFill>
                  <a:srgbClr val="333333"/>
                </a:solidFill>
                <a:latin typeface="Arial"/>
                <a:ea typeface="Arial"/>
                <a:cs typeface="Arial"/>
                <a:sym typeface="Arial"/>
              </a:rPr>
              <a:t>eliminación de características y la extracción de características</a:t>
            </a:r>
            <a:r>
              <a:rPr lang="es-ES" sz="2600">
                <a:solidFill>
                  <a:srgbClr val="333333"/>
                </a:solidFill>
                <a:latin typeface="Arial"/>
                <a:ea typeface="Arial"/>
                <a:cs typeface="Arial"/>
                <a:sym typeface="Arial"/>
              </a:rPr>
              <a:t>.</a:t>
            </a:r>
            <a:endParaRPr sz="2600"/>
          </a:p>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rPr b="1" lang="es-ES" sz="2600">
                <a:solidFill>
                  <a:srgbClr val="333333"/>
                </a:solidFill>
                <a:latin typeface="Arial"/>
                <a:ea typeface="Arial"/>
                <a:cs typeface="Arial"/>
                <a:sym typeface="Arial"/>
              </a:rPr>
              <a:t>ELIMINACIÓN DE LA CARACTERÍSTICA</a:t>
            </a:r>
            <a:r>
              <a:rPr b="1" lang="es-ES" sz="2600">
                <a:solidFill>
                  <a:schemeClr val="dk1"/>
                </a:solidFill>
                <a:latin typeface="Arial"/>
                <a:ea typeface="Arial"/>
                <a:cs typeface="Arial"/>
                <a:sym typeface="Arial"/>
              </a:rPr>
              <a:t>:</a:t>
            </a:r>
            <a:r>
              <a:rPr lang="es-ES" sz="2600">
                <a:solidFill>
                  <a:schemeClr val="dk1"/>
                </a:solidFill>
                <a:latin typeface="Arial"/>
                <a:ea typeface="Arial"/>
                <a:cs typeface="Arial"/>
                <a:sym typeface="Arial"/>
              </a:rPr>
              <a:t> </a:t>
            </a:r>
            <a:r>
              <a:rPr lang="es-ES" sz="2600">
                <a:solidFill>
                  <a:srgbClr val="000000"/>
                </a:solidFill>
                <a:latin typeface="Arial"/>
                <a:ea typeface="Arial"/>
                <a:cs typeface="Arial"/>
                <a:sym typeface="Arial"/>
              </a:rPr>
              <a:t>es la eliminación de algunas variables completamente </a:t>
            </a:r>
            <a:r>
              <a:rPr b="1" lang="es-ES" sz="2600">
                <a:solidFill>
                  <a:srgbClr val="000000"/>
                </a:solidFill>
                <a:latin typeface="Arial"/>
                <a:ea typeface="Arial"/>
                <a:cs typeface="Arial"/>
                <a:sym typeface="Arial"/>
              </a:rPr>
              <a:t>si son redundantes </a:t>
            </a:r>
            <a:r>
              <a:rPr lang="es-ES" sz="2600">
                <a:solidFill>
                  <a:srgbClr val="000000"/>
                </a:solidFill>
                <a:latin typeface="Arial"/>
                <a:ea typeface="Arial"/>
                <a:cs typeface="Arial"/>
                <a:sym typeface="Arial"/>
              </a:rPr>
              <a:t>con alguna otra variable o </a:t>
            </a:r>
            <a:r>
              <a:rPr b="1" lang="es-ES" sz="2600">
                <a:solidFill>
                  <a:srgbClr val="000000"/>
                </a:solidFill>
                <a:latin typeface="Arial"/>
                <a:ea typeface="Arial"/>
                <a:cs typeface="Arial"/>
                <a:sym typeface="Arial"/>
              </a:rPr>
              <a:t>si no están proporcionando ninguna información nueva</a:t>
            </a:r>
            <a:r>
              <a:rPr lang="es-ES" sz="2600">
                <a:solidFill>
                  <a:srgbClr val="000000"/>
                </a:solidFill>
                <a:latin typeface="Arial"/>
                <a:ea typeface="Arial"/>
                <a:cs typeface="Arial"/>
                <a:sym typeface="Arial"/>
              </a:rPr>
              <a:t> sobre el conjunto de datos.</a:t>
            </a:r>
            <a:endParaRPr sz="2600"/>
          </a:p>
          <a:p>
            <a:pPr indent="0" lvl="0" marL="0" rtl="0" algn="just">
              <a:spcBef>
                <a:spcPts val="0"/>
              </a:spcBef>
              <a:spcAft>
                <a:spcPts val="0"/>
              </a:spcAft>
              <a:buNone/>
            </a:pPr>
            <a:r>
              <a:rPr lang="es-ES" sz="2600">
                <a:solidFill>
                  <a:srgbClr val="000000"/>
                </a:solidFill>
                <a:latin typeface="Arial"/>
                <a:ea typeface="Arial"/>
                <a:cs typeface="Arial"/>
                <a:sym typeface="Arial"/>
              </a:rPr>
              <a:t> </a:t>
            </a:r>
            <a:endParaRPr sz="2600"/>
          </a:p>
          <a:p>
            <a:pPr indent="0" lvl="0" marL="0" rtl="0" algn="just">
              <a:spcBef>
                <a:spcPts val="0"/>
              </a:spcBef>
              <a:spcAft>
                <a:spcPts val="0"/>
              </a:spcAft>
              <a:buNone/>
            </a:pPr>
            <a:r>
              <a:rPr lang="es-ES" sz="2600">
                <a:solidFill>
                  <a:srgbClr val="000000"/>
                </a:solidFill>
                <a:latin typeface="Arial"/>
                <a:ea typeface="Arial"/>
                <a:cs typeface="Arial"/>
                <a:sym typeface="Arial"/>
              </a:rPr>
              <a:t>La ventaja de la eliminación de características es que es fácil de implementar y hace que nuestro conjunto de datos sea pequeño, incluyendo sólo las variables en las que estamos interesados. Pero como desventaja, podríamos perder algo de información de las variables que dejamos de evaluar.</a:t>
            </a:r>
            <a:endParaRPr sz="2600">
              <a:solidFill>
                <a:srgbClr val="333333"/>
              </a:solidFill>
              <a:latin typeface="Arial"/>
              <a:ea typeface="Arial"/>
              <a:cs typeface="Arial"/>
              <a:sym typeface="Arial"/>
            </a:endParaRPr>
          </a:p>
          <a:p>
            <a:pPr indent="0" lvl="0" marL="0" rtl="0" algn="just">
              <a:spcBef>
                <a:spcPts val="0"/>
              </a:spcBef>
              <a:spcAft>
                <a:spcPts val="0"/>
              </a:spcAft>
              <a:buNone/>
            </a:pPr>
            <a:r>
              <a:t/>
            </a:r>
            <a:endParaRPr sz="2800">
              <a:solidFill>
                <a:srgbClr val="222222"/>
              </a:solidFill>
              <a:latin typeface="Arial"/>
              <a:ea typeface="Arial"/>
              <a:cs typeface="Arial"/>
              <a:sym typeface="Arial"/>
            </a:endParaRPr>
          </a:p>
        </p:txBody>
      </p:sp>
      <p:pic>
        <p:nvPicPr>
          <p:cNvPr id="173" name="Google Shape;173;p14"/>
          <p:cNvPicPr preferRelativeResize="0"/>
          <p:nvPr/>
        </p:nvPicPr>
        <p:blipFill>
          <a:blip r:embed="rId3">
            <a:alphaModFix/>
          </a:blip>
          <a:stretch>
            <a:fillRect/>
          </a:stretch>
        </p:blipFill>
        <p:spPr>
          <a:xfrm>
            <a:off x="11824221" y="4805005"/>
            <a:ext cx="6795600" cy="1981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REDUCCIÓN DE DIMENSIONALIDAD</a:t>
            </a:r>
            <a:endParaRPr/>
          </a:p>
        </p:txBody>
      </p:sp>
      <p:sp>
        <p:nvSpPr>
          <p:cNvPr id="179" name="Google Shape;179;p15"/>
          <p:cNvSpPr txBox="1"/>
          <p:nvPr/>
        </p:nvSpPr>
        <p:spPr>
          <a:xfrm>
            <a:off x="2442030" y="1828917"/>
            <a:ext cx="7620000" cy="6526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rtl="0" algn="just">
              <a:spcBef>
                <a:spcPts val="0"/>
              </a:spcBef>
              <a:spcAft>
                <a:spcPts val="0"/>
              </a:spcAft>
              <a:buNone/>
            </a:pPr>
            <a:r>
              <a:rPr b="1" lang="es-ES" sz="2600">
                <a:solidFill>
                  <a:srgbClr val="000000"/>
                </a:solidFill>
                <a:latin typeface="Arial"/>
                <a:ea typeface="Arial"/>
                <a:cs typeface="Arial"/>
                <a:sym typeface="Arial"/>
              </a:rPr>
              <a:t>EXTRACCIÓN DE VARIABLES</a:t>
            </a:r>
            <a:r>
              <a:rPr lang="es-ES" sz="2600">
                <a:solidFill>
                  <a:srgbClr val="000000"/>
                </a:solidFill>
                <a:latin typeface="Arial"/>
                <a:ea typeface="Arial"/>
                <a:cs typeface="Arial"/>
                <a:sym typeface="Arial"/>
              </a:rPr>
              <a:t>: es la formación de nuevas variables a partir de las antiguas (y las antiguas son eliminadas). </a:t>
            </a:r>
            <a:endParaRPr sz="2600"/>
          </a:p>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rtl="0" algn="just">
              <a:spcBef>
                <a:spcPts val="0"/>
              </a:spcBef>
              <a:spcAft>
                <a:spcPts val="0"/>
              </a:spcAft>
              <a:buNone/>
            </a:pPr>
            <a:r>
              <a:rPr lang="es-ES" sz="2600">
                <a:solidFill>
                  <a:srgbClr val="000000"/>
                </a:solidFill>
                <a:latin typeface="Arial"/>
                <a:ea typeface="Arial"/>
                <a:cs typeface="Arial"/>
                <a:sym typeface="Arial"/>
              </a:rPr>
              <a:t>Esto realiza una transformación de los datos, lo cual hace perder interpretación de las variables (desventaja), pero permite resumir la información importante de las variables usando menos variables (ventaja). </a:t>
            </a:r>
            <a:endParaRPr sz="2600"/>
          </a:p>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rtl="0" algn="just">
              <a:spcBef>
                <a:spcPts val="0"/>
              </a:spcBef>
              <a:spcAft>
                <a:spcPts val="0"/>
              </a:spcAft>
              <a:buNone/>
            </a:pPr>
            <a:r>
              <a:rPr lang="es-ES" sz="2600">
                <a:solidFill>
                  <a:srgbClr val="000000"/>
                </a:solidFill>
                <a:latin typeface="Arial"/>
                <a:ea typeface="Arial"/>
                <a:cs typeface="Arial"/>
                <a:sym typeface="Arial"/>
              </a:rPr>
              <a:t>Es decir, </a:t>
            </a:r>
            <a:r>
              <a:rPr b="1" lang="es-ES" sz="2600" u="sng">
                <a:solidFill>
                  <a:srgbClr val="000000"/>
                </a:solidFill>
                <a:latin typeface="Arial"/>
                <a:ea typeface="Arial"/>
                <a:cs typeface="Arial"/>
                <a:sym typeface="Arial"/>
              </a:rPr>
              <a:t>reduce la dimensión </a:t>
            </a:r>
            <a:r>
              <a:rPr b="1" lang="es-ES" sz="2600">
                <a:solidFill>
                  <a:srgbClr val="000000"/>
                </a:solidFill>
                <a:latin typeface="Arial"/>
                <a:ea typeface="Arial"/>
                <a:cs typeface="Arial"/>
                <a:sym typeface="Arial"/>
              </a:rPr>
              <a:t>tratando de perder la menor cantidad de información valiosa posible</a:t>
            </a:r>
            <a:r>
              <a:rPr lang="es-ES" sz="2600">
                <a:solidFill>
                  <a:srgbClr val="000000"/>
                </a:solidFill>
                <a:latin typeface="Arial"/>
                <a:ea typeface="Arial"/>
                <a:cs typeface="Arial"/>
                <a:sym typeface="Arial"/>
              </a:rPr>
              <a:t>.</a:t>
            </a:r>
            <a:endParaRPr sz="2600"/>
          </a:p>
          <a:p>
            <a:pPr indent="0" lvl="0" marL="0" rtl="0" algn="just">
              <a:spcBef>
                <a:spcPts val="0"/>
              </a:spcBef>
              <a:spcAft>
                <a:spcPts val="0"/>
              </a:spcAft>
              <a:buNone/>
            </a:pPr>
            <a:r>
              <a:t/>
            </a:r>
            <a:endParaRPr sz="2800">
              <a:solidFill>
                <a:srgbClr val="22222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REDUCCIÓN DE DIMENSIONALIDAD</a:t>
            </a:r>
            <a:endParaRPr/>
          </a:p>
        </p:txBody>
      </p:sp>
      <p:pic>
        <p:nvPicPr>
          <p:cNvPr id="185" name="Google Shape;185;p16"/>
          <p:cNvPicPr preferRelativeResize="0"/>
          <p:nvPr/>
        </p:nvPicPr>
        <p:blipFill rotWithShape="1">
          <a:blip r:embed="rId3">
            <a:alphaModFix/>
          </a:blip>
          <a:srcRect b="0" l="0" r="0" t="0"/>
          <a:stretch/>
        </p:blipFill>
        <p:spPr>
          <a:xfrm>
            <a:off x="9073277" y="2772901"/>
            <a:ext cx="10683949" cy="6031251"/>
          </a:xfrm>
          <a:prstGeom prst="rect">
            <a:avLst/>
          </a:prstGeom>
          <a:noFill/>
          <a:ln>
            <a:noFill/>
          </a:ln>
        </p:spPr>
      </p:pic>
      <p:sp>
        <p:nvSpPr>
          <p:cNvPr id="186" name="Google Shape;186;p16"/>
          <p:cNvSpPr txBox="1"/>
          <p:nvPr/>
        </p:nvSpPr>
        <p:spPr>
          <a:xfrm>
            <a:off x="3803650" y="10447014"/>
            <a:ext cx="5841664"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a:t>
            </a:r>
            <a:r>
              <a:rPr lang="es-ES" sz="1200">
                <a:solidFill>
                  <a:schemeClr val="dk1"/>
                </a:solidFill>
                <a:latin typeface="Franklin Gothic"/>
                <a:ea typeface="Franklin Gothic"/>
                <a:cs typeface="Franklin Gothic"/>
                <a:sym typeface="Franklin Gothic"/>
              </a:rPr>
              <a:t> https://aprendeia.com/reduccion-de-la-dimensionalidad-machine-learning/</a:t>
            </a:r>
            <a:endParaRPr sz="1200"/>
          </a:p>
        </p:txBody>
      </p:sp>
      <p:sp>
        <p:nvSpPr>
          <p:cNvPr id="187" name="Google Shape;187;p16"/>
          <p:cNvSpPr txBox="1"/>
          <p:nvPr/>
        </p:nvSpPr>
        <p:spPr>
          <a:xfrm>
            <a:off x="2442030" y="1828917"/>
            <a:ext cx="7620000" cy="2955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rtl="0" algn="just">
              <a:spcBef>
                <a:spcPts val="0"/>
              </a:spcBef>
              <a:spcAft>
                <a:spcPts val="0"/>
              </a:spcAft>
              <a:buNone/>
            </a:pPr>
            <a:r>
              <a:rPr lang="es-ES" sz="2600">
                <a:solidFill>
                  <a:srgbClr val="000000"/>
                </a:solidFill>
                <a:latin typeface="Arial"/>
                <a:ea typeface="Arial"/>
                <a:cs typeface="Arial"/>
                <a:sym typeface="Arial"/>
              </a:rPr>
              <a:t>La taxonomía de técnicas de reducción de dimensionalidad no está definida 100%, pero acá mostramos una.</a:t>
            </a:r>
            <a:endParaRPr sz="2600"/>
          </a:p>
          <a:p>
            <a:pPr indent="0" lvl="0" marL="0" rtl="0" algn="just">
              <a:spcBef>
                <a:spcPts val="0"/>
              </a:spcBef>
              <a:spcAft>
                <a:spcPts val="0"/>
              </a:spcAft>
              <a:buNone/>
            </a:pPr>
            <a:r>
              <a:t/>
            </a:r>
            <a:endParaRPr sz="2800">
              <a:solidFill>
                <a:srgbClr val="000000"/>
              </a:solidFill>
              <a:latin typeface="Arial"/>
              <a:ea typeface="Arial"/>
              <a:cs typeface="Arial"/>
              <a:sym typeface="Arial"/>
            </a:endParaRPr>
          </a:p>
          <a:p>
            <a:pPr indent="0" lvl="0" marL="0" rtl="0" algn="just">
              <a:spcBef>
                <a:spcPts val="0"/>
              </a:spcBef>
              <a:spcAft>
                <a:spcPts val="0"/>
              </a:spcAft>
              <a:buNone/>
            </a:pPr>
            <a:r>
              <a:t/>
            </a:r>
            <a:endParaRPr sz="2800">
              <a:solidFill>
                <a:srgbClr val="22222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222250" y="7407275"/>
            <a:ext cx="10393528"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PCA</a:t>
            </a:r>
            <a:endParaRPr/>
          </a:p>
        </p:txBody>
      </p:sp>
      <p:sp>
        <p:nvSpPr>
          <p:cNvPr id="193" name="Google Shape;193;p17"/>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PCA</a:t>
            </a:r>
            <a:endParaRPr/>
          </a:p>
        </p:txBody>
      </p:sp>
      <p:sp>
        <p:nvSpPr>
          <p:cNvPr id="199" name="Google Shape;199;p18"/>
          <p:cNvSpPr txBox="1"/>
          <p:nvPr/>
        </p:nvSpPr>
        <p:spPr>
          <a:xfrm>
            <a:off x="2442030" y="1828917"/>
            <a:ext cx="7620000" cy="49254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rtl="0" algn="just">
              <a:spcBef>
                <a:spcPts val="0"/>
              </a:spcBef>
              <a:spcAft>
                <a:spcPts val="0"/>
              </a:spcAft>
              <a:buNone/>
            </a:pPr>
            <a:r>
              <a:rPr b="0" i="0" lang="es-ES" sz="2600">
                <a:solidFill>
                  <a:srgbClr val="333333"/>
                </a:solidFill>
                <a:latin typeface="Arial"/>
                <a:ea typeface="Arial"/>
                <a:cs typeface="Arial"/>
                <a:sym typeface="Arial"/>
              </a:rPr>
              <a:t>El método de </a:t>
            </a:r>
            <a:r>
              <a:rPr b="1" i="0" lang="es-ES" sz="2600">
                <a:solidFill>
                  <a:srgbClr val="333333"/>
                </a:solidFill>
                <a:latin typeface="Arial"/>
                <a:ea typeface="Arial"/>
                <a:cs typeface="Arial"/>
                <a:sym typeface="Arial"/>
              </a:rPr>
              <a:t>Principal Component Analysis</a:t>
            </a:r>
            <a:r>
              <a:rPr b="0" i="0" lang="es-ES" sz="2600">
                <a:solidFill>
                  <a:srgbClr val="333333"/>
                </a:solidFill>
                <a:latin typeface="Arial"/>
                <a:ea typeface="Arial"/>
                <a:cs typeface="Arial"/>
                <a:sym typeface="Arial"/>
              </a:rPr>
              <a:t> (</a:t>
            </a:r>
            <a:r>
              <a:rPr b="0" i="1" lang="es-ES" sz="2600">
                <a:solidFill>
                  <a:srgbClr val="333333"/>
                </a:solidFill>
                <a:latin typeface="Arial"/>
                <a:ea typeface="Arial"/>
                <a:cs typeface="Arial"/>
                <a:sym typeface="Arial"/>
              </a:rPr>
              <a:t>PCA</a:t>
            </a:r>
            <a:r>
              <a:rPr b="0" i="0" lang="es-ES" sz="2600">
                <a:solidFill>
                  <a:srgbClr val="333333"/>
                </a:solidFill>
                <a:latin typeface="Arial"/>
                <a:ea typeface="Arial"/>
                <a:cs typeface="Arial"/>
                <a:sym typeface="Arial"/>
              </a:rPr>
              <a:t>, o </a:t>
            </a:r>
            <a:r>
              <a:rPr b="0" i="1" lang="es-ES" sz="2600">
                <a:solidFill>
                  <a:srgbClr val="333333"/>
                </a:solidFill>
                <a:latin typeface="Arial"/>
                <a:ea typeface="Arial"/>
                <a:cs typeface="Arial"/>
                <a:sym typeface="Arial"/>
              </a:rPr>
              <a:t>Análisis de Componentes Principales</a:t>
            </a:r>
            <a:r>
              <a:rPr b="0" i="0" lang="es-ES" sz="2600">
                <a:solidFill>
                  <a:srgbClr val="333333"/>
                </a:solidFill>
                <a:latin typeface="Arial"/>
                <a:ea typeface="Arial"/>
                <a:cs typeface="Arial"/>
                <a:sym typeface="Arial"/>
              </a:rPr>
              <a:t>) gira los datos de forma que, desde un punto de vista estadístico, no exista una correlación entre las características rotadas pero que conserven la mayor cantidad posible de la varianza de los datos originales.</a:t>
            </a:r>
            <a:endParaRPr sz="2600"/>
          </a:p>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rPr b="0" i="0" lang="es-ES" sz="2600">
                <a:solidFill>
                  <a:srgbClr val="333333"/>
                </a:solidFill>
                <a:latin typeface="Arial"/>
                <a:ea typeface="Arial"/>
                <a:cs typeface="Arial"/>
                <a:sym typeface="Arial"/>
              </a:rPr>
              <a:t>Tras realizar la transformación suele realizarse una selección de las nuevas características.</a:t>
            </a:r>
            <a:endParaRPr sz="2600">
              <a:solidFill>
                <a:srgbClr val="000000"/>
              </a:solidFill>
              <a:latin typeface="Arial"/>
              <a:ea typeface="Arial"/>
              <a:cs typeface="Arial"/>
              <a:sym typeface="Arial"/>
            </a:endParaRPr>
          </a:p>
          <a:p>
            <a:pPr indent="0" lvl="0" marL="0" rtl="0" algn="just">
              <a:spcBef>
                <a:spcPts val="0"/>
              </a:spcBef>
              <a:spcAft>
                <a:spcPts val="0"/>
              </a:spcAft>
              <a:buNone/>
            </a:pPr>
            <a:r>
              <a:t/>
            </a:r>
            <a:endParaRPr sz="2800">
              <a:solidFill>
                <a:srgbClr val="222222"/>
              </a:solidFill>
              <a:latin typeface="Arial"/>
              <a:ea typeface="Arial"/>
              <a:cs typeface="Arial"/>
              <a:sym typeface="Arial"/>
            </a:endParaRPr>
          </a:p>
        </p:txBody>
      </p:sp>
      <p:sp>
        <p:nvSpPr>
          <p:cNvPr id="200" name="Google Shape;200;p18"/>
          <p:cNvSpPr txBox="1"/>
          <p:nvPr/>
        </p:nvSpPr>
        <p:spPr>
          <a:xfrm>
            <a:off x="2515037" y="10150475"/>
            <a:ext cx="757450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https://interactivechaos.com/es/manual/tutorial-de-machine-learning/principal-component-analysis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PCA</a:t>
            </a:r>
            <a:endParaRPr/>
          </a:p>
        </p:txBody>
      </p:sp>
      <p:sp>
        <p:nvSpPr>
          <p:cNvPr id="206" name="Google Shape;206;p19"/>
          <p:cNvSpPr txBox="1"/>
          <p:nvPr/>
        </p:nvSpPr>
        <p:spPr>
          <a:xfrm>
            <a:off x="2442030" y="1828917"/>
            <a:ext cx="7620000" cy="732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rtl="0" algn="just">
              <a:spcBef>
                <a:spcPts val="0"/>
              </a:spcBef>
              <a:spcAft>
                <a:spcPts val="0"/>
              </a:spcAft>
              <a:buNone/>
            </a:pPr>
            <a:r>
              <a:rPr b="0" i="0" lang="es-ES" sz="2600">
                <a:solidFill>
                  <a:srgbClr val="333333"/>
                </a:solidFill>
                <a:latin typeface="Arial"/>
                <a:ea typeface="Arial"/>
                <a:cs typeface="Arial"/>
                <a:sym typeface="Arial"/>
              </a:rPr>
              <a:t>Explicado de forma simple, </a:t>
            </a:r>
            <a:r>
              <a:rPr b="1" i="0" lang="es-ES" sz="2600">
                <a:solidFill>
                  <a:srgbClr val="333333"/>
                </a:solidFill>
                <a:latin typeface="Arial"/>
                <a:ea typeface="Arial"/>
                <a:cs typeface="Arial"/>
                <a:sym typeface="Arial"/>
              </a:rPr>
              <a:t>PCA reduce la dimensionalidad de un conjunto de datos proyectándolos sobre un subespacio de menor dimensionalidad</a:t>
            </a:r>
            <a:r>
              <a:rPr b="0" i="0" lang="es-ES" sz="2600">
                <a:solidFill>
                  <a:srgbClr val="333333"/>
                </a:solidFill>
                <a:latin typeface="Arial"/>
                <a:ea typeface="Arial"/>
                <a:cs typeface="Arial"/>
                <a:sym typeface="Arial"/>
              </a:rPr>
              <a:t>. </a:t>
            </a:r>
            <a:endParaRPr sz="2600"/>
          </a:p>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rPr b="0" i="0" lang="es-ES" sz="2600">
                <a:solidFill>
                  <a:srgbClr val="333333"/>
                </a:solidFill>
                <a:latin typeface="Arial"/>
                <a:ea typeface="Arial"/>
                <a:cs typeface="Arial"/>
                <a:sym typeface="Arial"/>
              </a:rPr>
              <a:t>Por ejemplo, datos con dos características (dispuestos en un plano) pueden ser proyectados sobre una línea tal. </a:t>
            </a:r>
            <a:endParaRPr sz="2600"/>
          </a:p>
          <a:p>
            <a:pPr indent="0" lvl="0" marL="0" rtl="0" algn="just">
              <a:spcBef>
                <a:spcPts val="0"/>
              </a:spcBef>
              <a:spcAft>
                <a:spcPts val="0"/>
              </a:spcAft>
              <a:buNone/>
            </a:pPr>
            <a:r>
              <a:t/>
            </a:r>
            <a:endParaRPr sz="2600">
              <a:solidFill>
                <a:srgbClr val="333333"/>
              </a:solidFill>
              <a:latin typeface="Arial"/>
              <a:ea typeface="Arial"/>
              <a:cs typeface="Arial"/>
              <a:sym typeface="Arial"/>
            </a:endParaRPr>
          </a:p>
          <a:p>
            <a:pPr indent="0" lvl="0" marL="0" rtl="0" algn="just">
              <a:spcBef>
                <a:spcPts val="0"/>
              </a:spcBef>
              <a:spcAft>
                <a:spcPts val="0"/>
              </a:spcAft>
              <a:buNone/>
            </a:pPr>
            <a:r>
              <a:rPr b="0" i="0" lang="es-ES" sz="2600">
                <a:solidFill>
                  <a:srgbClr val="333333"/>
                </a:solidFill>
                <a:latin typeface="Arial"/>
                <a:ea typeface="Arial"/>
                <a:cs typeface="Arial"/>
                <a:sym typeface="Arial"/>
              </a:rPr>
              <a:t>O un conjunto de datos de tres características (dispuestos en un espacio de tres dimensiones) pueden ser proyectados en un plano (de dos dimensiones). En incluso aquí, los datos resultantes en el plano podrían ser reducidos a una única línea, pasando de las tres dimensiones originales a una sola.</a:t>
            </a:r>
            <a:endParaRPr sz="2600">
              <a:solidFill>
                <a:srgbClr val="000000"/>
              </a:solidFill>
              <a:latin typeface="Arial"/>
              <a:ea typeface="Arial"/>
              <a:cs typeface="Arial"/>
              <a:sym typeface="Arial"/>
            </a:endParaRPr>
          </a:p>
          <a:p>
            <a:pPr indent="0" lvl="0" marL="0" rtl="0" algn="just">
              <a:spcBef>
                <a:spcPts val="0"/>
              </a:spcBef>
              <a:spcAft>
                <a:spcPts val="0"/>
              </a:spcAft>
              <a:buNone/>
            </a:pPr>
            <a:r>
              <a:t/>
            </a:r>
            <a:endParaRPr sz="2800">
              <a:solidFill>
                <a:srgbClr val="222222"/>
              </a:solidFill>
              <a:latin typeface="Arial"/>
              <a:ea typeface="Arial"/>
              <a:cs typeface="Arial"/>
              <a:sym typeface="Arial"/>
            </a:endParaRPr>
          </a:p>
        </p:txBody>
      </p:sp>
      <p:pic>
        <p:nvPicPr>
          <p:cNvPr id="207" name="Google Shape;207;p19"/>
          <p:cNvPicPr preferRelativeResize="0"/>
          <p:nvPr/>
        </p:nvPicPr>
        <p:blipFill rotWithShape="1">
          <a:blip r:embed="rId3">
            <a:alphaModFix/>
          </a:blip>
          <a:srcRect b="0" l="0" r="0" t="0"/>
          <a:stretch/>
        </p:blipFill>
        <p:spPr>
          <a:xfrm>
            <a:off x="10509250" y="1827221"/>
            <a:ext cx="4779627" cy="3487132"/>
          </a:xfrm>
          <a:prstGeom prst="rect">
            <a:avLst/>
          </a:prstGeom>
          <a:noFill/>
          <a:ln>
            <a:noFill/>
          </a:ln>
        </p:spPr>
      </p:pic>
      <p:pic>
        <p:nvPicPr>
          <p:cNvPr id="208" name="Google Shape;208;p19"/>
          <p:cNvPicPr preferRelativeResize="0"/>
          <p:nvPr/>
        </p:nvPicPr>
        <p:blipFill rotWithShape="1">
          <a:blip r:embed="rId4">
            <a:alphaModFix/>
          </a:blip>
          <a:srcRect b="0" l="0" r="0" t="0"/>
          <a:stretch/>
        </p:blipFill>
        <p:spPr>
          <a:xfrm>
            <a:off x="13941933" y="5654675"/>
            <a:ext cx="4682134" cy="2345699"/>
          </a:xfrm>
          <a:prstGeom prst="rect">
            <a:avLst/>
          </a:prstGeom>
          <a:noFill/>
          <a:ln>
            <a:noFill/>
          </a:ln>
        </p:spPr>
      </p:pic>
      <p:pic>
        <p:nvPicPr>
          <p:cNvPr id="209" name="Google Shape;209;p19"/>
          <p:cNvPicPr preferRelativeResize="0"/>
          <p:nvPr/>
        </p:nvPicPr>
        <p:blipFill rotWithShape="1">
          <a:blip r:embed="rId5">
            <a:alphaModFix/>
          </a:blip>
          <a:srcRect b="0" l="0" r="0" t="0"/>
          <a:stretch/>
        </p:blipFill>
        <p:spPr>
          <a:xfrm>
            <a:off x="10557996" y="8340696"/>
            <a:ext cx="5074636" cy="2345698"/>
          </a:xfrm>
          <a:prstGeom prst="rect">
            <a:avLst/>
          </a:prstGeom>
          <a:noFill/>
          <a:ln>
            <a:noFill/>
          </a:ln>
        </p:spPr>
      </p:pic>
      <p:sp>
        <p:nvSpPr>
          <p:cNvPr id="210" name="Google Shape;210;p19"/>
          <p:cNvSpPr txBox="1"/>
          <p:nvPr/>
        </p:nvSpPr>
        <p:spPr>
          <a:xfrm>
            <a:off x="2515037" y="10150475"/>
            <a:ext cx="7574509" cy="27699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200"/>
              <a:t>FUENTE: https://interactivechaos.com/es/manual/tutorial-de-machine-learning/principal-component-analysis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REDUCCIÓN DE DIMENSIONALIDAD</a:t>
            </a:r>
            <a:endParaRPr/>
          </a:p>
        </p:txBody>
      </p:sp>
      <p:sp>
        <p:nvSpPr>
          <p:cNvPr id="83" name="Google Shape;83;p2"/>
          <p:cNvSpPr txBox="1"/>
          <p:nvPr/>
        </p:nvSpPr>
        <p:spPr>
          <a:xfrm>
            <a:off x="14771968" y="4782489"/>
            <a:ext cx="4728882"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4" name="Google Shape;84;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5" name="Google Shape;85;p2"/>
          <p:cNvSpPr txBox="1"/>
          <p:nvPr/>
        </p:nvSpPr>
        <p:spPr>
          <a:xfrm>
            <a:off x="14656174"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04</a:t>
            </a:r>
            <a:endParaRPr/>
          </a:p>
        </p:txBody>
      </p:sp>
      <p:sp>
        <p:nvSpPr>
          <p:cNvPr id="86" name="Google Shape;86;p2"/>
          <p:cNvSpPr txBox="1"/>
          <p:nvPr/>
        </p:nvSpPr>
        <p:spPr>
          <a:xfrm>
            <a:off x="9617262" y="9194781"/>
            <a:ext cx="4165973"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PCA</a:t>
            </a:r>
            <a:endParaRPr/>
          </a:p>
        </p:txBody>
      </p:sp>
      <p:sp>
        <p:nvSpPr>
          <p:cNvPr id="87" name="Google Shape;87;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8" name="Google Shape;88;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PCA</a:t>
            </a:r>
            <a:endParaRPr/>
          </a:p>
        </p:txBody>
      </p:sp>
      <p:sp>
        <p:nvSpPr>
          <p:cNvPr id="216" name="Google Shape;216;p20"/>
          <p:cNvSpPr txBox="1"/>
          <p:nvPr/>
        </p:nvSpPr>
        <p:spPr>
          <a:xfrm>
            <a:off x="2442030" y="1828917"/>
            <a:ext cx="7620000" cy="6375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rPr>
              <a:t>Veamos una </a:t>
            </a:r>
            <a:r>
              <a:rPr b="1" lang="es-ES" sz="2600">
                <a:solidFill>
                  <a:schemeClr val="dk1"/>
                </a:solidFill>
              </a:rPr>
              <a:t>interpretación geométrica </a:t>
            </a:r>
            <a:r>
              <a:rPr lang="es-ES" sz="2600">
                <a:solidFill>
                  <a:schemeClr val="dk1"/>
                </a:solidFill>
              </a:rPr>
              <a:t>de los componentes principales:</a:t>
            </a:r>
            <a:endParaRPr sz="2600"/>
          </a:p>
          <a:p>
            <a:pPr indent="0" lvl="0" marL="0" marR="0" rtl="0" algn="l">
              <a:lnSpc>
                <a:spcPct val="90000"/>
              </a:lnSpc>
              <a:spcBef>
                <a:spcPts val="1000"/>
              </a:spcBef>
              <a:spcAft>
                <a:spcPts val="0"/>
              </a:spcAft>
              <a:buSzPts val="2800"/>
              <a:buFont typeface="Arial"/>
              <a:buNone/>
            </a:pPr>
            <a:r>
              <a:t/>
            </a:r>
            <a:endParaRPr sz="2600">
              <a:solidFill>
                <a:schemeClr val="dk1"/>
              </a:solidFill>
            </a:endParaRPr>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rPr>
              <a:t>Supóngase un conjunto de observaciones para las que se dispone de dos variables (X</a:t>
            </a:r>
            <a:r>
              <a:rPr baseline="-25000" lang="es-ES" sz="2600">
                <a:solidFill>
                  <a:schemeClr val="dk1"/>
                </a:solidFill>
              </a:rPr>
              <a:t>1</a:t>
            </a:r>
            <a:r>
              <a:rPr lang="es-ES" sz="2600">
                <a:solidFill>
                  <a:schemeClr val="dk1"/>
                </a:solidFill>
              </a:rPr>
              <a:t>, X</a:t>
            </a:r>
            <a:r>
              <a:rPr baseline="-25000" lang="es-ES" sz="2600">
                <a:solidFill>
                  <a:schemeClr val="dk1"/>
                </a:solidFill>
              </a:rPr>
              <a:t>2</a:t>
            </a:r>
            <a:r>
              <a:rPr lang="es-ES" sz="2600">
                <a:solidFill>
                  <a:schemeClr val="dk1"/>
                </a:solidFill>
              </a:rPr>
              <a:t>). </a:t>
            </a:r>
            <a:endParaRPr sz="2600"/>
          </a:p>
          <a:p>
            <a:pPr indent="0" lvl="0" marL="0" marR="0" rtl="0" algn="just">
              <a:lnSpc>
                <a:spcPct val="90000"/>
              </a:lnSpc>
              <a:spcBef>
                <a:spcPts val="1000"/>
              </a:spcBef>
              <a:spcAft>
                <a:spcPts val="0"/>
              </a:spcAft>
              <a:buSzPts val="2800"/>
              <a:buFont typeface="Arial"/>
              <a:buNone/>
            </a:pPr>
            <a:r>
              <a:t/>
            </a:r>
            <a:endParaRPr sz="2600">
              <a:solidFill>
                <a:schemeClr val="dk1"/>
              </a:solidFill>
            </a:endParaRPr>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rPr>
              <a:t>El vector que define la primera componente principal (Z</a:t>
            </a:r>
            <a:r>
              <a:rPr baseline="-25000" lang="es-ES" sz="2600">
                <a:solidFill>
                  <a:schemeClr val="dk1"/>
                </a:solidFill>
              </a:rPr>
              <a:t>1</a:t>
            </a:r>
            <a:r>
              <a:rPr lang="es-ES" sz="2600">
                <a:solidFill>
                  <a:schemeClr val="dk1"/>
                </a:solidFill>
              </a:rPr>
              <a:t>) sigue la dirección en la que las observaciones varían más (línea roja). </a:t>
            </a:r>
            <a:endParaRPr sz="2600"/>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rPr>
              <a:t>La proyección de cada observación sobre esa dirección equivale al valor de la primera componente para dicha observación (principal component scores, zi1).</a:t>
            </a:r>
            <a:endParaRPr sz="2600">
              <a:solidFill>
                <a:schemeClr val="dk1"/>
              </a:solidFill>
            </a:endParaRPr>
          </a:p>
          <a:p>
            <a:pPr indent="0" lvl="0" marL="0" rtl="0" algn="just">
              <a:spcBef>
                <a:spcPts val="0"/>
              </a:spcBef>
              <a:spcAft>
                <a:spcPts val="0"/>
              </a:spcAft>
              <a:buNone/>
            </a:pPr>
            <a:r>
              <a:t/>
            </a:r>
            <a:endParaRPr sz="2800">
              <a:solidFill>
                <a:srgbClr val="222222"/>
              </a:solidFill>
              <a:latin typeface="Arial"/>
              <a:ea typeface="Arial"/>
              <a:cs typeface="Arial"/>
              <a:sym typeface="Arial"/>
            </a:endParaRPr>
          </a:p>
        </p:txBody>
      </p:sp>
      <p:pic>
        <p:nvPicPr>
          <p:cNvPr id="217" name="Google Shape;217;p20"/>
          <p:cNvPicPr preferRelativeResize="0"/>
          <p:nvPr/>
        </p:nvPicPr>
        <p:blipFill rotWithShape="1">
          <a:blip r:embed="rId3">
            <a:alphaModFix/>
          </a:blip>
          <a:srcRect b="0" l="0" r="0" t="0"/>
          <a:stretch/>
        </p:blipFill>
        <p:spPr>
          <a:xfrm>
            <a:off x="10392845" y="2759075"/>
            <a:ext cx="9021118" cy="548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PCA</a:t>
            </a:r>
            <a:endParaRPr/>
          </a:p>
        </p:txBody>
      </p:sp>
      <p:sp>
        <p:nvSpPr>
          <p:cNvPr id="223" name="Google Shape;223;p21"/>
          <p:cNvSpPr txBox="1"/>
          <p:nvPr/>
        </p:nvSpPr>
        <p:spPr>
          <a:xfrm>
            <a:off x="2442030" y="1828917"/>
            <a:ext cx="8219700" cy="78921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rPr>
              <a:t>La segunda componente (Z2, línea verde) sigue la segunda dirección en la que los datos muestran mayor varianza y que </a:t>
            </a:r>
            <a:r>
              <a:rPr lang="es-ES" sz="2600" u="sng">
                <a:solidFill>
                  <a:schemeClr val="dk1"/>
                </a:solidFill>
              </a:rPr>
              <a:t>no está correlacionada con la primera componente</a:t>
            </a:r>
            <a:r>
              <a:rPr lang="es-ES" sz="2600">
                <a:solidFill>
                  <a:schemeClr val="dk1"/>
                </a:solidFill>
              </a:rPr>
              <a:t>. </a:t>
            </a:r>
            <a:endParaRPr sz="2600"/>
          </a:p>
          <a:p>
            <a:pPr indent="0" lvl="0" marL="0" marR="0" rtl="0" algn="just">
              <a:lnSpc>
                <a:spcPct val="90000"/>
              </a:lnSpc>
              <a:spcBef>
                <a:spcPts val="1000"/>
              </a:spcBef>
              <a:spcAft>
                <a:spcPts val="0"/>
              </a:spcAft>
              <a:buSzPts val="2800"/>
              <a:buFont typeface="Arial"/>
              <a:buNone/>
            </a:pPr>
            <a:r>
              <a:t/>
            </a:r>
            <a:endParaRPr sz="2600">
              <a:solidFill>
                <a:schemeClr val="dk1"/>
              </a:solidFill>
            </a:endParaRPr>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rPr>
              <a:t>La condición de no correlación entre componentes principales equivale a decir que sus direcciones son perpendiculares/ortogonales.</a:t>
            </a:r>
            <a:endParaRPr sz="2600"/>
          </a:p>
          <a:p>
            <a:pPr indent="0" lvl="0" marL="0" marR="0" rtl="0" algn="just">
              <a:lnSpc>
                <a:spcPct val="90000"/>
              </a:lnSpc>
              <a:spcBef>
                <a:spcPts val="1000"/>
              </a:spcBef>
              <a:spcAft>
                <a:spcPts val="0"/>
              </a:spcAft>
              <a:buSzPts val="2800"/>
              <a:buFont typeface="Arial"/>
              <a:buNone/>
            </a:pPr>
            <a:r>
              <a:t/>
            </a:r>
            <a:endParaRPr sz="2600">
              <a:solidFill>
                <a:schemeClr val="dk1"/>
              </a:solidFill>
            </a:endParaRPr>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rPr>
              <a:t>En el método PCA, cada una de las componentes se corresponde con un “eigenvector” (*), y el orden del componente se establece por orden decreciente del “eigenvalue” (*).</a:t>
            </a:r>
            <a:endParaRPr sz="2600"/>
          </a:p>
          <a:p>
            <a:pPr indent="0" lvl="0" marL="0" marR="0" rtl="0" algn="just">
              <a:lnSpc>
                <a:spcPct val="90000"/>
              </a:lnSpc>
              <a:spcBef>
                <a:spcPts val="1000"/>
              </a:spcBef>
              <a:spcAft>
                <a:spcPts val="0"/>
              </a:spcAft>
              <a:buSzPts val="2800"/>
              <a:buFont typeface="Arial"/>
              <a:buNone/>
            </a:pPr>
            <a:r>
              <a:t/>
            </a:r>
            <a:endParaRPr sz="2600">
              <a:solidFill>
                <a:schemeClr val="dk1"/>
              </a:solidFill>
              <a:latin typeface="Arial"/>
              <a:ea typeface="Arial"/>
              <a:cs typeface="Arial"/>
              <a:sym typeface="Arial"/>
            </a:endParaRPr>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latin typeface="Arial"/>
                <a:ea typeface="Arial"/>
                <a:cs typeface="Arial"/>
                <a:sym typeface="Arial"/>
              </a:rPr>
              <a:t>Así, </a:t>
            </a:r>
            <a:r>
              <a:rPr b="1" lang="es-ES" sz="2600">
                <a:solidFill>
                  <a:schemeClr val="dk1"/>
                </a:solidFill>
                <a:latin typeface="Arial"/>
                <a:ea typeface="Arial"/>
                <a:cs typeface="Arial"/>
                <a:sym typeface="Arial"/>
              </a:rPr>
              <a:t>la primera componente es el “eigenvector” con el “eigenvalue” asociado más alto</a:t>
            </a:r>
            <a:r>
              <a:rPr lang="es-ES" sz="2600">
                <a:solidFill>
                  <a:schemeClr val="dk1"/>
                </a:solidFill>
                <a:latin typeface="Arial"/>
                <a:ea typeface="Arial"/>
                <a:cs typeface="Arial"/>
                <a:sym typeface="Arial"/>
              </a:rPr>
              <a:t>. </a:t>
            </a:r>
            <a:endParaRPr sz="2600"/>
          </a:p>
          <a:p>
            <a:pPr indent="-342900" lvl="0" marL="342900" rtl="0" algn="just">
              <a:lnSpc>
                <a:spcPct val="100000"/>
              </a:lnSpc>
              <a:spcBef>
                <a:spcPts val="0"/>
              </a:spcBef>
              <a:spcAft>
                <a:spcPts val="0"/>
              </a:spcAft>
              <a:buClr>
                <a:srgbClr val="000066"/>
              </a:buClr>
              <a:buSzPts val="2400"/>
              <a:buFont typeface="Arial"/>
              <a:buNone/>
            </a:pPr>
            <a:r>
              <a:t/>
            </a:r>
            <a:endParaRPr b="1" sz="2800">
              <a:solidFill>
                <a:schemeClr val="dk1"/>
              </a:solidFill>
              <a:latin typeface="Arial"/>
              <a:ea typeface="Arial"/>
              <a:cs typeface="Arial"/>
              <a:sym typeface="Arial"/>
            </a:endParaRPr>
          </a:p>
          <a:p>
            <a:pPr indent="-342900" lvl="0" marL="342900" rtl="0" algn="just">
              <a:lnSpc>
                <a:spcPct val="100000"/>
              </a:lnSpc>
              <a:spcBef>
                <a:spcPts val="0"/>
              </a:spcBef>
              <a:spcAft>
                <a:spcPts val="0"/>
              </a:spcAft>
              <a:buClr>
                <a:srgbClr val="000066"/>
              </a:buClr>
              <a:buSzPts val="2400"/>
              <a:buFont typeface="Arial"/>
              <a:buNone/>
            </a:pPr>
            <a:r>
              <a:rPr lang="es-ES" sz="2000">
                <a:solidFill>
                  <a:schemeClr val="dk1"/>
                </a:solidFill>
                <a:latin typeface="Arial"/>
                <a:ea typeface="Arial"/>
                <a:cs typeface="Arial"/>
                <a:sym typeface="Arial"/>
              </a:rPr>
              <a:t>(*) conceptos vistos en álgebra lineal.</a:t>
            </a:r>
            <a:endParaRPr sz="2800">
              <a:solidFill>
                <a:srgbClr val="222222"/>
              </a:solidFill>
              <a:latin typeface="Arial"/>
              <a:ea typeface="Arial"/>
              <a:cs typeface="Arial"/>
              <a:sym typeface="Arial"/>
            </a:endParaRPr>
          </a:p>
        </p:txBody>
      </p:sp>
      <p:pic>
        <p:nvPicPr>
          <p:cNvPr id="224" name="Google Shape;224;p21"/>
          <p:cNvPicPr preferRelativeResize="0"/>
          <p:nvPr/>
        </p:nvPicPr>
        <p:blipFill rotWithShape="1">
          <a:blip r:embed="rId3">
            <a:alphaModFix/>
          </a:blip>
          <a:srcRect b="0" l="0" r="0" t="0"/>
          <a:stretch/>
        </p:blipFill>
        <p:spPr>
          <a:xfrm>
            <a:off x="10814050" y="2301875"/>
            <a:ext cx="8319653" cy="541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PCA</a:t>
            </a:r>
            <a:endParaRPr/>
          </a:p>
        </p:txBody>
      </p:sp>
      <p:sp>
        <p:nvSpPr>
          <p:cNvPr id="230" name="Google Shape;230;p22"/>
          <p:cNvSpPr txBox="1"/>
          <p:nvPr/>
        </p:nvSpPr>
        <p:spPr>
          <a:xfrm>
            <a:off x="2442030" y="1828917"/>
            <a:ext cx="8219700" cy="3554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0" lvl="0" marL="0" marR="0" rtl="0" algn="just">
              <a:lnSpc>
                <a:spcPct val="90000"/>
              </a:lnSpc>
              <a:spcBef>
                <a:spcPts val="1000"/>
              </a:spcBef>
              <a:spcAft>
                <a:spcPts val="0"/>
              </a:spcAft>
              <a:buClr>
                <a:schemeClr val="dk1"/>
              </a:buClr>
              <a:buSzPts val="2800"/>
              <a:buFont typeface="Arial"/>
              <a:buNone/>
            </a:pPr>
            <a:r>
              <a:rPr lang="es-ES" sz="2600">
                <a:solidFill>
                  <a:schemeClr val="dk1"/>
                </a:solidFill>
                <a:latin typeface="Arial"/>
                <a:ea typeface="Arial"/>
                <a:cs typeface="Arial"/>
                <a:sym typeface="Arial"/>
              </a:rPr>
              <a:t>Para aplicar PCA se deben realizar tres pasos.</a:t>
            </a:r>
            <a:endParaRPr sz="2600"/>
          </a:p>
          <a:p>
            <a:pPr indent="0" lvl="0" marL="0" marR="0" rtl="0" algn="just">
              <a:lnSpc>
                <a:spcPct val="90000"/>
              </a:lnSpc>
              <a:spcBef>
                <a:spcPts val="1000"/>
              </a:spcBef>
              <a:spcAft>
                <a:spcPts val="0"/>
              </a:spcAft>
              <a:buSzPts val="2800"/>
              <a:buFont typeface="Arial"/>
              <a:buNone/>
            </a:pPr>
            <a:r>
              <a:t/>
            </a:r>
            <a:endParaRPr sz="2600">
              <a:solidFill>
                <a:schemeClr val="dk1"/>
              </a:solidFill>
              <a:latin typeface="Arial"/>
              <a:ea typeface="Arial"/>
              <a:cs typeface="Arial"/>
              <a:sym typeface="Arial"/>
            </a:endParaRPr>
          </a:p>
          <a:p>
            <a:pPr indent="-501650" lvl="0" marL="514350" rtl="0" algn="just">
              <a:lnSpc>
                <a:spcPct val="90000"/>
              </a:lnSpc>
              <a:spcBef>
                <a:spcPts val="1000"/>
              </a:spcBef>
              <a:spcAft>
                <a:spcPts val="0"/>
              </a:spcAft>
              <a:buClr>
                <a:schemeClr val="dk1"/>
              </a:buClr>
              <a:buSzPts val="2600"/>
              <a:buFont typeface="Calibri"/>
              <a:buAutoNum type="arabicPeriod"/>
            </a:pPr>
            <a:r>
              <a:rPr b="1" lang="es-ES" sz="2600">
                <a:solidFill>
                  <a:schemeClr val="dk1"/>
                </a:solidFill>
                <a:latin typeface="Arial"/>
                <a:ea typeface="Arial"/>
                <a:cs typeface="Arial"/>
                <a:sym typeface="Arial"/>
              </a:rPr>
              <a:t>Centralizar los datos a media cero</a:t>
            </a:r>
            <a:r>
              <a:rPr lang="es-ES" sz="2600">
                <a:solidFill>
                  <a:schemeClr val="dk1"/>
                </a:solidFill>
                <a:latin typeface="Arial"/>
                <a:ea typeface="Arial"/>
                <a:cs typeface="Arial"/>
                <a:sym typeface="Arial"/>
              </a:rPr>
              <a:t>: se resta a cada valor la media de la variable a la que pertenece. Con esto se consigue que todas las variables tengan media cero.</a:t>
            </a:r>
            <a:endParaRPr sz="2600"/>
          </a:p>
          <a:p>
            <a:pPr indent="0" lvl="0" marL="0" marR="0" rtl="0" algn="just">
              <a:lnSpc>
                <a:spcPct val="90000"/>
              </a:lnSpc>
              <a:spcBef>
                <a:spcPts val="1000"/>
              </a:spcBef>
              <a:spcAft>
                <a:spcPts val="0"/>
              </a:spcAft>
              <a:buSzPts val="2800"/>
              <a:buFont typeface="Arial"/>
              <a:buNone/>
            </a:pPr>
            <a:r>
              <a:t/>
            </a:r>
            <a:endParaRPr sz="2800">
              <a:solidFill>
                <a:srgbClr val="222222"/>
              </a:solidFill>
              <a:latin typeface="Arial"/>
              <a:ea typeface="Arial"/>
              <a:cs typeface="Arial"/>
              <a:sym typeface="Arial"/>
            </a:endParaRPr>
          </a:p>
        </p:txBody>
      </p:sp>
      <p:pic>
        <p:nvPicPr>
          <p:cNvPr id="231" name="Google Shape;231;p22"/>
          <p:cNvPicPr preferRelativeResize="0"/>
          <p:nvPr/>
        </p:nvPicPr>
        <p:blipFill rotWithShape="1">
          <a:blip r:embed="rId3">
            <a:alphaModFix/>
          </a:blip>
          <a:srcRect b="0" l="0" r="0" t="0"/>
          <a:stretch/>
        </p:blipFill>
        <p:spPr>
          <a:xfrm>
            <a:off x="12012396" y="2270823"/>
            <a:ext cx="5621553" cy="36197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PCA</a:t>
            </a:r>
            <a:endParaRPr/>
          </a:p>
        </p:txBody>
      </p:sp>
      <p:sp>
        <p:nvSpPr>
          <p:cNvPr id="237" name="Google Shape;237;p23"/>
          <p:cNvSpPr txBox="1"/>
          <p:nvPr/>
        </p:nvSpPr>
        <p:spPr>
          <a:xfrm>
            <a:off x="2442030" y="2667117"/>
            <a:ext cx="8219700" cy="2217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sz="2600">
              <a:solidFill>
                <a:srgbClr val="000000"/>
              </a:solidFill>
              <a:latin typeface="Arial"/>
              <a:ea typeface="Arial"/>
              <a:cs typeface="Arial"/>
              <a:sym typeface="Arial"/>
            </a:endParaRPr>
          </a:p>
          <a:p>
            <a:pPr indent="-501650" lvl="0" marL="514350" rtl="0" algn="just">
              <a:lnSpc>
                <a:spcPct val="90000"/>
              </a:lnSpc>
              <a:spcBef>
                <a:spcPts val="1000"/>
              </a:spcBef>
              <a:spcAft>
                <a:spcPts val="0"/>
              </a:spcAft>
              <a:buClr>
                <a:schemeClr val="dk1"/>
              </a:buClr>
              <a:buSzPts val="2600"/>
              <a:buFont typeface="Calibri"/>
              <a:buAutoNum type="arabicPeriod" startAt="2"/>
            </a:pPr>
            <a:r>
              <a:rPr b="1" lang="es-ES" sz="2600">
                <a:solidFill>
                  <a:schemeClr val="dk1"/>
                </a:solidFill>
                <a:latin typeface="Arial"/>
                <a:ea typeface="Arial"/>
                <a:cs typeface="Arial"/>
                <a:sym typeface="Arial"/>
              </a:rPr>
              <a:t>Comprobar la condición de no correlación.</a:t>
            </a:r>
            <a:r>
              <a:rPr lang="es-ES" sz="2600">
                <a:solidFill>
                  <a:schemeClr val="dk1"/>
                </a:solidFill>
                <a:latin typeface="Arial"/>
                <a:ea typeface="Arial"/>
                <a:cs typeface="Arial"/>
                <a:sym typeface="Arial"/>
              </a:rPr>
              <a:t> Para ello, debemos obtener la matriz de correlación de X (nuestra matriz de datos) definida por:</a:t>
            </a:r>
            <a:endParaRPr sz="2600"/>
          </a:p>
          <a:p>
            <a:pPr indent="0" lvl="0" marL="0" marR="0" rtl="0" algn="just">
              <a:lnSpc>
                <a:spcPct val="90000"/>
              </a:lnSpc>
              <a:spcBef>
                <a:spcPts val="1000"/>
              </a:spcBef>
              <a:spcAft>
                <a:spcPts val="0"/>
              </a:spcAft>
              <a:buSzPts val="2800"/>
              <a:buFont typeface="Arial"/>
              <a:buNone/>
            </a:pPr>
            <a:r>
              <a:t/>
            </a:r>
            <a:endParaRPr sz="2800">
              <a:solidFill>
                <a:srgbClr val="222222"/>
              </a:solidFill>
              <a:latin typeface="Arial"/>
              <a:ea typeface="Arial"/>
              <a:cs typeface="Arial"/>
              <a:sym typeface="Arial"/>
            </a:endParaRPr>
          </a:p>
        </p:txBody>
      </p:sp>
      <p:pic>
        <p:nvPicPr>
          <p:cNvPr id="238" name="Google Shape;238;p23"/>
          <p:cNvPicPr preferRelativeResize="0"/>
          <p:nvPr/>
        </p:nvPicPr>
        <p:blipFill rotWithShape="1">
          <a:blip r:embed="rId3">
            <a:alphaModFix/>
          </a:blip>
          <a:srcRect b="0" l="0" r="0" t="0"/>
          <a:stretch/>
        </p:blipFill>
        <p:spPr>
          <a:xfrm>
            <a:off x="11748824" y="3937350"/>
            <a:ext cx="5485781" cy="2590800"/>
          </a:xfrm>
          <a:prstGeom prst="rect">
            <a:avLst/>
          </a:prstGeom>
          <a:noFill/>
          <a:ln>
            <a:noFill/>
          </a:ln>
        </p:spPr>
      </p:pic>
      <p:pic>
        <p:nvPicPr>
          <p:cNvPr id="239" name="Google Shape;239;p23"/>
          <p:cNvPicPr preferRelativeResize="0"/>
          <p:nvPr/>
        </p:nvPicPr>
        <p:blipFill rotWithShape="1">
          <a:blip r:embed="rId4">
            <a:alphaModFix/>
          </a:blip>
          <a:srcRect b="0" l="0" r="0" t="0"/>
          <a:stretch/>
        </p:blipFill>
        <p:spPr>
          <a:xfrm>
            <a:off x="10256350" y="6741456"/>
            <a:ext cx="9163972" cy="14630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PCA</a:t>
            </a:r>
            <a:endParaRPr/>
          </a:p>
        </p:txBody>
      </p:sp>
      <p:sp>
        <p:nvSpPr>
          <p:cNvPr id="245" name="Google Shape;245;p24"/>
          <p:cNvSpPr txBox="1"/>
          <p:nvPr/>
        </p:nvSpPr>
        <p:spPr>
          <a:xfrm>
            <a:off x="2442030" y="1828917"/>
            <a:ext cx="8219700" cy="8148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b="1" sz="2600">
              <a:solidFill>
                <a:srgbClr val="000000"/>
              </a:solidFill>
              <a:latin typeface="Arial"/>
              <a:ea typeface="Arial"/>
              <a:cs typeface="Arial"/>
              <a:sym typeface="Arial"/>
            </a:endParaRPr>
          </a:p>
          <a:p>
            <a:pPr indent="-501650" lvl="0" marL="514350" rtl="0" algn="just">
              <a:lnSpc>
                <a:spcPct val="90000"/>
              </a:lnSpc>
              <a:spcBef>
                <a:spcPts val="1000"/>
              </a:spcBef>
              <a:spcAft>
                <a:spcPts val="0"/>
              </a:spcAft>
              <a:buClr>
                <a:schemeClr val="dk1"/>
              </a:buClr>
              <a:buSzPts val="2600"/>
              <a:buFont typeface="Calibri"/>
              <a:buAutoNum type="arabicPeriod" startAt="3"/>
            </a:pPr>
            <a:r>
              <a:rPr b="1" lang="es-ES" sz="2600">
                <a:solidFill>
                  <a:schemeClr val="dk1"/>
                </a:solidFill>
                <a:latin typeface="Arial"/>
                <a:ea typeface="Arial"/>
                <a:cs typeface="Arial"/>
                <a:sym typeface="Arial"/>
              </a:rPr>
              <a:t>Calcular los eigenvalues y los eigenvectors de la matriz de covarianza.</a:t>
            </a:r>
            <a:endParaRPr sz="2600"/>
          </a:p>
          <a:p>
            <a:pPr indent="-336550" lvl="0" marL="514350" rtl="0" algn="just">
              <a:lnSpc>
                <a:spcPct val="90000"/>
              </a:lnSpc>
              <a:spcBef>
                <a:spcPts val="1000"/>
              </a:spcBef>
              <a:spcAft>
                <a:spcPts val="0"/>
              </a:spcAft>
              <a:buSzPts val="2800"/>
              <a:buFont typeface="Calibri"/>
              <a:buNone/>
            </a:pPr>
            <a:r>
              <a:t/>
            </a:r>
            <a:endParaRPr b="1" sz="2600">
              <a:solidFill>
                <a:schemeClr val="dk1"/>
              </a:solidFill>
              <a:latin typeface="Arial"/>
              <a:ea typeface="Arial"/>
              <a:cs typeface="Arial"/>
              <a:sym typeface="Arial"/>
            </a:endParaRPr>
          </a:p>
          <a:p>
            <a:pPr indent="-336550" lvl="0" marL="514350" rtl="0" algn="just">
              <a:lnSpc>
                <a:spcPct val="90000"/>
              </a:lnSpc>
              <a:spcBef>
                <a:spcPts val="1000"/>
              </a:spcBef>
              <a:spcAft>
                <a:spcPts val="0"/>
              </a:spcAft>
              <a:buSzPts val="2800"/>
              <a:buFont typeface="Calibri"/>
              <a:buNone/>
            </a:pPr>
            <a:r>
              <a:t/>
            </a:r>
            <a:endParaRPr b="1" sz="2600">
              <a:solidFill>
                <a:schemeClr val="dk1"/>
              </a:solidFill>
              <a:latin typeface="Arial"/>
              <a:ea typeface="Arial"/>
              <a:cs typeface="Arial"/>
              <a:sym typeface="Arial"/>
            </a:endParaRPr>
          </a:p>
          <a:p>
            <a:pPr indent="0" lvl="0" marL="0" rtl="0" algn="just">
              <a:lnSpc>
                <a:spcPct val="90000"/>
              </a:lnSpc>
              <a:spcBef>
                <a:spcPts val="1000"/>
              </a:spcBef>
              <a:spcAft>
                <a:spcPts val="0"/>
              </a:spcAft>
              <a:buNone/>
            </a:pPr>
            <a:r>
              <a:t/>
            </a:r>
            <a:endParaRPr b="1" sz="2600">
              <a:solidFill>
                <a:schemeClr val="dk1"/>
              </a:solidFill>
              <a:latin typeface="Arial"/>
              <a:ea typeface="Arial"/>
              <a:cs typeface="Arial"/>
              <a:sym typeface="Arial"/>
            </a:endParaRPr>
          </a:p>
          <a:p>
            <a:pPr indent="0" lvl="0" marL="0" rtl="0" algn="just">
              <a:lnSpc>
                <a:spcPct val="100000"/>
              </a:lnSpc>
              <a:spcBef>
                <a:spcPts val="0"/>
              </a:spcBef>
              <a:spcAft>
                <a:spcPts val="0"/>
              </a:spcAft>
              <a:buClr>
                <a:schemeClr val="dk1"/>
              </a:buClr>
              <a:buSzPts val="2800"/>
              <a:buFont typeface="Arial"/>
              <a:buNone/>
            </a:pPr>
            <a:r>
              <a:rPr lang="es-ES" sz="2600">
                <a:solidFill>
                  <a:schemeClr val="dk1"/>
                </a:solidFill>
                <a:latin typeface="Arial"/>
                <a:ea typeface="Arial"/>
                <a:cs typeface="Arial"/>
                <a:sym typeface="Arial"/>
              </a:rPr>
              <a:t>Entonces, se escogen los componentes principales como los vectores singulares asociados a los valores singulares mayores. </a:t>
            </a:r>
            <a:endParaRPr sz="2600">
              <a:solidFill>
                <a:schemeClr val="dk1"/>
              </a:solidFill>
              <a:latin typeface="Arial"/>
              <a:ea typeface="Arial"/>
              <a:cs typeface="Arial"/>
              <a:sym typeface="Arial"/>
            </a:endParaRPr>
          </a:p>
          <a:p>
            <a:pPr indent="-190500" lvl="0" marL="342900" rtl="0" algn="just">
              <a:lnSpc>
                <a:spcPct val="100000"/>
              </a:lnSpc>
              <a:spcBef>
                <a:spcPts val="600"/>
              </a:spcBef>
              <a:spcAft>
                <a:spcPts val="0"/>
              </a:spcAft>
              <a:buClr>
                <a:srgbClr val="000000"/>
              </a:buClr>
              <a:buSzPts val="2400"/>
              <a:buFont typeface="Noto Sans Symbols"/>
              <a:buNone/>
            </a:pPr>
            <a:r>
              <a:t/>
            </a:r>
            <a:endParaRPr sz="2600">
              <a:solidFill>
                <a:schemeClr val="dk1"/>
              </a:solidFill>
              <a:latin typeface="Arial"/>
              <a:ea typeface="Arial"/>
              <a:cs typeface="Arial"/>
              <a:sym typeface="Arial"/>
            </a:endParaRPr>
          </a:p>
          <a:p>
            <a:pPr indent="0" lvl="0" marL="0" rtl="0" algn="just">
              <a:lnSpc>
                <a:spcPct val="100000"/>
              </a:lnSpc>
              <a:spcBef>
                <a:spcPts val="600"/>
              </a:spcBef>
              <a:spcAft>
                <a:spcPts val="0"/>
              </a:spcAft>
              <a:buClr>
                <a:schemeClr val="dk1"/>
              </a:buClr>
              <a:buSzPts val="2800"/>
              <a:buFont typeface="Arial"/>
              <a:buNone/>
            </a:pPr>
            <a:r>
              <a:rPr lang="es-ES" sz="2600">
                <a:solidFill>
                  <a:schemeClr val="dk1"/>
                </a:solidFill>
                <a:latin typeface="Arial"/>
                <a:ea typeface="Arial"/>
                <a:cs typeface="Arial"/>
                <a:sym typeface="Arial"/>
              </a:rPr>
              <a:t>Estos componentes principales construirán la matriz que transforma los datos originales a un espacio nuevo de menor dimensión.</a:t>
            </a:r>
            <a:endParaRPr sz="2600">
              <a:solidFill>
                <a:schemeClr val="dk1"/>
              </a:solidFill>
              <a:latin typeface="Arial"/>
              <a:ea typeface="Arial"/>
              <a:cs typeface="Arial"/>
              <a:sym typeface="Arial"/>
            </a:endParaRPr>
          </a:p>
          <a:p>
            <a:pPr indent="-190500" lvl="0" marL="342900" rtl="0" algn="just">
              <a:lnSpc>
                <a:spcPct val="100000"/>
              </a:lnSpc>
              <a:spcBef>
                <a:spcPts val="600"/>
              </a:spcBef>
              <a:spcAft>
                <a:spcPts val="0"/>
              </a:spcAft>
              <a:buClr>
                <a:srgbClr val="000000"/>
              </a:buClr>
              <a:buSzPts val="2400"/>
              <a:buFont typeface="Noto Sans Symbols"/>
              <a:buNone/>
            </a:pPr>
            <a:r>
              <a:t/>
            </a:r>
            <a:endParaRPr sz="2600">
              <a:solidFill>
                <a:schemeClr val="dk1"/>
              </a:solidFill>
              <a:latin typeface="Arial"/>
              <a:ea typeface="Arial"/>
              <a:cs typeface="Arial"/>
              <a:sym typeface="Arial"/>
            </a:endParaRPr>
          </a:p>
          <a:p>
            <a:pPr indent="0" lvl="0" marL="0" rtl="0" algn="just">
              <a:lnSpc>
                <a:spcPct val="100000"/>
              </a:lnSpc>
              <a:spcBef>
                <a:spcPts val="600"/>
              </a:spcBef>
              <a:spcAft>
                <a:spcPts val="0"/>
              </a:spcAft>
              <a:buClr>
                <a:schemeClr val="dk1"/>
              </a:buClr>
              <a:buSzPts val="2800"/>
              <a:buFont typeface="Arial"/>
              <a:buNone/>
            </a:pPr>
            <a:r>
              <a:rPr lang="es-ES" sz="2600">
                <a:solidFill>
                  <a:schemeClr val="dk1"/>
                </a:solidFill>
                <a:latin typeface="Arial"/>
                <a:ea typeface="Arial"/>
                <a:cs typeface="Arial"/>
                <a:sym typeface="Arial"/>
              </a:rPr>
              <a:t>Uno elige cuantos componentes principales usará para la transformación.</a:t>
            </a:r>
            <a:r>
              <a:rPr lang="es-ES" sz="2600">
                <a:solidFill>
                  <a:srgbClr val="000066"/>
                </a:solidFill>
                <a:latin typeface="Arial"/>
                <a:ea typeface="Arial"/>
                <a:cs typeface="Arial"/>
                <a:sym typeface="Arial"/>
              </a:rPr>
              <a:t> </a:t>
            </a:r>
            <a:endParaRPr sz="2600">
              <a:solidFill>
                <a:srgbClr val="000000"/>
              </a:solidFill>
              <a:latin typeface="Arial"/>
              <a:ea typeface="Arial"/>
              <a:cs typeface="Arial"/>
              <a:sym typeface="Arial"/>
            </a:endParaRPr>
          </a:p>
          <a:p>
            <a:pPr indent="0" lvl="0" marL="0" rtl="0" algn="just">
              <a:lnSpc>
                <a:spcPct val="90000"/>
              </a:lnSpc>
              <a:spcBef>
                <a:spcPts val="1000"/>
              </a:spcBef>
              <a:spcAft>
                <a:spcPts val="0"/>
              </a:spcAft>
              <a:buNone/>
            </a:pPr>
            <a:r>
              <a:t/>
            </a:r>
            <a:endParaRPr b="1" sz="2800">
              <a:solidFill>
                <a:schemeClr val="dk1"/>
              </a:solidFill>
              <a:latin typeface="Arial"/>
              <a:ea typeface="Arial"/>
              <a:cs typeface="Arial"/>
              <a:sym typeface="Arial"/>
            </a:endParaRPr>
          </a:p>
          <a:p>
            <a:pPr indent="0" lvl="0" marL="0" marR="0" rtl="0" algn="just">
              <a:lnSpc>
                <a:spcPct val="90000"/>
              </a:lnSpc>
              <a:spcBef>
                <a:spcPts val="1000"/>
              </a:spcBef>
              <a:spcAft>
                <a:spcPts val="0"/>
              </a:spcAft>
              <a:buSzPts val="2800"/>
              <a:buFont typeface="Arial"/>
              <a:buNone/>
            </a:pPr>
            <a:r>
              <a:t/>
            </a:r>
            <a:endParaRPr sz="2800">
              <a:solidFill>
                <a:srgbClr val="222222"/>
              </a:solidFill>
              <a:latin typeface="Arial"/>
              <a:ea typeface="Arial"/>
              <a:cs typeface="Arial"/>
              <a:sym typeface="Arial"/>
            </a:endParaRPr>
          </a:p>
        </p:txBody>
      </p:sp>
      <p:pic>
        <p:nvPicPr>
          <p:cNvPr id="246" name="Google Shape;246;p24"/>
          <p:cNvPicPr preferRelativeResize="0"/>
          <p:nvPr/>
        </p:nvPicPr>
        <p:blipFill rotWithShape="1">
          <a:blip r:embed="rId3">
            <a:alphaModFix/>
          </a:blip>
          <a:srcRect b="0" l="0" r="0" t="0"/>
          <a:stretch/>
        </p:blipFill>
        <p:spPr>
          <a:xfrm>
            <a:off x="11042650" y="6188075"/>
            <a:ext cx="8631296" cy="190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6242050" y="90074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6600"/>
              <a:t>RESUMEN</a:t>
            </a:r>
            <a:endParaRPr/>
          </a:p>
        </p:txBody>
      </p:sp>
      <p:sp>
        <p:nvSpPr>
          <p:cNvPr id="252" name="Google Shape;252;p25"/>
          <p:cNvSpPr txBox="1"/>
          <p:nvPr/>
        </p:nvSpPr>
        <p:spPr>
          <a:xfrm>
            <a:off x="6276975" y="7752358"/>
            <a:ext cx="1670957"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RESUMEN</a:t>
            </a:r>
            <a:endParaRPr/>
          </a:p>
        </p:txBody>
      </p:sp>
      <p:sp>
        <p:nvSpPr>
          <p:cNvPr id="258" name="Google Shape;258;p26"/>
          <p:cNvSpPr txBox="1"/>
          <p:nvPr/>
        </p:nvSpPr>
        <p:spPr>
          <a:xfrm>
            <a:off x="2442030" y="1828917"/>
            <a:ext cx="8219620" cy="4024692"/>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t/>
            </a:r>
            <a:endParaRPr b="1" sz="2600">
              <a:solidFill>
                <a:srgbClr val="000000"/>
              </a:solidFill>
              <a:latin typeface="Arial"/>
              <a:ea typeface="Arial"/>
              <a:cs typeface="Arial"/>
              <a:sym typeface="Arial"/>
            </a:endParaRPr>
          </a:p>
          <a:p>
            <a:pPr indent="0" lvl="0" marL="0" rtl="0" algn="just">
              <a:lnSpc>
                <a:spcPct val="100000"/>
              </a:lnSpc>
              <a:spcBef>
                <a:spcPts val="0"/>
              </a:spcBef>
              <a:spcAft>
                <a:spcPts val="0"/>
              </a:spcAft>
              <a:buClr>
                <a:schemeClr val="dk1"/>
              </a:buClr>
              <a:buSzPts val="2800"/>
              <a:buFont typeface="Arial"/>
              <a:buNone/>
            </a:pPr>
            <a:r>
              <a:rPr lang="es-ES" sz="2800">
                <a:solidFill>
                  <a:schemeClr val="dk1"/>
                </a:solidFill>
                <a:latin typeface="Arial"/>
                <a:ea typeface="Arial"/>
                <a:cs typeface="Arial"/>
                <a:sym typeface="Arial"/>
              </a:rPr>
              <a:t>En esta clase, hemos visto:</a:t>
            </a:r>
            <a:endParaRPr/>
          </a:p>
          <a:p>
            <a:pPr indent="0" lvl="0" marL="0" rtl="0" algn="just">
              <a:lnSpc>
                <a:spcPct val="100000"/>
              </a:lnSpc>
              <a:spcBef>
                <a:spcPts val="0"/>
              </a:spcBef>
              <a:spcAft>
                <a:spcPts val="0"/>
              </a:spcAft>
              <a:buSzPts val="2800"/>
              <a:buFont typeface="Arial"/>
              <a:buNone/>
            </a:pPr>
            <a:r>
              <a:t/>
            </a:r>
            <a:endParaRPr sz="2800">
              <a:solidFill>
                <a:schemeClr val="dk1"/>
              </a:solidFill>
              <a:latin typeface="Arial"/>
              <a:ea typeface="Arial"/>
              <a:cs typeface="Arial"/>
              <a:sym typeface="Arial"/>
            </a:endParaRPr>
          </a:p>
          <a:p>
            <a:pPr indent="-457200" lvl="0" marL="457200" rtl="0" algn="just">
              <a:lnSpc>
                <a:spcPct val="100000"/>
              </a:lnSpc>
              <a:spcBef>
                <a:spcPts val="0"/>
              </a:spcBef>
              <a:spcAft>
                <a:spcPts val="0"/>
              </a:spcAft>
              <a:buClr>
                <a:schemeClr val="dk1"/>
              </a:buClr>
              <a:buSzPts val="2800"/>
              <a:buFont typeface="Noto Sans Symbols"/>
              <a:buChar char="❑"/>
            </a:pPr>
            <a:r>
              <a:rPr lang="es-ES" sz="2800">
                <a:solidFill>
                  <a:schemeClr val="dk1"/>
                </a:solidFill>
                <a:latin typeface="Arial"/>
                <a:ea typeface="Arial"/>
                <a:cs typeface="Arial"/>
                <a:sym typeface="Arial"/>
              </a:rPr>
              <a:t>La “maldición” de la dimensionalidad.</a:t>
            </a:r>
            <a:endParaRPr/>
          </a:p>
          <a:p>
            <a:pPr indent="-279400" lvl="0" marL="457200" rtl="0" algn="just">
              <a:lnSpc>
                <a:spcPct val="100000"/>
              </a:lnSpc>
              <a:spcBef>
                <a:spcPts val="0"/>
              </a:spcBef>
              <a:spcAft>
                <a:spcPts val="0"/>
              </a:spcAft>
              <a:buSzPts val="2800"/>
              <a:buFont typeface="Noto Sans Symbols"/>
              <a:buNone/>
            </a:pPr>
            <a:r>
              <a:t/>
            </a:r>
            <a:endParaRPr sz="2800">
              <a:solidFill>
                <a:schemeClr val="dk1"/>
              </a:solidFill>
              <a:latin typeface="Arial"/>
              <a:ea typeface="Arial"/>
              <a:cs typeface="Arial"/>
              <a:sym typeface="Arial"/>
            </a:endParaRPr>
          </a:p>
          <a:p>
            <a:pPr indent="-457200" lvl="0" marL="457200" rtl="0" algn="just">
              <a:lnSpc>
                <a:spcPct val="100000"/>
              </a:lnSpc>
              <a:spcBef>
                <a:spcPts val="0"/>
              </a:spcBef>
              <a:spcAft>
                <a:spcPts val="0"/>
              </a:spcAft>
              <a:buClr>
                <a:schemeClr val="dk1"/>
              </a:buClr>
              <a:buSzPts val="2800"/>
              <a:buFont typeface="Noto Sans Symbols"/>
              <a:buChar char="❑"/>
            </a:pPr>
            <a:r>
              <a:rPr lang="es-ES" sz="2800">
                <a:solidFill>
                  <a:schemeClr val="dk1"/>
                </a:solidFill>
                <a:latin typeface="Arial"/>
                <a:ea typeface="Arial"/>
                <a:cs typeface="Arial"/>
                <a:sym typeface="Arial"/>
              </a:rPr>
              <a:t>Reducción de dimensionalidad</a:t>
            </a:r>
            <a:endParaRPr/>
          </a:p>
          <a:p>
            <a:pPr indent="-279400" lvl="0" marL="457200" rtl="0" algn="just">
              <a:lnSpc>
                <a:spcPct val="100000"/>
              </a:lnSpc>
              <a:spcBef>
                <a:spcPts val="0"/>
              </a:spcBef>
              <a:spcAft>
                <a:spcPts val="0"/>
              </a:spcAft>
              <a:buSzPts val="2800"/>
              <a:buFont typeface="Noto Sans Symbols"/>
              <a:buNone/>
            </a:pPr>
            <a:r>
              <a:t/>
            </a:r>
            <a:endParaRPr sz="2800">
              <a:solidFill>
                <a:schemeClr val="dk1"/>
              </a:solidFill>
              <a:latin typeface="Arial"/>
              <a:ea typeface="Arial"/>
              <a:cs typeface="Arial"/>
              <a:sym typeface="Arial"/>
            </a:endParaRPr>
          </a:p>
          <a:p>
            <a:pPr indent="-457200" lvl="0" marL="457200" rtl="0" algn="just">
              <a:lnSpc>
                <a:spcPct val="100000"/>
              </a:lnSpc>
              <a:spcBef>
                <a:spcPts val="0"/>
              </a:spcBef>
              <a:spcAft>
                <a:spcPts val="0"/>
              </a:spcAft>
              <a:buClr>
                <a:schemeClr val="dk1"/>
              </a:buClr>
              <a:buSzPts val="2800"/>
              <a:buFont typeface="Noto Sans Symbols"/>
              <a:buChar char="❑"/>
            </a:pPr>
            <a:r>
              <a:rPr lang="es-ES" sz="2800">
                <a:solidFill>
                  <a:schemeClr val="dk1"/>
                </a:solidFill>
                <a:latin typeface="Arial"/>
                <a:ea typeface="Arial"/>
                <a:cs typeface="Arial"/>
                <a:sym typeface="Arial"/>
              </a:rPr>
              <a:t>PCA</a:t>
            </a:r>
            <a:endParaRPr/>
          </a:p>
          <a:p>
            <a:pPr indent="0" lvl="0" marL="0" marR="0" rtl="0" algn="just">
              <a:lnSpc>
                <a:spcPct val="90000"/>
              </a:lnSpc>
              <a:spcBef>
                <a:spcPts val="1000"/>
              </a:spcBef>
              <a:spcAft>
                <a:spcPts val="0"/>
              </a:spcAft>
              <a:buSzPts val="2800"/>
              <a:buFont typeface="Arial"/>
              <a:buNone/>
            </a:pPr>
            <a:r>
              <a:t/>
            </a:r>
            <a:endParaRPr sz="2800">
              <a:solidFill>
                <a:srgbClr val="22222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INTRODUCCIÓN</a:t>
            </a:r>
            <a:endParaRPr/>
          </a:p>
        </p:txBody>
      </p:sp>
      <p:sp>
        <p:nvSpPr>
          <p:cNvPr id="94" name="Google Shape;94;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00" name="Google Shape;100;p4"/>
          <p:cNvSpPr txBox="1"/>
          <p:nvPr/>
        </p:nvSpPr>
        <p:spPr>
          <a:xfrm>
            <a:off x="2127250" y="3216275"/>
            <a:ext cx="7620000" cy="6078900"/>
          </a:xfrm>
          <a:prstGeom prst="rect">
            <a:avLst/>
          </a:prstGeom>
          <a:noFill/>
          <a:ln>
            <a:noFill/>
          </a:ln>
        </p:spPr>
        <p:txBody>
          <a:bodyPr anchorCtr="0" anchor="t" bIns="45700" lIns="91425" spcFirstLastPara="1" rIns="91425" wrap="square" tIns="45700">
            <a:spAutoFit/>
          </a:bodyPr>
          <a:lstStyle/>
          <a:p>
            <a:pPr indent="-495300" lvl="0" marL="558800" marR="0" rtl="0" algn="just">
              <a:lnSpc>
                <a:spcPct val="90000"/>
              </a:lnSpc>
              <a:spcBef>
                <a:spcPts val="0"/>
              </a:spcBef>
              <a:spcAft>
                <a:spcPts val="0"/>
              </a:spcAft>
              <a:buClr>
                <a:schemeClr val="dk1"/>
              </a:buClr>
              <a:buSzPts val="2600"/>
              <a:buFont typeface="Noto Sans Symbols"/>
              <a:buChar char="▪"/>
            </a:pPr>
            <a:r>
              <a:rPr lang="es-ES" sz="2600">
                <a:latin typeface="Arial"/>
                <a:ea typeface="Arial"/>
                <a:cs typeface="Arial"/>
                <a:sym typeface="Arial"/>
              </a:rPr>
              <a:t>Los set de datos con los que trabajamos están compuestos por filas y columnas.</a:t>
            </a:r>
            <a:endParaRPr sz="2600"/>
          </a:p>
          <a:p>
            <a:pPr indent="-279400" lvl="0" marL="914400" marR="0" rtl="0" algn="just">
              <a:lnSpc>
                <a:spcPct val="90000"/>
              </a:lnSpc>
              <a:spcBef>
                <a:spcPts val="1000"/>
              </a:spcBef>
              <a:spcAft>
                <a:spcPts val="0"/>
              </a:spcAft>
              <a:buSzPts val="2800"/>
              <a:buFont typeface="Noto Sans Symbols"/>
              <a:buNone/>
            </a:pPr>
            <a:r>
              <a:t/>
            </a:r>
            <a:endParaRPr sz="2600">
              <a:latin typeface="Arial"/>
              <a:ea typeface="Arial"/>
              <a:cs typeface="Arial"/>
              <a:sym typeface="Arial"/>
            </a:endParaRPr>
          </a:p>
          <a:p>
            <a:pPr indent="-495300" lvl="0" marL="558800" marR="0" rtl="0" algn="just">
              <a:lnSpc>
                <a:spcPct val="90000"/>
              </a:lnSpc>
              <a:spcBef>
                <a:spcPts val="1000"/>
              </a:spcBef>
              <a:spcAft>
                <a:spcPts val="0"/>
              </a:spcAft>
              <a:buClr>
                <a:schemeClr val="dk1"/>
              </a:buClr>
              <a:buSzPts val="2600"/>
              <a:buFont typeface="Noto Sans Symbols"/>
              <a:buChar char="▪"/>
            </a:pPr>
            <a:r>
              <a:rPr lang="es-ES" sz="2600">
                <a:latin typeface="Arial"/>
                <a:ea typeface="Arial"/>
                <a:cs typeface="Arial"/>
                <a:sym typeface="Arial"/>
              </a:rPr>
              <a:t>En machine learning, las filas son objetos, individuos o fenómenos de estudio. Las columnas son características o variables que los describen.</a:t>
            </a:r>
            <a:endParaRPr sz="2600"/>
          </a:p>
          <a:p>
            <a:pPr indent="-279400" lvl="0" marL="914400" marR="0" rtl="0" algn="just">
              <a:lnSpc>
                <a:spcPct val="90000"/>
              </a:lnSpc>
              <a:spcBef>
                <a:spcPts val="1000"/>
              </a:spcBef>
              <a:spcAft>
                <a:spcPts val="0"/>
              </a:spcAft>
              <a:buSzPts val="2800"/>
              <a:buFont typeface="Noto Sans Symbols"/>
              <a:buNone/>
            </a:pPr>
            <a:r>
              <a:t/>
            </a:r>
            <a:endParaRPr sz="2600">
              <a:latin typeface="Arial"/>
              <a:ea typeface="Arial"/>
              <a:cs typeface="Arial"/>
              <a:sym typeface="Arial"/>
            </a:endParaRPr>
          </a:p>
          <a:p>
            <a:pPr indent="-495300" lvl="0" marL="558800" marR="0" rtl="0" algn="just">
              <a:lnSpc>
                <a:spcPct val="90000"/>
              </a:lnSpc>
              <a:spcBef>
                <a:spcPts val="1000"/>
              </a:spcBef>
              <a:spcAft>
                <a:spcPts val="0"/>
              </a:spcAft>
              <a:buClr>
                <a:schemeClr val="dk1"/>
              </a:buClr>
              <a:buSzPts val="2600"/>
              <a:buFont typeface="Noto Sans Symbols"/>
              <a:buChar char="▪"/>
            </a:pPr>
            <a:r>
              <a:rPr lang="es-ES" sz="2600">
                <a:latin typeface="Arial"/>
                <a:ea typeface="Arial"/>
                <a:cs typeface="Arial"/>
                <a:sym typeface="Arial"/>
              </a:rPr>
              <a:t>Hoy en día, muchos set de datos están sobrecargados con numerosas características que dan como resultado un ajuste excesivo, y </a:t>
            </a:r>
            <a:r>
              <a:rPr lang="es-ES" sz="2600">
                <a:solidFill>
                  <a:srgbClr val="FF0000"/>
                </a:solidFill>
                <a:latin typeface="Arial"/>
                <a:ea typeface="Arial"/>
                <a:cs typeface="Arial"/>
                <a:sym typeface="Arial"/>
              </a:rPr>
              <a:t>aumentan los enormes costos tanto de almacenamiento como de tiempo de respuesta</a:t>
            </a:r>
            <a:r>
              <a:rPr lang="es-ES" sz="2600">
                <a:latin typeface="Arial"/>
                <a:ea typeface="Arial"/>
                <a:cs typeface="Arial"/>
                <a:sym typeface="Arial"/>
              </a:rPr>
              <a:t>.</a:t>
            </a:r>
            <a:endParaRPr sz="2600"/>
          </a:p>
          <a:p>
            <a:pPr indent="0" lvl="0" marL="0" rtl="0" algn="l">
              <a:spcBef>
                <a:spcPts val="0"/>
              </a:spcBef>
              <a:spcAft>
                <a:spcPts val="0"/>
              </a:spcAft>
              <a:buNone/>
            </a:pPr>
            <a:r>
              <a:t/>
            </a:r>
            <a:endParaRPr sz="2800">
              <a:latin typeface="Arial"/>
              <a:ea typeface="Arial"/>
              <a:cs typeface="Arial"/>
              <a:sym typeface="Arial"/>
            </a:endParaRPr>
          </a:p>
        </p:txBody>
      </p:sp>
      <p:pic>
        <p:nvPicPr>
          <p:cNvPr id="101" name="Google Shape;101;p4"/>
          <p:cNvPicPr preferRelativeResize="0"/>
          <p:nvPr/>
        </p:nvPicPr>
        <p:blipFill rotWithShape="1">
          <a:blip r:embed="rId3">
            <a:alphaModFix/>
          </a:blip>
          <a:srcRect b="0" l="0" r="0" t="0"/>
          <a:stretch/>
        </p:blipFill>
        <p:spPr>
          <a:xfrm>
            <a:off x="11094784" y="3627250"/>
            <a:ext cx="7860631" cy="466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07" name="Google Shape;107;p5"/>
          <p:cNvSpPr txBox="1"/>
          <p:nvPr/>
        </p:nvSpPr>
        <p:spPr>
          <a:xfrm>
            <a:off x="1895875" y="2817475"/>
            <a:ext cx="7620000" cy="647490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SzPts val="2800"/>
              <a:buFont typeface="Arial"/>
              <a:buNone/>
            </a:pPr>
            <a:r>
              <a:rPr lang="es-ES" sz="2600">
                <a:latin typeface="Arial"/>
                <a:ea typeface="Arial"/>
                <a:cs typeface="Arial"/>
                <a:sym typeface="Arial"/>
              </a:rPr>
              <a:t>Los algoritmos desarrollados a lo largo del tiempo tienen como objetivo resolver algunos de los problemas básicos, incluyendo:</a:t>
            </a:r>
            <a:endParaRPr sz="2600"/>
          </a:p>
          <a:p>
            <a:pPr indent="0" lvl="0" marL="0" marR="0" rtl="0" algn="just">
              <a:lnSpc>
                <a:spcPct val="90000"/>
              </a:lnSpc>
              <a:spcBef>
                <a:spcPts val="1000"/>
              </a:spcBef>
              <a:spcAft>
                <a:spcPts val="0"/>
              </a:spcAft>
              <a:buSzPts val="2800"/>
              <a:buFont typeface="Arial"/>
              <a:buNone/>
            </a:pPr>
            <a:r>
              <a:t/>
            </a:r>
            <a:endParaRPr sz="2600">
              <a:latin typeface="Arial"/>
              <a:ea typeface="Arial"/>
              <a:cs typeface="Arial"/>
              <a:sym typeface="Arial"/>
            </a:endParaRPr>
          </a:p>
          <a:p>
            <a:pPr indent="-393700" lvl="0" marL="457200" rtl="0" algn="just">
              <a:lnSpc>
                <a:spcPct val="115000"/>
              </a:lnSpc>
              <a:spcBef>
                <a:spcPts val="2400"/>
              </a:spcBef>
              <a:spcAft>
                <a:spcPts val="0"/>
              </a:spcAft>
              <a:buClr>
                <a:schemeClr val="dk1"/>
              </a:buClr>
              <a:buSzPts val="2600"/>
              <a:buFont typeface="Arial"/>
              <a:buChar char="●"/>
            </a:pPr>
            <a:r>
              <a:rPr lang="es-ES" sz="2600">
                <a:latin typeface="Arial"/>
                <a:ea typeface="Arial"/>
                <a:cs typeface="Arial"/>
                <a:sym typeface="Arial"/>
              </a:rPr>
              <a:t>Reducir la dimensión del conjunto de datos restableciendo la varianza y manteniendo intacta la información relevante.</a:t>
            </a:r>
            <a:endParaRPr sz="2600"/>
          </a:p>
          <a:p>
            <a:pPr indent="-228600" lvl="0" marL="457200" rtl="0" algn="just">
              <a:lnSpc>
                <a:spcPct val="115000"/>
              </a:lnSpc>
              <a:spcBef>
                <a:spcPts val="2400"/>
              </a:spcBef>
              <a:spcAft>
                <a:spcPts val="0"/>
              </a:spcAft>
              <a:buClr>
                <a:schemeClr val="dk1"/>
              </a:buClr>
              <a:buSzPts val="700"/>
              <a:buFont typeface="Arial"/>
              <a:buNone/>
            </a:pPr>
            <a:r>
              <a:t/>
            </a:r>
            <a:endParaRPr sz="2600">
              <a:latin typeface="Arial"/>
              <a:ea typeface="Arial"/>
              <a:cs typeface="Arial"/>
              <a:sym typeface="Arial"/>
            </a:endParaRPr>
          </a:p>
          <a:p>
            <a:pPr indent="-393700" lvl="0" marL="457200" rtl="0" algn="just">
              <a:lnSpc>
                <a:spcPct val="115000"/>
              </a:lnSpc>
              <a:spcBef>
                <a:spcPts val="0"/>
              </a:spcBef>
              <a:spcAft>
                <a:spcPts val="0"/>
              </a:spcAft>
              <a:buClr>
                <a:schemeClr val="dk1"/>
              </a:buClr>
              <a:buSzPts val="2600"/>
              <a:buFont typeface="Arial"/>
              <a:buChar char="●"/>
            </a:pPr>
            <a:r>
              <a:rPr lang="es-ES" sz="2600">
                <a:latin typeface="Arial"/>
                <a:ea typeface="Arial"/>
                <a:cs typeface="Arial"/>
                <a:sym typeface="Arial"/>
              </a:rPr>
              <a:t>Reducir el tiempo y el costo de almacenamiento.</a:t>
            </a:r>
            <a:endParaRPr sz="2600"/>
          </a:p>
          <a:p>
            <a:pPr indent="-228600" lvl="0" marL="457200" rtl="0" algn="just">
              <a:lnSpc>
                <a:spcPct val="115000"/>
              </a:lnSpc>
              <a:spcBef>
                <a:spcPts val="0"/>
              </a:spcBef>
              <a:spcAft>
                <a:spcPts val="0"/>
              </a:spcAft>
              <a:buClr>
                <a:schemeClr val="dk1"/>
              </a:buClr>
              <a:buSzPts val="700"/>
              <a:buFont typeface="Arial"/>
              <a:buNone/>
            </a:pPr>
            <a:r>
              <a:t/>
            </a:r>
            <a:endParaRPr sz="2600">
              <a:latin typeface="Arial"/>
              <a:ea typeface="Arial"/>
              <a:cs typeface="Arial"/>
              <a:sym typeface="Arial"/>
            </a:endParaRPr>
          </a:p>
          <a:p>
            <a:pPr indent="-393700" lvl="0" marL="457200" rtl="0" algn="just">
              <a:lnSpc>
                <a:spcPct val="115000"/>
              </a:lnSpc>
              <a:spcBef>
                <a:spcPts val="0"/>
              </a:spcBef>
              <a:spcAft>
                <a:spcPts val="0"/>
              </a:spcAft>
              <a:buClr>
                <a:schemeClr val="dk1"/>
              </a:buClr>
              <a:buSzPts val="2600"/>
              <a:buFont typeface="Arial"/>
              <a:buChar char="●"/>
            </a:pPr>
            <a:r>
              <a:rPr lang="es-ES" sz="2600">
                <a:latin typeface="Arial"/>
                <a:ea typeface="Arial"/>
                <a:cs typeface="Arial"/>
                <a:sym typeface="Arial"/>
              </a:rPr>
              <a:t>Estructurar formas de visualización efectivas.</a:t>
            </a:r>
            <a:endParaRPr sz="2600"/>
          </a:p>
          <a:p>
            <a:pPr indent="-228600" lvl="0" marL="457200" marR="0" rtl="0" algn="just">
              <a:lnSpc>
                <a:spcPct val="90000"/>
              </a:lnSpc>
              <a:spcBef>
                <a:spcPts val="1000"/>
              </a:spcBef>
              <a:spcAft>
                <a:spcPts val="0"/>
              </a:spcAft>
              <a:buClr>
                <a:schemeClr val="dk1"/>
              </a:buClr>
              <a:buSzPts val="2000"/>
              <a:buFont typeface="Arial"/>
              <a:buNone/>
            </a:pPr>
            <a:r>
              <a:t/>
            </a:r>
            <a:endParaRPr sz="2800">
              <a:latin typeface="Arial"/>
              <a:ea typeface="Arial"/>
              <a:cs typeface="Arial"/>
              <a:sym typeface="Arial"/>
            </a:endParaRPr>
          </a:p>
        </p:txBody>
      </p:sp>
      <p:pic>
        <p:nvPicPr>
          <p:cNvPr id="108" name="Google Shape;108;p5"/>
          <p:cNvPicPr preferRelativeResize="0"/>
          <p:nvPr/>
        </p:nvPicPr>
        <p:blipFill>
          <a:blip r:embed="rId3">
            <a:alphaModFix/>
          </a:blip>
          <a:stretch>
            <a:fillRect/>
          </a:stretch>
        </p:blipFill>
        <p:spPr>
          <a:xfrm>
            <a:off x="12622975" y="3887908"/>
            <a:ext cx="5400675" cy="235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14" name="Google Shape;114;p6"/>
          <p:cNvSpPr txBox="1"/>
          <p:nvPr/>
        </p:nvSpPr>
        <p:spPr>
          <a:xfrm>
            <a:off x="2425700" y="1920875"/>
            <a:ext cx="7619999" cy="629916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2800"/>
              <a:buFont typeface="Arial"/>
              <a:buNone/>
            </a:pPr>
            <a:r>
              <a:rPr lang="es-ES" sz="2800">
                <a:solidFill>
                  <a:schemeClr val="dk1"/>
                </a:solidFill>
                <a:latin typeface="Arial"/>
                <a:ea typeface="Arial"/>
                <a:cs typeface="Arial"/>
                <a:sym typeface="Arial"/>
              </a:rPr>
              <a:t>El problema surge ante la tendencia de obtener más y más variables (o características) del fenómeno a estudiar. </a:t>
            </a:r>
            <a:endParaRPr/>
          </a:p>
          <a:p>
            <a:pPr indent="0" lvl="0" marL="0" rtl="0" algn="just">
              <a:lnSpc>
                <a:spcPct val="115000"/>
              </a:lnSpc>
              <a:spcBef>
                <a:spcPts val="2400"/>
              </a:spcBef>
              <a:spcAft>
                <a:spcPts val="0"/>
              </a:spcAft>
              <a:buClr>
                <a:schemeClr val="dk1"/>
              </a:buClr>
              <a:buSzPts val="2800"/>
              <a:buFont typeface="Arial"/>
              <a:buNone/>
            </a:pPr>
            <a:r>
              <a:rPr lang="es-ES" sz="2800">
                <a:solidFill>
                  <a:schemeClr val="dk1"/>
                </a:solidFill>
                <a:latin typeface="Arial"/>
                <a:ea typeface="Arial"/>
                <a:cs typeface="Arial"/>
                <a:sym typeface="Arial"/>
              </a:rPr>
              <a:t>Llega un punto en el cual el incorporar más variables empeora la situación en vez de mejorarla. </a:t>
            </a:r>
            <a:endParaRPr/>
          </a:p>
          <a:p>
            <a:pPr indent="0" lvl="0" marL="0" rtl="0" algn="just">
              <a:lnSpc>
                <a:spcPct val="115000"/>
              </a:lnSpc>
              <a:spcBef>
                <a:spcPts val="2400"/>
              </a:spcBef>
              <a:spcAft>
                <a:spcPts val="0"/>
              </a:spcAft>
              <a:buSzPts val="2800"/>
              <a:buFont typeface="Arial"/>
              <a:buNone/>
            </a:pPr>
            <a:r>
              <a:t/>
            </a:r>
            <a:endParaRPr sz="2800">
              <a:solidFill>
                <a:schemeClr val="dk1"/>
              </a:solidFill>
              <a:latin typeface="Arial"/>
              <a:ea typeface="Arial"/>
              <a:cs typeface="Arial"/>
              <a:sym typeface="Arial"/>
            </a:endParaRPr>
          </a:p>
          <a:p>
            <a:pPr indent="0" lvl="0" marL="0" rtl="0" algn="just">
              <a:lnSpc>
                <a:spcPct val="115000"/>
              </a:lnSpc>
              <a:spcBef>
                <a:spcPts val="2400"/>
              </a:spcBef>
              <a:spcAft>
                <a:spcPts val="0"/>
              </a:spcAft>
              <a:buClr>
                <a:schemeClr val="dk1"/>
              </a:buClr>
              <a:buSzPts val="2800"/>
              <a:buFont typeface="Arial"/>
              <a:buNone/>
            </a:pPr>
            <a:r>
              <a:rPr lang="es-ES" sz="2800">
                <a:solidFill>
                  <a:schemeClr val="dk1"/>
                </a:solidFill>
                <a:latin typeface="Arial"/>
                <a:ea typeface="Arial"/>
                <a:cs typeface="Arial"/>
                <a:sym typeface="Arial"/>
              </a:rPr>
              <a:t>A esto se le llama: </a:t>
            </a:r>
            <a:endParaRPr/>
          </a:p>
          <a:p>
            <a:pPr indent="0" lvl="0" marL="0" rtl="0" algn="ctr">
              <a:lnSpc>
                <a:spcPct val="115000"/>
              </a:lnSpc>
              <a:spcBef>
                <a:spcPts val="2400"/>
              </a:spcBef>
              <a:spcAft>
                <a:spcPts val="0"/>
              </a:spcAft>
              <a:buClr>
                <a:srgbClr val="980000"/>
              </a:buClr>
              <a:buSzPts val="2800"/>
              <a:buFont typeface="Arial"/>
              <a:buNone/>
            </a:pPr>
            <a:r>
              <a:rPr b="1" lang="es-ES" sz="2800">
                <a:solidFill>
                  <a:srgbClr val="980000"/>
                </a:solidFill>
                <a:latin typeface="Arial"/>
                <a:ea typeface="Arial"/>
                <a:cs typeface="Arial"/>
                <a:sym typeface="Arial"/>
              </a:rPr>
              <a:t>¡¡La maldición de la dimensionalidad!!</a:t>
            </a:r>
            <a:endParaRPr/>
          </a:p>
          <a:p>
            <a:pPr indent="-228600" lvl="0" marL="457200" marR="0" rtl="0" algn="just">
              <a:lnSpc>
                <a:spcPct val="90000"/>
              </a:lnSpc>
              <a:spcBef>
                <a:spcPts val="1000"/>
              </a:spcBef>
              <a:spcAft>
                <a:spcPts val="0"/>
              </a:spcAft>
              <a:buClr>
                <a:schemeClr val="dk1"/>
              </a:buClr>
              <a:buSzPts val="2000"/>
              <a:buFont typeface="Arial"/>
              <a:buNone/>
            </a:pPr>
            <a:r>
              <a:t/>
            </a:r>
            <a:endParaRPr sz="2800">
              <a:latin typeface="Arial"/>
              <a:ea typeface="Arial"/>
              <a:cs typeface="Arial"/>
              <a:sym typeface="Arial"/>
            </a:endParaRPr>
          </a:p>
        </p:txBody>
      </p:sp>
      <p:pic>
        <p:nvPicPr>
          <p:cNvPr id="115" name="Google Shape;115;p6"/>
          <p:cNvPicPr preferRelativeResize="0"/>
          <p:nvPr/>
        </p:nvPicPr>
        <p:blipFill>
          <a:blip r:embed="rId3">
            <a:alphaModFix/>
          </a:blip>
          <a:stretch>
            <a:fillRect/>
          </a:stretch>
        </p:blipFill>
        <p:spPr>
          <a:xfrm>
            <a:off x="10528525" y="2799176"/>
            <a:ext cx="8891802" cy="3785975"/>
          </a:xfrm>
          <a:prstGeom prst="rect">
            <a:avLst/>
          </a:prstGeom>
          <a:noFill/>
          <a:ln>
            <a:noFill/>
          </a:ln>
        </p:spPr>
      </p:pic>
      <p:sp>
        <p:nvSpPr>
          <p:cNvPr id="116" name="Google Shape;116;p6"/>
          <p:cNvSpPr txBox="1"/>
          <p:nvPr/>
        </p:nvSpPr>
        <p:spPr>
          <a:xfrm>
            <a:off x="2323000" y="9984825"/>
            <a:ext cx="138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t>https://www.iartificial.net/la-maldicion-de-la-dimension-en-machine-learning/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22" name="Google Shape;122;p7"/>
          <p:cNvSpPr txBox="1"/>
          <p:nvPr/>
        </p:nvSpPr>
        <p:spPr>
          <a:xfrm>
            <a:off x="2425700" y="1920875"/>
            <a:ext cx="7619999" cy="6280694"/>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rgbClr val="222222"/>
              </a:buClr>
              <a:buSzPts val="2800"/>
              <a:buFont typeface="Arial"/>
              <a:buNone/>
            </a:pPr>
            <a:r>
              <a:rPr b="1" lang="es-ES" sz="2800">
                <a:solidFill>
                  <a:srgbClr val="222222"/>
                </a:solidFill>
                <a:latin typeface="Arial"/>
                <a:ea typeface="Arial"/>
                <a:cs typeface="Arial"/>
                <a:sym typeface="Arial"/>
              </a:rPr>
              <a:t>La </a:t>
            </a:r>
            <a:r>
              <a:rPr b="1" i="0" lang="es-ES" sz="2800">
                <a:solidFill>
                  <a:srgbClr val="222222"/>
                </a:solidFill>
                <a:latin typeface="Arial"/>
                <a:ea typeface="Arial"/>
                <a:cs typeface="Arial"/>
                <a:sym typeface="Arial"/>
              </a:rPr>
              <a:t>distancia media aumenta con el número de dimensiones.</a:t>
            </a:r>
            <a:endParaRPr/>
          </a:p>
          <a:p>
            <a:pPr indent="0" lvl="0" marL="0" rtl="0" algn="l">
              <a:lnSpc>
                <a:spcPct val="115000"/>
              </a:lnSpc>
              <a:spcBef>
                <a:spcPts val="2400"/>
              </a:spcBef>
              <a:spcAft>
                <a:spcPts val="0"/>
              </a:spcAft>
              <a:buSzPts val="2800"/>
              <a:buFont typeface="Arial"/>
              <a:buNone/>
            </a:pPr>
            <a:r>
              <a:t/>
            </a:r>
            <a:endParaRPr b="0" i="0" sz="2800">
              <a:solidFill>
                <a:srgbClr val="222222"/>
              </a:solidFill>
              <a:latin typeface="Arial"/>
              <a:ea typeface="Arial"/>
              <a:cs typeface="Arial"/>
              <a:sym typeface="Arial"/>
            </a:endParaRPr>
          </a:p>
          <a:p>
            <a:pPr indent="0" lvl="0" marL="50800" rtl="0" algn="just">
              <a:spcBef>
                <a:spcPts val="0"/>
              </a:spcBef>
              <a:spcAft>
                <a:spcPts val="0"/>
              </a:spcAft>
              <a:buClr>
                <a:srgbClr val="222222"/>
              </a:buClr>
              <a:buSzPts val="2800"/>
              <a:buFont typeface="Arial"/>
              <a:buNone/>
            </a:pPr>
            <a:r>
              <a:rPr b="0" i="0" lang="es-ES" sz="2800">
                <a:solidFill>
                  <a:srgbClr val="222222"/>
                </a:solidFill>
                <a:latin typeface="Arial"/>
                <a:ea typeface="Arial"/>
                <a:cs typeface="Arial"/>
                <a:sym typeface="Arial"/>
              </a:rPr>
              <a:t>A medida que el número de dimensiones aumenta, la distancia media entre los puntos (u observaciones) también aumenta. </a:t>
            </a:r>
            <a:endParaRPr/>
          </a:p>
          <a:p>
            <a:pPr indent="0" lvl="0" marL="50800" rtl="0" algn="just">
              <a:spcBef>
                <a:spcPts val="0"/>
              </a:spcBef>
              <a:spcAft>
                <a:spcPts val="0"/>
              </a:spcAft>
              <a:buSzPts val="2800"/>
              <a:buFont typeface="Arial"/>
              <a:buNone/>
            </a:pPr>
            <a:r>
              <a:t/>
            </a:r>
            <a:endParaRPr sz="2800">
              <a:solidFill>
                <a:srgbClr val="222222"/>
              </a:solidFill>
              <a:latin typeface="Arial"/>
              <a:ea typeface="Arial"/>
              <a:cs typeface="Arial"/>
              <a:sym typeface="Arial"/>
            </a:endParaRPr>
          </a:p>
          <a:p>
            <a:pPr indent="0" lvl="0" marL="50800" rtl="0" algn="just">
              <a:spcBef>
                <a:spcPts val="0"/>
              </a:spcBef>
              <a:spcAft>
                <a:spcPts val="0"/>
              </a:spcAft>
              <a:buClr>
                <a:srgbClr val="222222"/>
              </a:buClr>
              <a:buSzPts val="2800"/>
              <a:buFont typeface="Arial"/>
              <a:buNone/>
            </a:pPr>
            <a:r>
              <a:rPr b="0" i="0" lang="es-ES" sz="2800">
                <a:solidFill>
                  <a:srgbClr val="222222"/>
                </a:solidFill>
                <a:latin typeface="Arial"/>
                <a:ea typeface="Arial"/>
                <a:cs typeface="Arial"/>
                <a:sym typeface="Arial"/>
              </a:rPr>
              <a:t>Esto, en sí mismo, no es muy problemático para el aprendizaje automático. </a:t>
            </a:r>
            <a:endParaRPr/>
          </a:p>
          <a:p>
            <a:pPr indent="0" lvl="0" marL="50800" rtl="0" algn="just">
              <a:spcBef>
                <a:spcPts val="0"/>
              </a:spcBef>
              <a:spcAft>
                <a:spcPts val="0"/>
              </a:spcAft>
              <a:buSzPts val="2800"/>
              <a:buFont typeface="Arial"/>
              <a:buNone/>
            </a:pPr>
            <a:r>
              <a:t/>
            </a:r>
            <a:endParaRPr sz="2800">
              <a:solidFill>
                <a:srgbClr val="222222"/>
              </a:solidFill>
              <a:latin typeface="Arial"/>
              <a:ea typeface="Arial"/>
              <a:cs typeface="Arial"/>
              <a:sym typeface="Arial"/>
            </a:endParaRPr>
          </a:p>
          <a:p>
            <a:pPr indent="0" lvl="0" marL="50800" rtl="0" algn="just">
              <a:spcBef>
                <a:spcPts val="0"/>
              </a:spcBef>
              <a:spcAft>
                <a:spcPts val="0"/>
              </a:spcAft>
              <a:buClr>
                <a:srgbClr val="222222"/>
              </a:buClr>
              <a:buSzPts val="2800"/>
              <a:buFont typeface="Arial"/>
              <a:buNone/>
            </a:pPr>
            <a:r>
              <a:rPr b="0" i="0" lang="es-ES" sz="2800">
                <a:solidFill>
                  <a:srgbClr val="222222"/>
                </a:solidFill>
                <a:latin typeface="Arial"/>
                <a:ea typeface="Arial"/>
                <a:cs typeface="Arial"/>
                <a:sym typeface="Arial"/>
              </a:rPr>
              <a:t>El siguiente gráfico muestra este efecto (hasta 1000 dimensiones).</a:t>
            </a:r>
            <a:endParaRPr/>
          </a:p>
          <a:p>
            <a:pPr indent="-228600" lvl="0" marL="457200" marR="0" rtl="0" algn="just">
              <a:lnSpc>
                <a:spcPct val="90000"/>
              </a:lnSpc>
              <a:spcBef>
                <a:spcPts val="1000"/>
              </a:spcBef>
              <a:spcAft>
                <a:spcPts val="0"/>
              </a:spcAft>
              <a:buClr>
                <a:schemeClr val="dk1"/>
              </a:buClr>
              <a:buSzPts val="2000"/>
              <a:buFont typeface="Arial"/>
              <a:buNone/>
            </a:pPr>
            <a:r>
              <a:t/>
            </a:r>
            <a:endParaRPr sz="2800">
              <a:latin typeface="Arial"/>
              <a:ea typeface="Arial"/>
              <a:cs typeface="Arial"/>
              <a:sym typeface="Arial"/>
            </a:endParaRPr>
          </a:p>
        </p:txBody>
      </p:sp>
      <p:pic>
        <p:nvPicPr>
          <p:cNvPr id="123" name="Google Shape;123;p7"/>
          <p:cNvPicPr preferRelativeResize="0"/>
          <p:nvPr/>
        </p:nvPicPr>
        <p:blipFill rotWithShape="1">
          <a:blip r:embed="rId3">
            <a:alphaModFix/>
          </a:blip>
          <a:srcRect b="0" l="0" r="0" t="0"/>
          <a:stretch/>
        </p:blipFill>
        <p:spPr>
          <a:xfrm>
            <a:off x="10966450" y="1920875"/>
            <a:ext cx="7619999" cy="5511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29" name="Google Shape;129;p8"/>
          <p:cNvSpPr txBox="1"/>
          <p:nvPr/>
        </p:nvSpPr>
        <p:spPr>
          <a:xfrm>
            <a:off x="2425700" y="1920875"/>
            <a:ext cx="7619999" cy="7154779"/>
          </a:xfrm>
          <a:prstGeom prst="rect">
            <a:avLst/>
          </a:prstGeom>
          <a:noFill/>
          <a:ln>
            <a:noFill/>
          </a:ln>
        </p:spPr>
        <p:txBody>
          <a:bodyPr anchorCtr="0" anchor="t" bIns="45700" lIns="91425" spcFirstLastPara="1" rIns="91425" wrap="square" tIns="45700">
            <a:spAutoFit/>
          </a:bodyPr>
          <a:lstStyle/>
          <a:p>
            <a:pPr indent="0" lvl="0" marL="50800" rtl="0" algn="l">
              <a:spcBef>
                <a:spcPts val="0"/>
              </a:spcBef>
              <a:spcAft>
                <a:spcPts val="0"/>
              </a:spcAft>
              <a:buClr>
                <a:srgbClr val="222222"/>
              </a:buClr>
              <a:buSzPts val="2800"/>
              <a:buFont typeface="Arial"/>
              <a:buNone/>
            </a:pPr>
            <a:r>
              <a:rPr b="1" i="0" lang="es-ES" sz="2800">
                <a:solidFill>
                  <a:srgbClr val="222222"/>
                </a:solidFill>
                <a:latin typeface="Arial"/>
                <a:ea typeface="Arial"/>
                <a:cs typeface="Arial"/>
                <a:sym typeface="Arial"/>
              </a:rPr>
              <a:t>La variabilidad disminuye exponencialmente.</a:t>
            </a:r>
            <a:endParaRPr/>
          </a:p>
          <a:p>
            <a:pPr indent="0" lvl="0" marL="50800" rtl="0" algn="l">
              <a:spcBef>
                <a:spcPts val="0"/>
              </a:spcBef>
              <a:spcAft>
                <a:spcPts val="0"/>
              </a:spcAft>
              <a:buSzPts val="2800"/>
              <a:buFont typeface="Arial"/>
              <a:buNone/>
            </a:pPr>
            <a:r>
              <a:t/>
            </a:r>
            <a:endParaRPr sz="2800">
              <a:solidFill>
                <a:srgbClr val="222222"/>
              </a:solidFill>
              <a:latin typeface="Arial"/>
              <a:ea typeface="Arial"/>
              <a:cs typeface="Arial"/>
              <a:sym typeface="Arial"/>
            </a:endParaRPr>
          </a:p>
          <a:p>
            <a:pPr indent="0" lvl="0" marL="50800" rtl="0" algn="l">
              <a:spcBef>
                <a:spcPts val="0"/>
              </a:spcBef>
              <a:spcAft>
                <a:spcPts val="0"/>
              </a:spcAft>
              <a:buSzPts val="2800"/>
              <a:buFont typeface="Arial"/>
              <a:buNone/>
            </a:pPr>
            <a:r>
              <a:t/>
            </a:r>
            <a:endParaRPr b="0" i="0" sz="2800">
              <a:solidFill>
                <a:srgbClr val="222222"/>
              </a:solidFill>
              <a:latin typeface="Arial"/>
              <a:ea typeface="Arial"/>
              <a:cs typeface="Arial"/>
              <a:sym typeface="Arial"/>
            </a:endParaRPr>
          </a:p>
          <a:p>
            <a:pPr indent="0" lvl="0" marL="50800" rtl="0" algn="just">
              <a:spcBef>
                <a:spcPts val="0"/>
              </a:spcBef>
              <a:spcAft>
                <a:spcPts val="0"/>
              </a:spcAft>
              <a:buClr>
                <a:srgbClr val="222222"/>
              </a:buClr>
              <a:buSzPts val="2800"/>
              <a:buFont typeface="Arial"/>
              <a:buNone/>
            </a:pPr>
            <a:r>
              <a:rPr b="0" i="0" lang="es-ES" sz="2800">
                <a:solidFill>
                  <a:srgbClr val="222222"/>
                </a:solidFill>
                <a:latin typeface="Arial"/>
                <a:ea typeface="Arial"/>
                <a:cs typeface="Arial"/>
                <a:sym typeface="Arial"/>
              </a:rPr>
              <a:t>Lo verdaderamente importante es que a medida que el número de dimensiones aumenta … ¡la variabilidad de las distancias entre los datos disminuye exponencialmente!</a:t>
            </a:r>
            <a:endParaRPr/>
          </a:p>
          <a:p>
            <a:pPr indent="0" lvl="0" marL="50800" rtl="0" algn="just">
              <a:spcBef>
                <a:spcPts val="0"/>
              </a:spcBef>
              <a:spcAft>
                <a:spcPts val="0"/>
              </a:spcAft>
              <a:buSzPts val="2800"/>
              <a:buFont typeface="Arial"/>
              <a:buNone/>
            </a:pPr>
            <a:r>
              <a:t/>
            </a:r>
            <a:endParaRPr b="0" i="0" sz="2800">
              <a:solidFill>
                <a:srgbClr val="222222"/>
              </a:solidFill>
              <a:latin typeface="Arial"/>
              <a:ea typeface="Arial"/>
              <a:cs typeface="Arial"/>
              <a:sym typeface="Arial"/>
            </a:endParaRPr>
          </a:p>
          <a:p>
            <a:pPr indent="0" lvl="0" marL="50800" rtl="0" algn="just">
              <a:spcBef>
                <a:spcPts val="0"/>
              </a:spcBef>
              <a:spcAft>
                <a:spcPts val="0"/>
              </a:spcAft>
              <a:buClr>
                <a:srgbClr val="222222"/>
              </a:buClr>
              <a:buSzPts val="2800"/>
              <a:buFont typeface="Arial"/>
              <a:buNone/>
            </a:pPr>
            <a:r>
              <a:rPr b="0" i="0" lang="es-ES" sz="2800">
                <a:solidFill>
                  <a:srgbClr val="222222"/>
                </a:solidFill>
                <a:latin typeface="Arial"/>
                <a:ea typeface="Arial"/>
                <a:cs typeface="Arial"/>
                <a:sym typeface="Arial"/>
              </a:rPr>
              <a:t>El siguiente gráfico muestra el </a:t>
            </a:r>
            <a:r>
              <a:rPr b="1" lang="es-ES" sz="2800">
                <a:solidFill>
                  <a:srgbClr val="222222"/>
                </a:solidFill>
                <a:latin typeface="Arial"/>
                <a:ea typeface="Arial"/>
                <a:cs typeface="Arial"/>
                <a:sym typeface="Arial"/>
              </a:rPr>
              <a:t>coeficiente de variación </a:t>
            </a:r>
            <a:r>
              <a:rPr lang="es-ES" sz="2800">
                <a:solidFill>
                  <a:srgbClr val="222222"/>
                </a:solidFill>
                <a:latin typeface="Arial"/>
                <a:ea typeface="Arial"/>
                <a:cs typeface="Arial"/>
                <a:sym typeface="Arial"/>
              </a:rPr>
              <a:t>para varias dimensiones (hasta 1000). El coeficiente de variación se utiliza para medir la variabilidad.</a:t>
            </a:r>
            <a:endParaRPr/>
          </a:p>
          <a:p>
            <a:pPr indent="0" lvl="0" marL="0" rtl="0" algn="l">
              <a:lnSpc>
                <a:spcPct val="115000"/>
              </a:lnSpc>
              <a:spcBef>
                <a:spcPts val="2400"/>
              </a:spcBef>
              <a:spcAft>
                <a:spcPts val="0"/>
              </a:spcAft>
              <a:buSzPts val="3600"/>
              <a:buFont typeface="Arial"/>
              <a:buNone/>
            </a:pPr>
            <a:r>
              <a:t/>
            </a:r>
            <a:endParaRPr sz="3600">
              <a:solidFill>
                <a:schemeClr val="dk1"/>
              </a:solidFill>
            </a:endParaRPr>
          </a:p>
          <a:p>
            <a:pPr indent="-228600" lvl="0" marL="457200" marR="0" rtl="0" algn="just">
              <a:lnSpc>
                <a:spcPct val="90000"/>
              </a:lnSpc>
              <a:spcBef>
                <a:spcPts val="1000"/>
              </a:spcBef>
              <a:spcAft>
                <a:spcPts val="0"/>
              </a:spcAft>
              <a:buClr>
                <a:schemeClr val="dk1"/>
              </a:buClr>
              <a:buSzPts val="2000"/>
              <a:buFont typeface="Arial"/>
              <a:buNone/>
            </a:pPr>
            <a:r>
              <a:t/>
            </a:r>
            <a:endParaRPr sz="2800">
              <a:latin typeface="Arial"/>
              <a:ea typeface="Arial"/>
              <a:cs typeface="Arial"/>
              <a:sym typeface="Arial"/>
            </a:endParaRPr>
          </a:p>
        </p:txBody>
      </p:sp>
      <p:pic>
        <p:nvPicPr>
          <p:cNvPr id="130" name="Google Shape;130;p8"/>
          <p:cNvPicPr preferRelativeResize="0"/>
          <p:nvPr/>
        </p:nvPicPr>
        <p:blipFill rotWithShape="1">
          <a:blip r:embed="rId3">
            <a:alphaModFix/>
          </a:blip>
          <a:srcRect b="0" l="0" r="0" t="0"/>
          <a:stretch/>
        </p:blipFill>
        <p:spPr>
          <a:xfrm>
            <a:off x="11195050" y="1920875"/>
            <a:ext cx="7391400" cy="5419672"/>
          </a:xfrm>
          <a:prstGeom prst="rect">
            <a:avLst/>
          </a:prstGeom>
          <a:noFill/>
          <a:ln>
            <a:noFill/>
          </a:ln>
        </p:spPr>
      </p:pic>
      <p:sp>
        <p:nvSpPr>
          <p:cNvPr id="131" name="Google Shape;131;p8"/>
          <p:cNvSpPr txBox="1"/>
          <p:nvPr/>
        </p:nvSpPr>
        <p:spPr>
          <a:xfrm>
            <a:off x="11080750" y="7366254"/>
            <a:ext cx="7619999" cy="1754326"/>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1" lang="es-ES" sz="1800">
                <a:solidFill>
                  <a:srgbClr val="333333"/>
                </a:solidFill>
                <a:latin typeface="Open Sans"/>
                <a:ea typeface="Open Sans"/>
                <a:cs typeface="Open Sans"/>
                <a:sym typeface="Open Sans"/>
              </a:rPr>
              <a:t>El coeficiente de variación se utiliza </a:t>
            </a:r>
            <a:r>
              <a:rPr b="0" i="1" lang="es-ES" sz="1800" u="sng">
                <a:solidFill>
                  <a:srgbClr val="333333"/>
                </a:solidFill>
                <a:latin typeface="Open Sans"/>
                <a:ea typeface="Open Sans"/>
                <a:cs typeface="Open Sans"/>
                <a:sym typeface="Open Sans"/>
              </a:rPr>
              <a:t>para comparar conjuntos de datos pertenecientes a poblaciones distintas.</a:t>
            </a:r>
            <a:r>
              <a:rPr b="0" i="1" lang="es-ES" sz="1800">
                <a:solidFill>
                  <a:srgbClr val="333333"/>
                </a:solidFill>
                <a:latin typeface="Open Sans"/>
                <a:ea typeface="Open Sans"/>
                <a:cs typeface="Open Sans"/>
                <a:sym typeface="Open Sans"/>
              </a:rPr>
              <a:t> Si atendemos a su fórmula, vemos que este tiene en cuenta el valor de la media. Por lo tanto, el coeficiente de variación nos permite tener una medida de dispersión que elimine las posibles distorsiones de las medias de dos o más poblaciones.</a:t>
            </a:r>
            <a:endParaRPr i="1" sz="1800"/>
          </a:p>
          <a:p>
            <a:pPr indent="0" lvl="0" marL="0" rtl="0" algn="l">
              <a:spcBef>
                <a:spcPts val="0"/>
              </a:spcBef>
              <a:spcAft>
                <a:spcPts val="0"/>
              </a:spcAft>
              <a:buNone/>
            </a:pPr>
            <a:r>
              <a:rPr lang="es-ES" sz="1800"/>
              <a:t> </a:t>
            </a:r>
            <a:endParaRPr/>
          </a:p>
        </p:txBody>
      </p:sp>
      <p:pic>
        <p:nvPicPr>
          <p:cNvPr id="132" name="Google Shape;132;p8"/>
          <p:cNvPicPr preferRelativeResize="0"/>
          <p:nvPr/>
        </p:nvPicPr>
        <p:blipFill rotWithShape="1">
          <a:blip r:embed="rId4">
            <a:alphaModFix/>
          </a:blip>
          <a:srcRect b="0" l="0" r="0" t="0"/>
          <a:stretch/>
        </p:blipFill>
        <p:spPr>
          <a:xfrm>
            <a:off x="13404850" y="3331214"/>
            <a:ext cx="4442003" cy="17900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38" name="Google Shape;138;p9"/>
          <p:cNvSpPr txBox="1"/>
          <p:nvPr/>
        </p:nvSpPr>
        <p:spPr>
          <a:xfrm>
            <a:off x="2432050" y="3551050"/>
            <a:ext cx="7620000" cy="5955900"/>
          </a:xfrm>
          <a:prstGeom prst="rect">
            <a:avLst/>
          </a:prstGeom>
          <a:noFill/>
          <a:ln>
            <a:noFill/>
          </a:ln>
        </p:spPr>
        <p:txBody>
          <a:bodyPr anchorCtr="0" anchor="t" bIns="45700" lIns="91425" spcFirstLastPara="1" rIns="91425" wrap="square" tIns="45700">
            <a:spAutoFit/>
          </a:bodyPr>
          <a:lstStyle/>
          <a:p>
            <a:pPr indent="0" lvl="0" marL="50800" rtl="0" algn="l">
              <a:spcBef>
                <a:spcPts val="0"/>
              </a:spcBef>
              <a:spcAft>
                <a:spcPts val="0"/>
              </a:spcAft>
              <a:buClr>
                <a:srgbClr val="222222"/>
              </a:buClr>
              <a:buSzPts val="2800"/>
              <a:buFont typeface="Arial"/>
              <a:buNone/>
            </a:pPr>
            <a:r>
              <a:rPr b="1" i="0" lang="es-ES" sz="2600">
                <a:solidFill>
                  <a:srgbClr val="222222"/>
                </a:solidFill>
                <a:latin typeface="Arial"/>
                <a:ea typeface="Arial"/>
                <a:cs typeface="Arial"/>
                <a:sym typeface="Arial"/>
              </a:rPr>
              <a:t>La variabilidad disminuye exponencialmente.</a:t>
            </a:r>
            <a:endParaRPr sz="2600"/>
          </a:p>
          <a:p>
            <a:pPr indent="0" lvl="0" marL="50800" rtl="0" algn="l">
              <a:spcBef>
                <a:spcPts val="0"/>
              </a:spcBef>
              <a:spcAft>
                <a:spcPts val="0"/>
              </a:spcAft>
              <a:buSzPts val="2800"/>
              <a:buFont typeface="Arial"/>
              <a:buNone/>
            </a:pPr>
            <a:r>
              <a:t/>
            </a:r>
            <a:endParaRPr sz="2600">
              <a:solidFill>
                <a:srgbClr val="222222"/>
              </a:solidFill>
              <a:latin typeface="Arial"/>
              <a:ea typeface="Arial"/>
              <a:cs typeface="Arial"/>
              <a:sym typeface="Arial"/>
            </a:endParaRPr>
          </a:p>
          <a:p>
            <a:pPr indent="0" lvl="0" marL="50800" rtl="0" algn="l">
              <a:spcBef>
                <a:spcPts val="0"/>
              </a:spcBef>
              <a:spcAft>
                <a:spcPts val="0"/>
              </a:spcAft>
              <a:buSzPts val="2800"/>
              <a:buFont typeface="Arial"/>
              <a:buNone/>
            </a:pPr>
            <a:r>
              <a:t/>
            </a:r>
            <a:endParaRPr b="0" i="0" sz="2600">
              <a:solidFill>
                <a:srgbClr val="222222"/>
              </a:solidFill>
              <a:latin typeface="Arial"/>
              <a:ea typeface="Arial"/>
              <a:cs typeface="Arial"/>
              <a:sym typeface="Arial"/>
            </a:endParaRPr>
          </a:p>
          <a:p>
            <a:pPr indent="0" lvl="0" marL="50800" rtl="0" algn="just">
              <a:spcBef>
                <a:spcPts val="0"/>
              </a:spcBef>
              <a:spcAft>
                <a:spcPts val="0"/>
              </a:spcAft>
              <a:buClr>
                <a:srgbClr val="222222"/>
              </a:buClr>
              <a:buSzPts val="2800"/>
              <a:buFont typeface="Arial"/>
              <a:buNone/>
            </a:pPr>
            <a:r>
              <a:rPr lang="es-ES" sz="2600">
                <a:solidFill>
                  <a:srgbClr val="222222"/>
                </a:solidFill>
                <a:latin typeface="Arial"/>
                <a:ea typeface="Arial"/>
                <a:cs typeface="Arial"/>
                <a:sym typeface="Arial"/>
              </a:rPr>
              <a:t>Esto es terrible para los métodos de aprendizaje automático basados en distancias tales como </a:t>
            </a:r>
            <a:r>
              <a:rPr b="1" lang="es-ES" sz="2600">
                <a:solidFill>
                  <a:srgbClr val="222222"/>
                </a:solidFill>
                <a:latin typeface="Arial"/>
                <a:ea typeface="Arial"/>
                <a:cs typeface="Arial"/>
                <a:sym typeface="Arial"/>
              </a:rPr>
              <a:t>clustering</a:t>
            </a:r>
            <a:r>
              <a:rPr lang="es-ES" sz="2600">
                <a:solidFill>
                  <a:srgbClr val="222222"/>
                </a:solidFill>
                <a:latin typeface="Arial"/>
                <a:ea typeface="Arial"/>
                <a:cs typeface="Arial"/>
                <a:sym typeface="Arial"/>
              </a:rPr>
              <a:t> o los vecinos más cercanos (KNN). </a:t>
            </a:r>
            <a:endParaRPr sz="2600"/>
          </a:p>
          <a:p>
            <a:pPr indent="0" lvl="0" marL="50800" rtl="0" algn="just">
              <a:spcBef>
                <a:spcPts val="0"/>
              </a:spcBef>
              <a:spcAft>
                <a:spcPts val="0"/>
              </a:spcAft>
              <a:buSzPts val="2800"/>
              <a:buFont typeface="Arial"/>
              <a:buNone/>
            </a:pPr>
            <a:r>
              <a:t/>
            </a:r>
            <a:endParaRPr sz="2600">
              <a:solidFill>
                <a:srgbClr val="222222"/>
              </a:solidFill>
              <a:latin typeface="Arial"/>
              <a:ea typeface="Arial"/>
              <a:cs typeface="Arial"/>
              <a:sym typeface="Arial"/>
            </a:endParaRPr>
          </a:p>
          <a:p>
            <a:pPr indent="0" lvl="0" marL="50800" rtl="0" algn="just">
              <a:spcBef>
                <a:spcPts val="0"/>
              </a:spcBef>
              <a:spcAft>
                <a:spcPts val="0"/>
              </a:spcAft>
              <a:buClr>
                <a:schemeClr val="dk1"/>
              </a:buClr>
              <a:buSzPts val="2800"/>
              <a:buFont typeface="Arial"/>
              <a:buNone/>
            </a:pPr>
            <a:r>
              <a:rPr b="1" lang="es-ES" sz="2600">
                <a:solidFill>
                  <a:schemeClr val="dk1"/>
                </a:solidFill>
                <a:latin typeface="Arial"/>
                <a:ea typeface="Arial"/>
                <a:cs typeface="Arial"/>
                <a:sym typeface="Arial"/>
              </a:rPr>
              <a:t>El problema es que cuando hay un gran número de atributos (features), los datos están todos a casi la misma distancia. Es decir, no hay variabilidad entre sus distancias</a:t>
            </a:r>
            <a:r>
              <a:rPr lang="es-ES" sz="2600">
                <a:solidFill>
                  <a:schemeClr val="dk1"/>
                </a:solidFill>
                <a:latin typeface="Arial"/>
                <a:ea typeface="Arial"/>
                <a:cs typeface="Arial"/>
                <a:sym typeface="Arial"/>
              </a:rPr>
              <a:t>.</a:t>
            </a:r>
            <a:endParaRPr sz="2600"/>
          </a:p>
          <a:p>
            <a:pPr indent="0" lvl="0" marL="0" rtl="0" algn="l">
              <a:lnSpc>
                <a:spcPct val="115000"/>
              </a:lnSpc>
              <a:spcBef>
                <a:spcPts val="2400"/>
              </a:spcBef>
              <a:spcAft>
                <a:spcPts val="0"/>
              </a:spcAft>
              <a:buSzPts val="3600"/>
              <a:buFont typeface="Arial"/>
              <a:buNone/>
            </a:pPr>
            <a:r>
              <a:t/>
            </a:r>
            <a:endParaRPr sz="3600">
              <a:solidFill>
                <a:schemeClr val="dk1"/>
              </a:solidFill>
            </a:endParaRPr>
          </a:p>
          <a:p>
            <a:pPr indent="-228600" lvl="0" marL="457200" marR="0" rtl="0" algn="just">
              <a:lnSpc>
                <a:spcPct val="90000"/>
              </a:lnSpc>
              <a:spcBef>
                <a:spcPts val="1000"/>
              </a:spcBef>
              <a:spcAft>
                <a:spcPts val="0"/>
              </a:spcAft>
              <a:buClr>
                <a:schemeClr val="dk1"/>
              </a:buClr>
              <a:buSzPts val="2000"/>
              <a:buFont typeface="Arial"/>
              <a:buNone/>
            </a:pPr>
            <a:r>
              <a:t/>
            </a:r>
            <a:endParaRPr sz="2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