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1309350" cx="20104100"/>
  <p:notesSz cx="20104100" cy="11309350"/>
  <p:embeddedFontLst>
    <p:embeddedFont>
      <p:font typeface="Arial Black"/>
      <p:regular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9" roundtripDataSignature="AMtx7mhrU92Fhv3/k9wwu1nho80vkM2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Black-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20"/>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8" name="Shape 58"/>
        <p:cNvGrpSpPr/>
        <p:nvPr/>
      </p:nvGrpSpPr>
      <p:grpSpPr>
        <a:xfrm>
          <a:off x="0" y="0"/>
          <a:ext cx="0" cy="0"/>
          <a:chOff x="0" y="0"/>
          <a:chExt cx="0" cy="0"/>
        </a:xfrm>
      </p:grpSpPr>
      <p:pic>
        <p:nvPicPr>
          <p:cNvPr id="59" name="Google Shape;59;p29"/>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29"/>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29"/>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29"/>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30"/>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30"/>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30"/>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30"/>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pic>
        <p:nvPicPr>
          <p:cNvPr id="21" name="Google Shape;21;p21"/>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2" name="Google Shape;22;p21"/>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pic>
        <p:nvPicPr>
          <p:cNvPr id="24" name="Google Shape;24;p22"/>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5" name="Google Shape;25;p22"/>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6" name="Shape 26"/>
        <p:cNvGrpSpPr/>
        <p:nvPr/>
      </p:nvGrpSpPr>
      <p:grpSpPr>
        <a:xfrm>
          <a:off x="0" y="0"/>
          <a:ext cx="0" cy="0"/>
          <a:chOff x="0" y="0"/>
          <a:chExt cx="0" cy="0"/>
        </a:xfrm>
      </p:grpSpPr>
      <p:sp>
        <p:nvSpPr>
          <p:cNvPr id="27" name="Google Shape;27;p23"/>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3"/>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 name="Google Shape;29;p23"/>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 name="Google Shape;30;p23"/>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1" name="Google Shape;31;p23"/>
          <p:cNvGrpSpPr/>
          <p:nvPr/>
        </p:nvGrpSpPr>
        <p:grpSpPr>
          <a:xfrm>
            <a:off x="19053919" y="10117702"/>
            <a:ext cx="427015" cy="597582"/>
            <a:chOff x="19053919" y="10117702"/>
            <a:chExt cx="427015" cy="597582"/>
          </a:xfrm>
        </p:grpSpPr>
        <p:sp>
          <p:nvSpPr>
            <p:cNvPr id="32" name="Google Shape;32;p23"/>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3" name="Google Shape;33;p23"/>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pic>
        <p:nvPicPr>
          <p:cNvPr id="35" name="Google Shape;35;p24"/>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6" name="Google Shape;36;p24"/>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7" name="Google Shape;37;p24"/>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8" name="Google Shape;38;p24"/>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25"/>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25"/>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2" name="Google Shape;42;p25"/>
          <p:cNvGrpSpPr/>
          <p:nvPr/>
        </p:nvGrpSpPr>
        <p:grpSpPr>
          <a:xfrm>
            <a:off x="2842727" y="10117702"/>
            <a:ext cx="427015" cy="597582"/>
            <a:chOff x="2842727" y="10117702"/>
            <a:chExt cx="427015" cy="597582"/>
          </a:xfrm>
        </p:grpSpPr>
        <p:sp>
          <p:nvSpPr>
            <p:cNvPr id="43" name="Google Shape;43;p25"/>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4" name="Google Shape;44;p25"/>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45" name="Google Shape;45;p25"/>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25"/>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7" name="Shape 47"/>
        <p:cNvGrpSpPr/>
        <p:nvPr/>
      </p:nvGrpSpPr>
      <p:grpSpPr>
        <a:xfrm>
          <a:off x="0" y="0"/>
          <a:ext cx="0" cy="0"/>
          <a:chOff x="0" y="0"/>
          <a:chExt cx="0" cy="0"/>
        </a:xfrm>
      </p:grpSpPr>
      <p:pic>
        <p:nvPicPr>
          <p:cNvPr id="48" name="Google Shape;48;p26"/>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9" name="Google Shape;49;p26"/>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0" name="Shape 50"/>
        <p:cNvGrpSpPr/>
        <p:nvPr/>
      </p:nvGrpSpPr>
      <p:grpSpPr>
        <a:xfrm>
          <a:off x="0" y="0"/>
          <a:ext cx="0" cy="0"/>
          <a:chOff x="0" y="0"/>
          <a:chExt cx="0" cy="0"/>
        </a:xfrm>
      </p:grpSpPr>
      <p:pic>
        <p:nvPicPr>
          <p:cNvPr id="51" name="Google Shape;51;p27"/>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2" name="Google Shape;52;p27"/>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3" name="Google Shape;53;p27"/>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4" name="Google Shape;54;p27"/>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5" name="Shape 55"/>
        <p:cNvGrpSpPr/>
        <p:nvPr/>
      </p:nvGrpSpPr>
      <p:grpSpPr>
        <a:xfrm>
          <a:off x="0" y="0"/>
          <a:ext cx="0" cy="0"/>
          <a:chOff x="0" y="0"/>
          <a:chExt cx="0" cy="0"/>
        </a:xfrm>
      </p:grpSpPr>
      <p:pic>
        <p:nvPicPr>
          <p:cNvPr id="56" name="Google Shape;56;p2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2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9"/>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9"/>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9"/>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medium.com/datos-y-ciencia/aprendizaje-no-supervisado-en-machine-learning-agrupaci%C3%B3n-bb8f25813edc" TargetMode="Externa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169275"/>
            <a:ext cx="8749511" cy="11695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3800"/>
              <a:t>CLUSTERING </a:t>
            </a:r>
            <a:r>
              <a:rPr lang="es-ES"/>
              <a:t>JERÁRQUICO</a:t>
            </a:r>
            <a:br>
              <a:rPr lang="es-ES" sz="3800"/>
            </a:br>
            <a:endParaRPr sz="3800"/>
          </a:p>
        </p:txBody>
      </p:sp>
      <p:sp>
        <p:nvSpPr>
          <p:cNvPr id="75" name="Google Shape;75;p1"/>
          <p:cNvSpPr txBox="1"/>
          <p:nvPr>
            <p:ph idx="1" type="subTitle"/>
          </p:nvPr>
        </p:nvSpPr>
        <p:spPr>
          <a:xfrm>
            <a:off x="2926080" y="9554269"/>
            <a:ext cx="8712681" cy="36933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2400">
                <a:latin typeface="Arial"/>
                <a:ea typeface="Arial"/>
                <a:cs typeface="Arial"/>
                <a:sym typeface="Arial"/>
              </a:rPr>
              <a:t>MLY0100 MACHINE LEARNING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TIPOS</a:t>
            </a:r>
            <a:endParaRPr/>
          </a:p>
        </p:txBody>
      </p:sp>
      <p:sp>
        <p:nvSpPr>
          <p:cNvPr id="148" name="Google Shape;148;p10"/>
          <p:cNvSpPr txBox="1"/>
          <p:nvPr/>
        </p:nvSpPr>
        <p:spPr>
          <a:xfrm>
            <a:off x="3224531" y="10346911"/>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https://www.cienciadedatos.net/documentos/py20-clustering-con-python.html</a:t>
            </a:r>
            <a:endParaRPr/>
          </a:p>
        </p:txBody>
      </p:sp>
      <p:sp>
        <p:nvSpPr>
          <p:cNvPr id="149" name="Google Shape;149;p10"/>
          <p:cNvSpPr txBox="1"/>
          <p:nvPr/>
        </p:nvSpPr>
        <p:spPr>
          <a:xfrm>
            <a:off x="2432050" y="1494118"/>
            <a:ext cx="7467599" cy="747897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DIVISIVO : </a:t>
            </a:r>
            <a:r>
              <a:rPr i="0" lang="es-ES" sz="2800">
                <a:solidFill>
                  <a:srgbClr val="292929"/>
                </a:solidFill>
                <a:latin typeface="Arial"/>
                <a:ea typeface="Arial"/>
                <a:cs typeface="Arial"/>
                <a:sym typeface="Arial"/>
              </a:rPr>
              <a:t>e</a:t>
            </a:r>
            <a:r>
              <a:rPr b="0" i="0" lang="es-ES" sz="2800">
                <a:solidFill>
                  <a:srgbClr val="333333"/>
                </a:solidFill>
                <a:latin typeface="Open Sans"/>
                <a:ea typeface="Open Sans"/>
                <a:cs typeface="Open Sans"/>
                <a:sym typeface="Open Sans"/>
              </a:rPr>
              <a:t>l algoritmo más conocido de </a:t>
            </a:r>
            <a:r>
              <a:rPr b="0" i="1" lang="es-ES" sz="2800">
                <a:solidFill>
                  <a:srgbClr val="333333"/>
                </a:solidFill>
                <a:latin typeface="Open Sans"/>
                <a:ea typeface="Open Sans"/>
                <a:cs typeface="Open Sans"/>
                <a:sym typeface="Open Sans"/>
              </a:rPr>
              <a:t>divisive hierarchical clustering</a:t>
            </a:r>
            <a:r>
              <a:rPr b="0" i="0" lang="es-ES" sz="2800">
                <a:solidFill>
                  <a:srgbClr val="333333"/>
                </a:solidFill>
                <a:latin typeface="Open Sans"/>
                <a:ea typeface="Open Sans"/>
                <a:cs typeface="Open Sans"/>
                <a:sym typeface="Open Sans"/>
              </a:rPr>
              <a:t> es DIANA</a:t>
            </a:r>
            <a:endParaRPr/>
          </a:p>
          <a:p>
            <a:pPr indent="0" lvl="0" marL="0" rtl="0" algn="just">
              <a:spcBef>
                <a:spcPts val="0"/>
              </a:spcBef>
              <a:spcAft>
                <a:spcPts val="0"/>
              </a:spcAft>
              <a:buNone/>
            </a:pPr>
            <a:r>
              <a:rPr b="0" i="0" lang="es-ES" sz="2800">
                <a:solidFill>
                  <a:srgbClr val="333333"/>
                </a:solidFill>
                <a:latin typeface="Open Sans"/>
                <a:ea typeface="Open Sans"/>
                <a:cs typeface="Open Sans"/>
                <a:sym typeface="Open Sans"/>
              </a:rPr>
              <a:t>(</a:t>
            </a:r>
            <a:r>
              <a:rPr b="0" i="1" lang="es-ES" sz="2800">
                <a:solidFill>
                  <a:srgbClr val="333333"/>
                </a:solidFill>
                <a:latin typeface="Open Sans"/>
                <a:ea typeface="Open Sans"/>
                <a:cs typeface="Open Sans"/>
                <a:sym typeface="Open Sans"/>
              </a:rPr>
              <a:t>DIvisive ANAlysis Clustering</a:t>
            </a:r>
            <a:r>
              <a:rPr b="0" i="0" lang="es-ES" sz="2800">
                <a:solidFill>
                  <a:srgbClr val="333333"/>
                </a:solidFill>
                <a:latin typeface="Open Sans"/>
                <a:ea typeface="Open Sans"/>
                <a:cs typeface="Open Sans"/>
                <a:sym typeface="Open Sans"/>
              </a:rPr>
              <a:t>).</a:t>
            </a:r>
            <a:endParaRPr/>
          </a:p>
          <a:p>
            <a:pPr indent="0" lvl="0" marL="0" rtl="0" algn="just">
              <a:spcBef>
                <a:spcPts val="0"/>
              </a:spcBef>
              <a:spcAft>
                <a:spcPts val="0"/>
              </a:spcAft>
              <a:buNone/>
            </a:pPr>
            <a:r>
              <a:t/>
            </a:r>
            <a:endParaRPr sz="2800">
              <a:solidFill>
                <a:srgbClr val="333333"/>
              </a:solidFill>
              <a:latin typeface="Open Sans"/>
              <a:ea typeface="Open Sans"/>
              <a:cs typeface="Open Sans"/>
              <a:sym typeface="Open Sans"/>
            </a:endParaRPr>
          </a:p>
          <a:p>
            <a:pPr indent="-127000" lvl="0" marL="0" rtl="0" algn="just">
              <a:spcBef>
                <a:spcPts val="0"/>
              </a:spcBef>
              <a:spcAft>
                <a:spcPts val="0"/>
              </a:spcAft>
              <a:buClr>
                <a:srgbClr val="333333"/>
              </a:buClr>
              <a:buSzPts val="2000"/>
              <a:buFont typeface="Calibri"/>
              <a:buAutoNum type="arabicPeriod"/>
            </a:pPr>
            <a:r>
              <a:rPr b="0" i="0" lang="es-ES" sz="2000">
                <a:solidFill>
                  <a:srgbClr val="333333"/>
                </a:solidFill>
                <a:latin typeface="Arial"/>
                <a:ea typeface="Arial"/>
                <a:cs typeface="Arial"/>
                <a:sym typeface="Arial"/>
              </a:rPr>
              <a:t>Todas las </a:t>
            </a:r>
            <a:r>
              <a:rPr b="0" i="1" lang="es-ES" sz="2000">
                <a:solidFill>
                  <a:srgbClr val="333333"/>
                </a:solidFill>
                <a:latin typeface="Arial"/>
                <a:ea typeface="Arial"/>
                <a:cs typeface="Arial"/>
                <a:sym typeface="Arial"/>
              </a:rPr>
              <a:t>n</a:t>
            </a:r>
            <a:r>
              <a:rPr b="0" i="0" lang="es-ES" sz="2000">
                <a:solidFill>
                  <a:srgbClr val="333333"/>
                </a:solidFill>
                <a:latin typeface="Arial"/>
                <a:ea typeface="Arial"/>
                <a:cs typeface="Arial"/>
                <a:sym typeface="Arial"/>
              </a:rPr>
              <a:t> observaciones forman un único </a:t>
            </a:r>
            <a:r>
              <a:rPr b="0" i="1" lang="es-ES" sz="2000">
                <a:solidFill>
                  <a:srgbClr val="333333"/>
                </a:solidFill>
                <a:latin typeface="Arial"/>
                <a:ea typeface="Arial"/>
                <a:cs typeface="Arial"/>
                <a:sym typeface="Arial"/>
              </a:rPr>
              <a:t>cluster</a:t>
            </a:r>
            <a:r>
              <a:rPr b="0" i="0" lang="es-ES" sz="2000">
                <a:solidFill>
                  <a:srgbClr val="333333"/>
                </a:solidFill>
                <a:latin typeface="Arial"/>
                <a:ea typeface="Arial"/>
                <a:cs typeface="Arial"/>
                <a:sym typeface="Arial"/>
              </a:rPr>
              <a:t>.</a:t>
            </a:r>
            <a:endParaRPr/>
          </a:p>
          <a:p>
            <a:pPr indent="0" lvl="0" marL="0" rtl="0" algn="just">
              <a:spcBef>
                <a:spcPts val="0"/>
              </a:spcBef>
              <a:spcAft>
                <a:spcPts val="0"/>
              </a:spcAft>
              <a:buSzPts val="2000"/>
              <a:buFont typeface="Calibri"/>
              <a:buNone/>
            </a:pPr>
            <a:r>
              <a:t/>
            </a:r>
            <a:endParaRPr b="0" i="0" sz="2000">
              <a:solidFill>
                <a:srgbClr val="333333"/>
              </a:solidFill>
              <a:latin typeface="Arial"/>
              <a:ea typeface="Arial"/>
              <a:cs typeface="Arial"/>
              <a:sym typeface="Arial"/>
            </a:endParaRPr>
          </a:p>
          <a:p>
            <a:pPr indent="-127000" lvl="0" marL="0" rtl="0" algn="just">
              <a:spcBef>
                <a:spcPts val="0"/>
              </a:spcBef>
              <a:spcAft>
                <a:spcPts val="0"/>
              </a:spcAft>
              <a:buClr>
                <a:srgbClr val="333333"/>
              </a:buClr>
              <a:buSzPts val="2000"/>
              <a:buFont typeface="Calibri"/>
              <a:buAutoNum type="arabicPeriod"/>
            </a:pPr>
            <a:r>
              <a:rPr b="0" i="0" lang="es-ES" sz="2000">
                <a:solidFill>
                  <a:srgbClr val="333333"/>
                </a:solidFill>
                <a:latin typeface="Arial"/>
                <a:ea typeface="Arial"/>
                <a:cs typeface="Arial"/>
                <a:sym typeface="Arial"/>
              </a:rPr>
              <a:t>Repetir hasta que haya </a:t>
            </a:r>
            <a:r>
              <a:rPr b="0" i="1" lang="es-ES" sz="2000">
                <a:solidFill>
                  <a:srgbClr val="333333"/>
                </a:solidFill>
                <a:latin typeface="Arial"/>
                <a:ea typeface="Arial"/>
                <a:cs typeface="Arial"/>
                <a:sym typeface="Arial"/>
              </a:rPr>
              <a:t>n</a:t>
            </a:r>
            <a:r>
              <a:rPr b="0" i="0" lang="es-ES" sz="2000">
                <a:solidFill>
                  <a:srgbClr val="333333"/>
                </a:solidFill>
                <a:latin typeface="Arial"/>
                <a:ea typeface="Arial"/>
                <a:cs typeface="Arial"/>
                <a:sym typeface="Arial"/>
              </a:rPr>
              <a:t> </a:t>
            </a:r>
            <a:r>
              <a:rPr b="0" i="1" lang="es-ES" sz="2000">
                <a:solidFill>
                  <a:srgbClr val="333333"/>
                </a:solidFill>
                <a:latin typeface="Arial"/>
                <a:ea typeface="Arial"/>
                <a:cs typeface="Arial"/>
                <a:sym typeface="Arial"/>
              </a:rPr>
              <a:t>clusters</a:t>
            </a:r>
            <a:r>
              <a:rPr b="0" i="0" lang="es-ES" sz="2000">
                <a:solidFill>
                  <a:srgbClr val="333333"/>
                </a:solidFill>
                <a:latin typeface="Arial"/>
                <a:ea typeface="Arial"/>
                <a:cs typeface="Arial"/>
                <a:sym typeface="Arial"/>
              </a:rPr>
              <a:t>:</a:t>
            </a:r>
            <a:endParaRPr/>
          </a:p>
          <a:p>
            <a:pPr indent="0" lvl="0" marL="0" rtl="0" algn="just">
              <a:spcBef>
                <a:spcPts val="0"/>
              </a:spcBef>
              <a:spcAft>
                <a:spcPts val="0"/>
              </a:spcAft>
              <a:buSzPts val="2000"/>
              <a:buFont typeface="Calibri"/>
              <a:buNone/>
            </a:pPr>
            <a:r>
              <a:t/>
            </a:r>
            <a:endParaRPr b="0" i="0" sz="2000">
              <a:solidFill>
                <a:srgbClr val="333333"/>
              </a:solidFill>
              <a:latin typeface="Arial"/>
              <a:ea typeface="Arial"/>
              <a:cs typeface="Arial"/>
              <a:sym typeface="Arial"/>
            </a:endParaRPr>
          </a:p>
          <a:p>
            <a:pPr indent="0" lvl="1" marL="457200" rtl="0" algn="just">
              <a:spcBef>
                <a:spcPts val="0"/>
              </a:spcBef>
              <a:spcAft>
                <a:spcPts val="0"/>
              </a:spcAft>
              <a:buNone/>
            </a:pPr>
            <a:r>
              <a:rPr b="0" i="0" lang="es-ES" sz="2000">
                <a:solidFill>
                  <a:srgbClr val="333333"/>
                </a:solidFill>
                <a:latin typeface="Arial"/>
                <a:ea typeface="Arial"/>
                <a:cs typeface="Arial"/>
                <a:sym typeface="Arial"/>
              </a:rPr>
              <a:t>2.1 Calcular para cada </a:t>
            </a:r>
            <a:r>
              <a:rPr b="0" i="1" lang="es-ES" sz="2000">
                <a:solidFill>
                  <a:srgbClr val="333333"/>
                </a:solidFill>
                <a:latin typeface="Arial"/>
                <a:ea typeface="Arial"/>
                <a:cs typeface="Arial"/>
                <a:sym typeface="Arial"/>
              </a:rPr>
              <a:t>cluster</a:t>
            </a:r>
            <a:r>
              <a:rPr b="0" i="0" lang="es-ES" sz="2000">
                <a:solidFill>
                  <a:srgbClr val="333333"/>
                </a:solidFill>
                <a:latin typeface="Arial"/>
                <a:ea typeface="Arial"/>
                <a:cs typeface="Arial"/>
                <a:sym typeface="Arial"/>
              </a:rPr>
              <a:t> la mayor de las distancias entre pares de observaciones (diámetro del </a:t>
            </a:r>
            <a:r>
              <a:rPr b="0" i="1" lang="es-ES" sz="2000">
                <a:solidFill>
                  <a:srgbClr val="333333"/>
                </a:solidFill>
                <a:latin typeface="Arial"/>
                <a:ea typeface="Arial"/>
                <a:cs typeface="Arial"/>
                <a:sym typeface="Arial"/>
              </a:rPr>
              <a:t>cluster</a:t>
            </a:r>
            <a:r>
              <a:rPr b="0" i="0" lang="es-ES" sz="2000">
                <a:solidFill>
                  <a:srgbClr val="333333"/>
                </a:solidFill>
                <a:latin typeface="Arial"/>
                <a:ea typeface="Arial"/>
                <a:cs typeface="Arial"/>
                <a:sym typeface="Arial"/>
              </a:rPr>
              <a:t>).</a:t>
            </a:r>
            <a:endParaRPr/>
          </a:p>
          <a:p>
            <a:pPr indent="0" lvl="1" marL="457200" rtl="0" algn="just">
              <a:spcBef>
                <a:spcPts val="0"/>
              </a:spcBef>
              <a:spcAft>
                <a:spcPts val="0"/>
              </a:spcAft>
              <a:buNone/>
            </a:pPr>
            <a:r>
              <a:t/>
            </a:r>
            <a:endParaRPr b="0" i="0" sz="2000">
              <a:solidFill>
                <a:srgbClr val="333333"/>
              </a:solidFill>
              <a:latin typeface="Arial"/>
              <a:ea typeface="Arial"/>
              <a:cs typeface="Arial"/>
              <a:sym typeface="Arial"/>
            </a:endParaRPr>
          </a:p>
          <a:p>
            <a:pPr indent="0" lvl="1" marL="457200" rtl="0" algn="just">
              <a:spcBef>
                <a:spcPts val="0"/>
              </a:spcBef>
              <a:spcAft>
                <a:spcPts val="0"/>
              </a:spcAft>
              <a:buNone/>
            </a:pPr>
            <a:r>
              <a:rPr b="0" i="0" lang="es-ES" sz="2000">
                <a:solidFill>
                  <a:srgbClr val="333333"/>
                </a:solidFill>
                <a:latin typeface="Arial"/>
                <a:ea typeface="Arial"/>
                <a:cs typeface="Arial"/>
                <a:sym typeface="Arial"/>
              </a:rPr>
              <a:t>2.2 Seleccionar el </a:t>
            </a:r>
            <a:r>
              <a:rPr b="0" i="1" lang="es-ES" sz="2000">
                <a:solidFill>
                  <a:srgbClr val="333333"/>
                </a:solidFill>
                <a:latin typeface="Arial"/>
                <a:ea typeface="Arial"/>
                <a:cs typeface="Arial"/>
                <a:sym typeface="Arial"/>
              </a:rPr>
              <a:t>cluster</a:t>
            </a:r>
            <a:r>
              <a:rPr b="0" i="0" lang="es-ES" sz="2000">
                <a:solidFill>
                  <a:srgbClr val="333333"/>
                </a:solidFill>
                <a:latin typeface="Arial"/>
                <a:ea typeface="Arial"/>
                <a:cs typeface="Arial"/>
                <a:sym typeface="Arial"/>
              </a:rPr>
              <a:t> con mayor diámetro.</a:t>
            </a:r>
            <a:endParaRPr/>
          </a:p>
          <a:p>
            <a:pPr indent="0" lvl="1" marL="457200" rtl="0" algn="just">
              <a:spcBef>
                <a:spcPts val="0"/>
              </a:spcBef>
              <a:spcAft>
                <a:spcPts val="0"/>
              </a:spcAft>
              <a:buNone/>
            </a:pPr>
            <a:r>
              <a:t/>
            </a:r>
            <a:endParaRPr b="0" i="0" sz="2000">
              <a:solidFill>
                <a:srgbClr val="333333"/>
              </a:solidFill>
              <a:latin typeface="Arial"/>
              <a:ea typeface="Arial"/>
              <a:cs typeface="Arial"/>
              <a:sym typeface="Arial"/>
            </a:endParaRPr>
          </a:p>
          <a:p>
            <a:pPr indent="0" lvl="1" marL="457200" rtl="0" algn="just">
              <a:spcBef>
                <a:spcPts val="0"/>
              </a:spcBef>
              <a:spcAft>
                <a:spcPts val="0"/>
              </a:spcAft>
              <a:buNone/>
            </a:pPr>
            <a:r>
              <a:rPr b="0" i="0" lang="es-ES" sz="2000">
                <a:solidFill>
                  <a:srgbClr val="333333"/>
                </a:solidFill>
                <a:latin typeface="Arial"/>
                <a:ea typeface="Arial"/>
                <a:cs typeface="Arial"/>
                <a:sym typeface="Arial"/>
              </a:rPr>
              <a:t>2.3 Calcular la distancia media de cada observación respecto a las demás.</a:t>
            </a:r>
            <a:endParaRPr/>
          </a:p>
          <a:p>
            <a:pPr indent="0" lvl="1" marL="457200" rtl="0" algn="just">
              <a:spcBef>
                <a:spcPts val="0"/>
              </a:spcBef>
              <a:spcAft>
                <a:spcPts val="0"/>
              </a:spcAft>
              <a:buNone/>
            </a:pPr>
            <a:r>
              <a:t/>
            </a:r>
            <a:endParaRPr b="0" i="0" sz="2000">
              <a:solidFill>
                <a:srgbClr val="333333"/>
              </a:solidFill>
              <a:latin typeface="Arial"/>
              <a:ea typeface="Arial"/>
              <a:cs typeface="Arial"/>
              <a:sym typeface="Arial"/>
            </a:endParaRPr>
          </a:p>
          <a:p>
            <a:pPr indent="0" lvl="1" marL="457200" rtl="0" algn="just">
              <a:spcBef>
                <a:spcPts val="0"/>
              </a:spcBef>
              <a:spcAft>
                <a:spcPts val="0"/>
              </a:spcAft>
              <a:buNone/>
            </a:pPr>
            <a:r>
              <a:rPr b="0" i="0" lang="es-ES" sz="2000">
                <a:solidFill>
                  <a:srgbClr val="333333"/>
                </a:solidFill>
                <a:latin typeface="Arial"/>
                <a:ea typeface="Arial"/>
                <a:cs typeface="Arial"/>
                <a:sym typeface="Arial"/>
              </a:rPr>
              <a:t>2.4 La observación más distante inicia un nuevo </a:t>
            </a:r>
            <a:r>
              <a:rPr b="0" i="1" lang="es-ES" sz="2000">
                <a:solidFill>
                  <a:srgbClr val="333333"/>
                </a:solidFill>
                <a:latin typeface="Arial"/>
                <a:ea typeface="Arial"/>
                <a:cs typeface="Arial"/>
                <a:sym typeface="Arial"/>
              </a:rPr>
              <a:t>cluster</a:t>
            </a:r>
            <a:r>
              <a:rPr b="0" i="0" lang="es-ES" sz="2000">
                <a:solidFill>
                  <a:srgbClr val="333333"/>
                </a:solidFill>
                <a:latin typeface="Arial"/>
                <a:ea typeface="Arial"/>
                <a:cs typeface="Arial"/>
                <a:sym typeface="Arial"/>
              </a:rPr>
              <a:t>.</a:t>
            </a:r>
            <a:endParaRPr/>
          </a:p>
          <a:p>
            <a:pPr indent="0" lvl="1" marL="457200" rtl="0" algn="just">
              <a:spcBef>
                <a:spcPts val="0"/>
              </a:spcBef>
              <a:spcAft>
                <a:spcPts val="0"/>
              </a:spcAft>
              <a:buNone/>
            </a:pPr>
            <a:r>
              <a:t/>
            </a:r>
            <a:endParaRPr b="0" i="0" sz="2000">
              <a:solidFill>
                <a:srgbClr val="333333"/>
              </a:solidFill>
              <a:latin typeface="Arial"/>
              <a:ea typeface="Arial"/>
              <a:cs typeface="Arial"/>
              <a:sym typeface="Arial"/>
            </a:endParaRPr>
          </a:p>
          <a:p>
            <a:pPr indent="0" lvl="1" marL="457200" rtl="0" algn="just">
              <a:spcBef>
                <a:spcPts val="0"/>
              </a:spcBef>
              <a:spcAft>
                <a:spcPts val="0"/>
              </a:spcAft>
              <a:buNone/>
            </a:pPr>
            <a:r>
              <a:rPr b="0" i="0" lang="es-ES" sz="2000">
                <a:solidFill>
                  <a:srgbClr val="333333"/>
                </a:solidFill>
                <a:latin typeface="Arial"/>
                <a:ea typeface="Arial"/>
                <a:cs typeface="Arial"/>
                <a:sym typeface="Arial"/>
              </a:rPr>
              <a:t>2.5 Se reasignan las observaciones restantes al nuevo </a:t>
            </a:r>
            <a:r>
              <a:rPr b="0" i="1" lang="es-ES" sz="2000">
                <a:solidFill>
                  <a:srgbClr val="333333"/>
                </a:solidFill>
                <a:latin typeface="Arial"/>
                <a:ea typeface="Arial"/>
                <a:cs typeface="Arial"/>
                <a:sym typeface="Arial"/>
              </a:rPr>
              <a:t>cluster</a:t>
            </a:r>
            <a:r>
              <a:rPr b="0" i="0" lang="es-ES" sz="2000">
                <a:solidFill>
                  <a:srgbClr val="333333"/>
                </a:solidFill>
                <a:latin typeface="Arial"/>
                <a:ea typeface="Arial"/>
                <a:cs typeface="Arial"/>
                <a:sym typeface="Arial"/>
              </a:rPr>
              <a:t> o al viejo dependiendo de cuál está más próximo.</a:t>
            </a:r>
            <a:endParaRPr sz="2800">
              <a:latin typeface="Arial"/>
              <a:ea typeface="Arial"/>
              <a:cs typeface="Arial"/>
              <a:sym typeface="Arial"/>
            </a:endParaRPr>
          </a:p>
          <a:p>
            <a:pPr indent="0" lvl="0" marL="0" rtl="0" algn="l">
              <a:spcBef>
                <a:spcPts val="0"/>
              </a:spcBef>
              <a:spcAft>
                <a:spcPts val="0"/>
              </a:spcAft>
              <a:buNone/>
            </a:pPr>
            <a:r>
              <a:t/>
            </a:r>
            <a:endParaRPr sz="2800">
              <a:latin typeface="Arial"/>
              <a:ea typeface="Arial"/>
              <a:cs typeface="Arial"/>
              <a:sym typeface="Arial"/>
            </a:endParaRPr>
          </a:p>
        </p:txBody>
      </p:sp>
      <p:pic>
        <p:nvPicPr>
          <p:cNvPr id="150" name="Google Shape;150;p10"/>
          <p:cNvPicPr preferRelativeResize="0"/>
          <p:nvPr/>
        </p:nvPicPr>
        <p:blipFill rotWithShape="1">
          <a:blip r:embed="rId3">
            <a:alphaModFix/>
          </a:blip>
          <a:srcRect b="0" l="0" r="0" t="0"/>
          <a:stretch/>
        </p:blipFill>
        <p:spPr>
          <a:xfrm>
            <a:off x="11143259" y="2911475"/>
            <a:ext cx="7734001" cy="5105400"/>
          </a:xfrm>
          <a:prstGeom prst="rect">
            <a:avLst/>
          </a:prstGeom>
          <a:noFill/>
          <a:ln>
            <a:noFill/>
          </a:ln>
        </p:spPr>
      </p:pic>
      <p:sp>
        <p:nvSpPr>
          <p:cNvPr id="151" name="Google Shape;151;p10"/>
          <p:cNvSpPr txBox="1"/>
          <p:nvPr/>
        </p:nvSpPr>
        <p:spPr>
          <a:xfrm>
            <a:off x="11957050" y="9159875"/>
            <a:ext cx="6400800" cy="1477328"/>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i="1" lang="es-ES" sz="1800">
                <a:solidFill>
                  <a:srgbClr val="292929"/>
                </a:solidFill>
                <a:latin typeface="Arial"/>
                <a:ea typeface="Arial"/>
                <a:cs typeface="Arial"/>
                <a:sym typeface="Arial"/>
              </a:rPr>
              <a:t>A diferencia del clustering aglomerativo, en el que hay que elegir un tipo de distancia y un método de linkage, en el clustering divisivo solo hay que elegir la distancia, no hay linkage.</a:t>
            </a:r>
            <a:endParaRPr/>
          </a:p>
          <a:p>
            <a:pPr indent="0" lvl="0" marL="0" rtl="0" algn="l">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TIPOS</a:t>
            </a:r>
            <a:endParaRPr/>
          </a:p>
        </p:txBody>
      </p:sp>
      <p:sp>
        <p:nvSpPr>
          <p:cNvPr id="157" name="Google Shape;157;p11"/>
          <p:cNvSpPr txBox="1"/>
          <p:nvPr/>
        </p:nvSpPr>
        <p:spPr>
          <a:xfrm>
            <a:off x="3224531" y="10346911"/>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https://www.cienciadedatos.net/documentos/py20-clustering-con-python.html</a:t>
            </a:r>
            <a:endParaRPr/>
          </a:p>
        </p:txBody>
      </p:sp>
      <p:sp>
        <p:nvSpPr>
          <p:cNvPr id="158" name="Google Shape;158;p11"/>
          <p:cNvSpPr txBox="1"/>
          <p:nvPr/>
        </p:nvSpPr>
        <p:spPr>
          <a:xfrm>
            <a:off x="2432050" y="1494118"/>
            <a:ext cx="7467600" cy="79731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DENDROGRAMA</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Los resultados del </a:t>
            </a:r>
            <a:r>
              <a:rPr b="0" i="1" lang="es-ES" sz="2400">
                <a:solidFill>
                  <a:srgbClr val="333333"/>
                </a:solidFill>
                <a:latin typeface="Arial"/>
                <a:ea typeface="Arial"/>
                <a:cs typeface="Arial"/>
                <a:sym typeface="Arial"/>
              </a:rPr>
              <a:t>hierarchical clustering</a:t>
            </a:r>
            <a:r>
              <a:rPr b="0" i="0" lang="es-ES" sz="2400">
                <a:solidFill>
                  <a:srgbClr val="333333"/>
                </a:solidFill>
                <a:latin typeface="Arial"/>
                <a:ea typeface="Arial"/>
                <a:cs typeface="Arial"/>
                <a:sym typeface="Arial"/>
              </a:rPr>
              <a:t> pueden representarse como un árbol en el que las ramas representan la jerarquía con la que se van sucediendo las uniones de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a:t>
            </a:r>
            <a:endParaRPr b="1" i="0" sz="2400">
              <a:solidFill>
                <a:srgbClr val="292929"/>
              </a:solidFill>
              <a:latin typeface="Arial"/>
              <a:ea typeface="Arial"/>
              <a:cs typeface="Arial"/>
              <a:sym typeface="Arial"/>
            </a:endParaRPr>
          </a:p>
          <a:p>
            <a:pPr indent="0" lvl="0" marL="0" rtl="0" algn="just">
              <a:spcBef>
                <a:spcPts val="0"/>
              </a:spcBef>
              <a:spcAft>
                <a:spcPts val="0"/>
              </a:spcAft>
              <a:buNone/>
            </a:pPr>
            <a:r>
              <a:t/>
            </a:r>
            <a:endParaRPr b="1" sz="2400">
              <a:solidFill>
                <a:srgbClr val="292929"/>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En la base del dendrograma, cada observación forma una terminación individual conocida como hoja o </a:t>
            </a:r>
            <a:r>
              <a:rPr b="0" i="1" lang="es-ES" sz="2400">
                <a:solidFill>
                  <a:srgbClr val="333333"/>
                </a:solidFill>
                <a:latin typeface="Arial"/>
                <a:ea typeface="Arial"/>
                <a:cs typeface="Arial"/>
                <a:sym typeface="Arial"/>
              </a:rPr>
              <a:t>leaf</a:t>
            </a:r>
            <a:r>
              <a:rPr b="0" i="0" lang="es-ES" sz="2400">
                <a:solidFill>
                  <a:srgbClr val="333333"/>
                </a:solidFill>
                <a:latin typeface="Arial"/>
                <a:ea typeface="Arial"/>
                <a:cs typeface="Arial"/>
                <a:sym typeface="Arial"/>
              </a:rPr>
              <a:t> del árbol. </a:t>
            </a:r>
            <a:endParaRPr/>
          </a:p>
          <a:p>
            <a:pPr indent="0" lvl="0" marL="0" rtl="0" algn="just">
              <a:spcBef>
                <a:spcPts val="0"/>
              </a:spcBef>
              <a:spcAft>
                <a:spcPts val="0"/>
              </a:spcAft>
              <a:buNone/>
            </a:pPr>
            <a:r>
              <a:t/>
            </a:r>
            <a:endParaRPr sz="2400">
              <a:solidFill>
                <a:srgbClr val="333333"/>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A medida que se asciende por la estructura, pares de hojas se fusionan formando las primeras ramas. </a:t>
            </a:r>
            <a:endParaRPr/>
          </a:p>
          <a:p>
            <a:pPr indent="0" lvl="0" marL="0" rtl="0" algn="just">
              <a:spcBef>
                <a:spcPts val="0"/>
              </a:spcBef>
              <a:spcAft>
                <a:spcPts val="0"/>
              </a:spcAft>
              <a:buNone/>
            </a:pPr>
            <a:r>
              <a:t/>
            </a:r>
            <a:endParaRPr sz="2400">
              <a:solidFill>
                <a:srgbClr val="333333"/>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Estas uniones se corresponden con los pares de observaciones más similares. </a:t>
            </a:r>
            <a:endParaRPr/>
          </a:p>
          <a:p>
            <a:pPr indent="0" lvl="0" marL="0" rtl="0" algn="just">
              <a:spcBef>
                <a:spcPts val="0"/>
              </a:spcBef>
              <a:spcAft>
                <a:spcPts val="0"/>
              </a:spcAft>
              <a:buNone/>
            </a:pPr>
            <a:r>
              <a:t/>
            </a:r>
            <a:endParaRPr sz="2400">
              <a:solidFill>
                <a:srgbClr val="333333"/>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También ocurre que las ramas se fusionan con otras ramas o con hojas. </a:t>
            </a:r>
            <a:r>
              <a:rPr b="1" i="0" lang="es-ES" sz="2400">
                <a:solidFill>
                  <a:srgbClr val="333333"/>
                </a:solidFill>
                <a:latin typeface="Arial"/>
                <a:ea typeface="Arial"/>
                <a:cs typeface="Arial"/>
                <a:sym typeface="Arial"/>
              </a:rPr>
              <a:t>Cuanto más temprana (más próxima a la base del dendrograma) ocurre una fusión, mayor es la similitud.</a:t>
            </a:r>
            <a:endParaRPr b="1" sz="2400">
              <a:latin typeface="Arial"/>
              <a:ea typeface="Arial"/>
              <a:cs typeface="Arial"/>
              <a:sym typeface="Arial"/>
            </a:endParaRPr>
          </a:p>
        </p:txBody>
      </p:sp>
      <p:pic>
        <p:nvPicPr>
          <p:cNvPr id="159" name="Google Shape;159;p11"/>
          <p:cNvPicPr preferRelativeResize="0"/>
          <p:nvPr/>
        </p:nvPicPr>
        <p:blipFill rotWithShape="1">
          <a:blip r:embed="rId3">
            <a:alphaModFix/>
          </a:blip>
          <a:srcRect b="0" l="0" r="0" t="0"/>
          <a:stretch/>
        </p:blipFill>
        <p:spPr>
          <a:xfrm>
            <a:off x="10433050" y="2759075"/>
            <a:ext cx="8885069" cy="655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TIPOS</a:t>
            </a:r>
            <a:endParaRPr/>
          </a:p>
        </p:txBody>
      </p:sp>
      <p:sp>
        <p:nvSpPr>
          <p:cNvPr id="165" name="Google Shape;165;p12"/>
          <p:cNvSpPr txBox="1"/>
          <p:nvPr/>
        </p:nvSpPr>
        <p:spPr>
          <a:xfrm>
            <a:off x="3224531" y="10346911"/>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https://www.cienciadedatos.net/documentos/py20-clustering-con-python.html</a:t>
            </a:r>
            <a:endParaRPr/>
          </a:p>
        </p:txBody>
      </p:sp>
      <p:sp>
        <p:nvSpPr>
          <p:cNvPr id="166" name="Google Shape;166;p12"/>
          <p:cNvSpPr txBox="1"/>
          <p:nvPr/>
        </p:nvSpPr>
        <p:spPr>
          <a:xfrm>
            <a:off x="2432050" y="1494118"/>
            <a:ext cx="7467600" cy="8342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DENDROGRAMA</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Además de representar en un dendrograma la similitud entre observaciones, se tiene que identificar el número de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 creados y qué observaciones forman parte de cada uno. </a:t>
            </a:r>
            <a:endParaRPr/>
          </a:p>
          <a:p>
            <a:pPr indent="0" lvl="0" marL="0" rtl="0" algn="just">
              <a:spcBef>
                <a:spcPts val="0"/>
              </a:spcBef>
              <a:spcAft>
                <a:spcPts val="0"/>
              </a:spcAft>
              <a:buNone/>
            </a:pPr>
            <a:r>
              <a:t/>
            </a:r>
            <a:endParaRPr sz="2400">
              <a:solidFill>
                <a:srgbClr val="333333"/>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Si se realiza un corte horizontal a una determinada altura del dendrograma, el número de ramas que sobrepasan (en sentido ascendente) dicho corte se corresponde con el número de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a:t>
            </a:r>
            <a:endParaRPr/>
          </a:p>
          <a:p>
            <a:pPr indent="0" lvl="0" marL="0" rtl="0" algn="just">
              <a:spcBef>
                <a:spcPts val="0"/>
              </a:spcBef>
              <a:spcAft>
                <a:spcPts val="0"/>
              </a:spcAft>
              <a:buNone/>
            </a:pPr>
            <a:r>
              <a:t/>
            </a:r>
            <a:endParaRPr b="0" i="0" sz="2400">
              <a:solidFill>
                <a:srgbClr val="333333"/>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Open Sans"/>
                <a:ea typeface="Open Sans"/>
                <a:cs typeface="Open Sans"/>
                <a:sym typeface="Open Sans"/>
              </a:rPr>
              <a:t>La </a:t>
            </a:r>
            <a:r>
              <a:rPr lang="es-ES" sz="2400">
                <a:solidFill>
                  <a:srgbClr val="333333"/>
                </a:solidFill>
                <a:latin typeface="Arial"/>
                <a:ea typeface="Arial"/>
                <a:cs typeface="Arial"/>
                <a:sym typeface="Arial"/>
              </a:rPr>
              <a:t>imagen muestra dos veces el mismo dendrograma. </a:t>
            </a:r>
            <a:endParaRPr/>
          </a:p>
          <a:p>
            <a:pPr indent="0" lvl="0" marL="0" rtl="0" algn="just">
              <a:spcBef>
                <a:spcPts val="0"/>
              </a:spcBef>
              <a:spcAft>
                <a:spcPts val="0"/>
              </a:spcAft>
              <a:buNone/>
            </a:pPr>
            <a:r>
              <a:t/>
            </a:r>
            <a:endParaRPr sz="2400">
              <a:solidFill>
                <a:srgbClr val="333333"/>
              </a:solidFill>
              <a:latin typeface="Arial"/>
              <a:ea typeface="Arial"/>
              <a:cs typeface="Arial"/>
              <a:sym typeface="Arial"/>
            </a:endParaRPr>
          </a:p>
          <a:p>
            <a:pPr indent="0" lvl="0" marL="0" rtl="0" algn="just">
              <a:spcBef>
                <a:spcPts val="0"/>
              </a:spcBef>
              <a:spcAft>
                <a:spcPts val="0"/>
              </a:spcAft>
              <a:buNone/>
            </a:pPr>
            <a:r>
              <a:rPr lang="es-ES" sz="2400">
                <a:solidFill>
                  <a:srgbClr val="333333"/>
                </a:solidFill>
                <a:latin typeface="Arial"/>
                <a:ea typeface="Arial"/>
                <a:cs typeface="Arial"/>
                <a:sym typeface="Arial"/>
              </a:rPr>
              <a:t>Si se realiza el corte a la altura de 5, se obtienen dos clusters, mientras que si se hace a la de 3.5 se obtienen 4. </a:t>
            </a:r>
            <a:endParaRPr/>
          </a:p>
          <a:p>
            <a:pPr indent="0" lvl="0" marL="0" rtl="0" algn="just">
              <a:spcBef>
                <a:spcPts val="0"/>
              </a:spcBef>
              <a:spcAft>
                <a:spcPts val="0"/>
              </a:spcAft>
              <a:buNone/>
            </a:pPr>
            <a:r>
              <a:t/>
            </a:r>
            <a:endParaRPr sz="2400">
              <a:solidFill>
                <a:srgbClr val="333333"/>
              </a:solidFill>
              <a:latin typeface="Arial"/>
              <a:ea typeface="Arial"/>
              <a:cs typeface="Arial"/>
              <a:sym typeface="Arial"/>
            </a:endParaRPr>
          </a:p>
          <a:p>
            <a:pPr indent="0" lvl="0" marL="0" rtl="0" algn="just">
              <a:spcBef>
                <a:spcPts val="0"/>
              </a:spcBef>
              <a:spcAft>
                <a:spcPts val="0"/>
              </a:spcAft>
              <a:buNone/>
            </a:pPr>
            <a:r>
              <a:rPr b="1" lang="es-ES" sz="2400">
                <a:solidFill>
                  <a:srgbClr val="333333"/>
                </a:solidFill>
                <a:latin typeface="Arial"/>
                <a:ea typeface="Arial"/>
                <a:cs typeface="Arial"/>
                <a:sym typeface="Arial"/>
              </a:rPr>
              <a:t>La altura de corte tiene por lo tanto la misma función que el valor K en K-means-clustering: controla el número de clusters obtenidos.</a:t>
            </a:r>
            <a:endParaRPr b="1" sz="2400">
              <a:solidFill>
                <a:srgbClr val="333333"/>
              </a:solidFill>
              <a:latin typeface="Arial"/>
              <a:ea typeface="Arial"/>
              <a:cs typeface="Arial"/>
              <a:sym typeface="Arial"/>
            </a:endParaRPr>
          </a:p>
        </p:txBody>
      </p:sp>
      <p:pic>
        <p:nvPicPr>
          <p:cNvPr id="167" name="Google Shape;167;p12"/>
          <p:cNvPicPr preferRelativeResize="0"/>
          <p:nvPr/>
        </p:nvPicPr>
        <p:blipFill rotWithShape="1">
          <a:blip r:embed="rId3">
            <a:alphaModFix/>
          </a:blip>
          <a:srcRect b="0" l="0" r="0" t="0"/>
          <a:stretch/>
        </p:blipFill>
        <p:spPr>
          <a:xfrm>
            <a:off x="10902043" y="2158077"/>
            <a:ext cx="6770007" cy="73437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TIPOS</a:t>
            </a:r>
            <a:endParaRPr/>
          </a:p>
        </p:txBody>
      </p:sp>
      <p:sp>
        <p:nvSpPr>
          <p:cNvPr id="173" name="Google Shape;173;p13"/>
          <p:cNvSpPr txBox="1"/>
          <p:nvPr/>
        </p:nvSpPr>
        <p:spPr>
          <a:xfrm>
            <a:off x="3224531" y="10346911"/>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https://www.cienciadedatos.net/documentos/py20-clustering-con-python.html</a:t>
            </a:r>
            <a:endParaRPr/>
          </a:p>
        </p:txBody>
      </p:sp>
      <p:sp>
        <p:nvSpPr>
          <p:cNvPr id="174" name="Google Shape;174;p13"/>
          <p:cNvSpPr txBox="1"/>
          <p:nvPr/>
        </p:nvSpPr>
        <p:spPr>
          <a:xfrm>
            <a:off x="2432050" y="1494118"/>
            <a:ext cx="7467600" cy="7603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DENDROGRAMA</a:t>
            </a:r>
            <a:endParaRPr/>
          </a:p>
          <a:p>
            <a:pPr indent="0" lvl="0" marL="0" rtl="0" algn="just">
              <a:spcBef>
                <a:spcPts val="0"/>
              </a:spcBef>
              <a:spcAft>
                <a:spcPts val="0"/>
              </a:spcAft>
              <a:buNone/>
            </a:pPr>
            <a:r>
              <a:t/>
            </a:r>
            <a:endParaRPr b="1" sz="2800">
              <a:solidFill>
                <a:srgbClr val="292929"/>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Arial"/>
                <a:ea typeface="Arial"/>
                <a:cs typeface="Arial"/>
                <a:sym typeface="Arial"/>
              </a:rPr>
              <a:t>Dos propiedades adicionales se derivan de la forma en que se generan los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 en el método de </a:t>
            </a:r>
            <a:r>
              <a:rPr b="0" i="1" lang="es-ES" sz="2400">
                <a:solidFill>
                  <a:srgbClr val="333333"/>
                </a:solidFill>
                <a:latin typeface="Arial"/>
                <a:ea typeface="Arial"/>
                <a:cs typeface="Arial"/>
                <a:sym typeface="Arial"/>
              </a:rPr>
              <a:t>hierarchical clustering</a:t>
            </a:r>
            <a:r>
              <a:rPr b="0" i="0" lang="es-ES" sz="2400">
                <a:solidFill>
                  <a:srgbClr val="333333"/>
                </a:solidFill>
                <a:latin typeface="Arial"/>
                <a:ea typeface="Arial"/>
                <a:cs typeface="Arial"/>
                <a:sym typeface="Arial"/>
              </a:rPr>
              <a:t>:</a:t>
            </a:r>
            <a:endParaRPr/>
          </a:p>
          <a:p>
            <a:pPr indent="0" lvl="0" marL="0" rtl="0" algn="just">
              <a:spcBef>
                <a:spcPts val="0"/>
              </a:spcBef>
              <a:spcAft>
                <a:spcPts val="0"/>
              </a:spcAft>
              <a:buNone/>
            </a:pPr>
            <a:r>
              <a:t/>
            </a:r>
            <a:endParaRPr b="0" i="0" sz="2400">
              <a:solidFill>
                <a:srgbClr val="333333"/>
              </a:solidFill>
              <a:latin typeface="Arial"/>
              <a:ea typeface="Arial"/>
              <a:cs typeface="Arial"/>
              <a:sym typeface="Arial"/>
            </a:endParaRPr>
          </a:p>
          <a:p>
            <a:pPr indent="-342900" lvl="0" marL="342900" rtl="0" algn="just">
              <a:spcBef>
                <a:spcPts val="0"/>
              </a:spcBef>
              <a:spcAft>
                <a:spcPts val="0"/>
              </a:spcAft>
              <a:buClr>
                <a:srgbClr val="333333"/>
              </a:buClr>
              <a:buSzPts val="2400"/>
              <a:buFont typeface="Arial"/>
              <a:buChar char="•"/>
            </a:pPr>
            <a:r>
              <a:rPr b="0" i="0" lang="es-ES" sz="2400">
                <a:solidFill>
                  <a:srgbClr val="333333"/>
                </a:solidFill>
                <a:latin typeface="Arial"/>
                <a:ea typeface="Arial"/>
                <a:cs typeface="Arial"/>
                <a:sym typeface="Arial"/>
              </a:rPr>
              <a:t>Dada la longitud variable de las ramas, siempre existe un intervalo de altura para el que cualquier corte d</a:t>
            </a:r>
            <a:r>
              <a:rPr lang="es-ES" sz="2400">
                <a:solidFill>
                  <a:srgbClr val="333333"/>
                </a:solidFill>
              </a:rPr>
              <a:t>e</a:t>
            </a:r>
            <a:r>
              <a:rPr b="0" i="0" lang="es-ES" sz="2400">
                <a:solidFill>
                  <a:srgbClr val="333333"/>
                </a:solidFill>
                <a:latin typeface="Arial"/>
                <a:ea typeface="Arial"/>
                <a:cs typeface="Arial"/>
                <a:sym typeface="Arial"/>
              </a:rPr>
              <a:t> lugar al mismo número de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 En el ejemplo, todos los cortes entre las alturas 5 y 6 tienen como resultado los mismos 2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a:t>
            </a:r>
            <a:endParaRPr/>
          </a:p>
          <a:p>
            <a:pPr indent="-190500" lvl="0" marL="342900" rtl="0" algn="just">
              <a:spcBef>
                <a:spcPts val="0"/>
              </a:spcBef>
              <a:spcAft>
                <a:spcPts val="0"/>
              </a:spcAft>
              <a:buSzPts val="2400"/>
              <a:buFont typeface="Arial"/>
              <a:buNone/>
            </a:pPr>
            <a:r>
              <a:t/>
            </a:r>
            <a:endParaRPr b="0" i="0" sz="2400">
              <a:solidFill>
                <a:srgbClr val="333333"/>
              </a:solidFill>
              <a:latin typeface="Arial"/>
              <a:ea typeface="Arial"/>
              <a:cs typeface="Arial"/>
              <a:sym typeface="Arial"/>
            </a:endParaRPr>
          </a:p>
          <a:p>
            <a:pPr indent="-342900" lvl="0" marL="342900" rtl="0" algn="just">
              <a:spcBef>
                <a:spcPts val="0"/>
              </a:spcBef>
              <a:spcAft>
                <a:spcPts val="0"/>
              </a:spcAft>
              <a:buClr>
                <a:srgbClr val="333333"/>
              </a:buClr>
              <a:buSzPts val="2400"/>
              <a:buFont typeface="Arial"/>
              <a:buChar char="•"/>
            </a:pPr>
            <a:r>
              <a:rPr b="0" i="0" lang="es-ES" sz="2400">
                <a:solidFill>
                  <a:srgbClr val="333333"/>
                </a:solidFill>
                <a:latin typeface="Arial"/>
                <a:ea typeface="Arial"/>
                <a:cs typeface="Arial"/>
                <a:sym typeface="Arial"/>
              </a:rPr>
              <a:t>Con un solo dendrograma se dispone de la flexibilidad para generar cualquier número de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 desde 1 a </a:t>
            </a:r>
            <a:r>
              <a:rPr b="0" i="1" lang="es-ES" sz="2400">
                <a:solidFill>
                  <a:srgbClr val="333333"/>
                </a:solidFill>
                <a:latin typeface="Arial"/>
                <a:ea typeface="Arial"/>
                <a:cs typeface="Arial"/>
                <a:sym typeface="Arial"/>
              </a:rPr>
              <a:t>n</a:t>
            </a:r>
            <a:r>
              <a:rPr b="0" i="0" lang="es-ES" sz="2400">
                <a:solidFill>
                  <a:srgbClr val="333333"/>
                </a:solidFill>
                <a:latin typeface="Arial"/>
                <a:ea typeface="Arial"/>
                <a:cs typeface="Arial"/>
                <a:sym typeface="Arial"/>
              </a:rPr>
              <a:t>. </a:t>
            </a:r>
            <a:r>
              <a:rPr b="1" i="0" lang="es-ES" sz="2400">
                <a:solidFill>
                  <a:srgbClr val="333333"/>
                </a:solidFill>
                <a:latin typeface="Arial"/>
                <a:ea typeface="Arial"/>
                <a:cs typeface="Arial"/>
                <a:sym typeface="Arial"/>
              </a:rPr>
              <a:t>La selección del número óptimo puede valorarse de forma visual, tratando de identificar las ramas principales en base a la altura a la que ocurren las uniones</a:t>
            </a:r>
            <a:r>
              <a:rPr b="0" i="0" lang="es-ES" sz="2400">
                <a:solidFill>
                  <a:srgbClr val="333333"/>
                </a:solidFill>
                <a:latin typeface="Arial"/>
                <a:ea typeface="Arial"/>
                <a:cs typeface="Arial"/>
                <a:sym typeface="Arial"/>
              </a:rPr>
              <a:t>. En el ejemplo expuesto es razonable elegir entre 2 o 4 </a:t>
            </a:r>
            <a:r>
              <a:rPr b="0" i="1" lang="es-ES" sz="2400">
                <a:solidFill>
                  <a:srgbClr val="333333"/>
                </a:solidFill>
                <a:latin typeface="Arial"/>
                <a:ea typeface="Arial"/>
                <a:cs typeface="Arial"/>
                <a:sym typeface="Arial"/>
              </a:rPr>
              <a:t>clusters</a:t>
            </a:r>
            <a:r>
              <a:rPr b="0" i="0" lang="es-ES" sz="2400">
                <a:solidFill>
                  <a:srgbClr val="333333"/>
                </a:solidFill>
                <a:latin typeface="Arial"/>
                <a:ea typeface="Arial"/>
                <a:cs typeface="Arial"/>
                <a:sym typeface="Arial"/>
              </a:rPr>
              <a:t>.</a:t>
            </a:r>
            <a:endParaRPr/>
          </a:p>
        </p:txBody>
      </p:sp>
      <p:pic>
        <p:nvPicPr>
          <p:cNvPr id="175" name="Google Shape;175;p13"/>
          <p:cNvPicPr preferRelativeResize="0"/>
          <p:nvPr/>
        </p:nvPicPr>
        <p:blipFill rotWithShape="1">
          <a:blip r:embed="rId3">
            <a:alphaModFix/>
          </a:blip>
          <a:srcRect b="0" l="0" r="0" t="0"/>
          <a:stretch/>
        </p:blipFill>
        <p:spPr>
          <a:xfrm>
            <a:off x="10814050" y="2246465"/>
            <a:ext cx="7467599" cy="81004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222250" y="7407275"/>
            <a:ext cx="10393528" cy="2031325"/>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VENTAJAS Y DESVENTAJAS</a:t>
            </a:r>
            <a:endParaRPr/>
          </a:p>
        </p:txBody>
      </p:sp>
      <p:sp>
        <p:nvSpPr>
          <p:cNvPr id="181" name="Google Shape;181;p14"/>
          <p:cNvSpPr txBox="1"/>
          <p:nvPr/>
        </p:nvSpPr>
        <p:spPr>
          <a:xfrm>
            <a:off x="9089872" y="6188075"/>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chemeClr val="dk1"/>
                </a:solidFill>
                <a:latin typeface="Arial Black"/>
                <a:ea typeface="Arial Black"/>
                <a:cs typeface="Arial Black"/>
                <a:sym typeface="Arial Black"/>
              </a:rPr>
              <a:t>03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VENTAJAS Y DESVENTAJAS</a:t>
            </a:r>
            <a:endParaRPr/>
          </a:p>
        </p:txBody>
      </p:sp>
      <p:sp>
        <p:nvSpPr>
          <p:cNvPr id="187" name="Google Shape;187;p15"/>
          <p:cNvSpPr txBox="1"/>
          <p:nvPr/>
        </p:nvSpPr>
        <p:spPr>
          <a:xfrm>
            <a:off x="2398486" y="2225675"/>
            <a:ext cx="7467600" cy="526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0" lang="es-ES" sz="2800">
                <a:solidFill>
                  <a:srgbClr val="292929"/>
                </a:solidFill>
                <a:latin typeface="Arial"/>
                <a:ea typeface="Arial"/>
                <a:cs typeface="Arial"/>
                <a:sym typeface="Arial"/>
              </a:rPr>
              <a:t>Ventajas de la Agrupación Jerárquica</a:t>
            </a:r>
            <a:endParaRPr/>
          </a:p>
          <a:p>
            <a:pPr indent="0" lvl="0" marL="0" rtl="0" algn="l">
              <a:spcBef>
                <a:spcPts val="0"/>
              </a:spcBef>
              <a:spcAft>
                <a:spcPts val="0"/>
              </a:spcAft>
              <a:buNone/>
            </a:pPr>
            <a:r>
              <a:t/>
            </a:r>
            <a:endParaRPr b="1" i="0"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Las representaciones jerárquicas resultantes pueden ser muy informativas.</a:t>
            </a:r>
            <a:endParaRPr/>
          </a:p>
          <a:p>
            <a:pPr indent="-279400" lvl="0" marL="457200" rtl="0" algn="just">
              <a:spcBef>
                <a:spcPts val="0"/>
              </a:spcBef>
              <a:spcAft>
                <a:spcPts val="0"/>
              </a:spcAft>
              <a:buSzPts val="2800"/>
              <a:buFont typeface="Arial"/>
              <a:buNone/>
            </a:pPr>
            <a:r>
              <a:t/>
            </a:r>
            <a:endParaRPr b="0" i="0"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Los dendrogramas proporcionan una forma interesante e informativa de visualización.</a:t>
            </a:r>
            <a:endParaRPr/>
          </a:p>
          <a:p>
            <a:pPr indent="-279400" lvl="0" marL="457200" rtl="0" algn="just">
              <a:spcBef>
                <a:spcPts val="0"/>
              </a:spcBef>
              <a:spcAft>
                <a:spcPts val="0"/>
              </a:spcAft>
              <a:buSzPts val="2800"/>
              <a:buFont typeface="Arial"/>
              <a:buNone/>
            </a:pPr>
            <a:r>
              <a:t/>
            </a:r>
            <a:endParaRPr b="0" i="0"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Son especialmente potentes cuando el conjunto de datos contiene relaciones jerárquicas reales.</a:t>
            </a:r>
            <a:endParaRPr/>
          </a:p>
        </p:txBody>
      </p:sp>
      <p:sp>
        <p:nvSpPr>
          <p:cNvPr id="188" name="Google Shape;188;p15"/>
          <p:cNvSpPr txBox="1"/>
          <p:nvPr/>
        </p:nvSpPr>
        <p:spPr>
          <a:xfrm>
            <a:off x="2538731" y="10485756"/>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https://medium.com/datos-y-ciencia/aprendizaje-no-supervisado-en-machine-learning-agrupaci%C3%B3n-bb8f25813edc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VENTAJAS Y DESVENTAJAS</a:t>
            </a:r>
            <a:endParaRPr/>
          </a:p>
        </p:txBody>
      </p:sp>
      <p:sp>
        <p:nvSpPr>
          <p:cNvPr id="194" name="Google Shape;194;p16"/>
          <p:cNvSpPr txBox="1"/>
          <p:nvPr/>
        </p:nvSpPr>
        <p:spPr>
          <a:xfrm>
            <a:off x="2398486" y="2225675"/>
            <a:ext cx="7467599" cy="353943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i="0" lang="es-ES" sz="2800">
                <a:solidFill>
                  <a:srgbClr val="292929"/>
                </a:solidFill>
                <a:latin typeface="Arial"/>
                <a:ea typeface="Arial"/>
                <a:cs typeface="Arial"/>
                <a:sym typeface="Arial"/>
              </a:rPr>
              <a:t>Desventajas de la Agrupación Jerárquica</a:t>
            </a:r>
            <a:endParaRPr/>
          </a:p>
          <a:p>
            <a:pPr indent="0" lvl="0" marL="0" rtl="0" algn="l">
              <a:spcBef>
                <a:spcPts val="0"/>
              </a:spcBef>
              <a:spcAft>
                <a:spcPts val="0"/>
              </a:spcAft>
              <a:buNone/>
            </a:pPr>
            <a:r>
              <a:t/>
            </a:r>
            <a:endParaRPr b="1" i="0"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Son muy sensibles a los valores atípicos y, en su presencia, el rendimiento del modelo disminuye significativamente.</a:t>
            </a:r>
            <a:endParaRPr/>
          </a:p>
          <a:p>
            <a:pPr indent="-279400" lvl="0" marL="457200" rtl="0" algn="l">
              <a:spcBef>
                <a:spcPts val="0"/>
              </a:spcBef>
              <a:spcAft>
                <a:spcPts val="0"/>
              </a:spcAft>
              <a:buSzPts val="2800"/>
              <a:buFont typeface="Arial"/>
              <a:buNone/>
            </a:pPr>
            <a:r>
              <a:t/>
            </a:r>
            <a:endParaRPr b="0" i="0"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Arial"/>
              <a:buChar char="•"/>
            </a:pPr>
            <a:r>
              <a:rPr b="0" i="0" lang="es-ES" sz="2800">
                <a:solidFill>
                  <a:srgbClr val="292929"/>
                </a:solidFill>
                <a:latin typeface="Arial"/>
                <a:ea typeface="Arial"/>
                <a:cs typeface="Arial"/>
                <a:sym typeface="Arial"/>
              </a:rPr>
              <a:t>Son muy exigentes, desde el punto de vista informático y computacional.</a:t>
            </a:r>
            <a:endParaRPr/>
          </a:p>
        </p:txBody>
      </p:sp>
      <p:sp>
        <p:nvSpPr>
          <p:cNvPr id="195" name="Google Shape;195;p16"/>
          <p:cNvSpPr txBox="1"/>
          <p:nvPr/>
        </p:nvSpPr>
        <p:spPr>
          <a:xfrm>
            <a:off x="2538731" y="10485756"/>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https://medium.com/datos-y-ciencia/aprendizaje-no-supervisado-en-machine-learning-agrupaci%C3%B3n-bb8f25813edc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6242050" y="9007475"/>
            <a:ext cx="9020022" cy="101566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6600"/>
              <a:t>RESUMEN</a:t>
            </a:r>
            <a:endParaRPr/>
          </a:p>
        </p:txBody>
      </p:sp>
      <p:sp>
        <p:nvSpPr>
          <p:cNvPr id="201" name="Google Shape;201;p17"/>
          <p:cNvSpPr txBox="1"/>
          <p:nvPr/>
        </p:nvSpPr>
        <p:spPr>
          <a:xfrm>
            <a:off x="6276975" y="7752358"/>
            <a:ext cx="1670957"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04</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RESUMEN</a:t>
            </a:r>
            <a:endParaRPr/>
          </a:p>
        </p:txBody>
      </p:sp>
      <p:sp>
        <p:nvSpPr>
          <p:cNvPr id="207" name="Google Shape;207;p18"/>
          <p:cNvSpPr txBox="1"/>
          <p:nvPr/>
        </p:nvSpPr>
        <p:spPr>
          <a:xfrm>
            <a:off x="2398486" y="2225675"/>
            <a:ext cx="8948964" cy="353943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0" lang="es-ES" sz="2800">
                <a:solidFill>
                  <a:srgbClr val="292929"/>
                </a:solidFill>
                <a:latin typeface="Arial"/>
                <a:ea typeface="Arial"/>
                <a:cs typeface="Arial"/>
                <a:sym typeface="Arial"/>
              </a:rPr>
              <a:t>En esta clase hemos visto:</a:t>
            </a:r>
            <a:endParaRPr/>
          </a:p>
          <a:p>
            <a:pPr indent="0" lvl="0" marL="0" rtl="0" algn="l">
              <a:spcBef>
                <a:spcPts val="0"/>
              </a:spcBef>
              <a:spcAft>
                <a:spcPts val="0"/>
              </a:spcAft>
              <a:buNone/>
            </a:pPr>
            <a:r>
              <a:t/>
            </a:r>
            <a:endParaRPr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Noto Sans Symbols"/>
              <a:buChar char="❑"/>
            </a:pPr>
            <a:r>
              <a:rPr i="0" lang="es-ES" sz="2800">
                <a:solidFill>
                  <a:srgbClr val="292929"/>
                </a:solidFill>
                <a:latin typeface="Arial"/>
                <a:ea typeface="Arial"/>
                <a:cs typeface="Arial"/>
                <a:sym typeface="Arial"/>
              </a:rPr>
              <a:t>Introducción al Clustering Jerárquico</a:t>
            </a:r>
            <a:endParaRPr/>
          </a:p>
          <a:p>
            <a:pPr indent="-279400" lvl="0" marL="457200" rtl="0" algn="l">
              <a:spcBef>
                <a:spcPts val="0"/>
              </a:spcBef>
              <a:spcAft>
                <a:spcPts val="0"/>
              </a:spcAft>
              <a:buSzPts val="2800"/>
              <a:buFont typeface="Noto Sans Symbols"/>
              <a:buNone/>
            </a:pPr>
            <a:r>
              <a:t/>
            </a:r>
            <a:endParaRPr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Noto Sans Symbols"/>
              <a:buChar char="❑"/>
            </a:pPr>
            <a:r>
              <a:rPr i="0" lang="es-ES" sz="2800">
                <a:solidFill>
                  <a:srgbClr val="292929"/>
                </a:solidFill>
                <a:latin typeface="Arial"/>
                <a:ea typeface="Arial"/>
                <a:cs typeface="Arial"/>
                <a:sym typeface="Arial"/>
              </a:rPr>
              <a:t>Tipos de Clustering Jerárquico</a:t>
            </a:r>
            <a:endParaRPr/>
          </a:p>
          <a:p>
            <a:pPr indent="-279400" lvl="0" marL="457200" rtl="0" algn="l">
              <a:spcBef>
                <a:spcPts val="0"/>
              </a:spcBef>
              <a:spcAft>
                <a:spcPts val="0"/>
              </a:spcAft>
              <a:buSzPts val="2800"/>
              <a:buFont typeface="Noto Sans Symbols"/>
              <a:buNone/>
            </a:pPr>
            <a:r>
              <a:t/>
            </a:r>
            <a:endParaRPr sz="2800">
              <a:solidFill>
                <a:srgbClr val="292929"/>
              </a:solidFill>
              <a:latin typeface="Arial"/>
              <a:ea typeface="Arial"/>
              <a:cs typeface="Arial"/>
              <a:sym typeface="Arial"/>
            </a:endParaRPr>
          </a:p>
          <a:p>
            <a:pPr indent="-457200" lvl="0" marL="457200" rtl="0" algn="l">
              <a:spcBef>
                <a:spcPts val="0"/>
              </a:spcBef>
              <a:spcAft>
                <a:spcPts val="0"/>
              </a:spcAft>
              <a:buClr>
                <a:srgbClr val="292929"/>
              </a:buClr>
              <a:buSzPts val="2800"/>
              <a:buFont typeface="Noto Sans Symbols"/>
              <a:buChar char="❑"/>
            </a:pPr>
            <a:r>
              <a:rPr i="0" lang="es-ES" sz="2800">
                <a:solidFill>
                  <a:srgbClr val="292929"/>
                </a:solidFill>
                <a:latin typeface="Arial"/>
                <a:ea typeface="Arial"/>
                <a:cs typeface="Arial"/>
                <a:sym typeface="Arial"/>
              </a:rPr>
              <a:t>Ventajas y Desventajas</a:t>
            </a:r>
            <a:endParaRPr/>
          </a:p>
          <a:p>
            <a:pPr indent="0" lvl="0" marL="0" rtl="0" algn="l">
              <a:spcBef>
                <a:spcPts val="0"/>
              </a:spcBef>
              <a:spcAft>
                <a:spcPts val="0"/>
              </a:spcAft>
              <a:buNone/>
            </a:pPr>
            <a:r>
              <a:t/>
            </a:r>
            <a:endParaRPr b="0" i="0" sz="2800">
              <a:solidFill>
                <a:srgbClr val="29292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p:nvPr/>
        </p:nvSpPr>
        <p:spPr>
          <a:xfrm>
            <a:off x="9518650" y="2378075"/>
            <a:ext cx="5357557"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latin typeface="Arial Black"/>
                <a:ea typeface="Arial Black"/>
                <a:cs typeface="Arial Black"/>
                <a:sym typeface="Arial Black"/>
              </a:rPr>
              <a:t>CONTENIDO</a:t>
            </a:r>
            <a:endParaRPr/>
          </a:p>
        </p:txBody>
      </p:sp>
      <p:sp>
        <p:nvSpPr>
          <p:cNvPr id="81" name="Google Shape;81;p2"/>
          <p:cNvSpPr txBox="1"/>
          <p:nvPr/>
        </p:nvSpPr>
        <p:spPr>
          <a:xfrm>
            <a:off x="9518650"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01</a:t>
            </a:r>
            <a:endParaRPr/>
          </a:p>
        </p:txBody>
      </p:sp>
      <p:sp>
        <p:nvSpPr>
          <p:cNvPr id="82" name="Google Shape;82;p2"/>
          <p:cNvSpPr txBox="1"/>
          <p:nvPr/>
        </p:nvSpPr>
        <p:spPr>
          <a:xfrm>
            <a:off x="9617262" y="7026177"/>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TIPOS</a:t>
            </a:r>
            <a:endParaRPr/>
          </a:p>
        </p:txBody>
      </p:sp>
      <p:sp>
        <p:nvSpPr>
          <p:cNvPr id="83" name="Google Shape;83;p2"/>
          <p:cNvSpPr txBox="1"/>
          <p:nvPr/>
        </p:nvSpPr>
        <p:spPr>
          <a:xfrm>
            <a:off x="14771968" y="4782489"/>
            <a:ext cx="4728882"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RESUMEN</a:t>
            </a:r>
            <a:endParaRPr/>
          </a:p>
        </p:txBody>
      </p:sp>
      <p:sp>
        <p:nvSpPr>
          <p:cNvPr id="84" name="Google Shape;84;p2"/>
          <p:cNvSpPr txBox="1"/>
          <p:nvPr/>
        </p:nvSpPr>
        <p:spPr>
          <a:xfrm>
            <a:off x="9518650" y="6264177"/>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02</a:t>
            </a:r>
            <a:endParaRPr/>
          </a:p>
        </p:txBody>
      </p:sp>
      <p:sp>
        <p:nvSpPr>
          <p:cNvPr id="85" name="Google Shape;85;p2"/>
          <p:cNvSpPr txBox="1"/>
          <p:nvPr/>
        </p:nvSpPr>
        <p:spPr>
          <a:xfrm>
            <a:off x="14656174" y="4020489"/>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04</a:t>
            </a:r>
            <a:endParaRPr/>
          </a:p>
        </p:txBody>
      </p:sp>
      <p:sp>
        <p:nvSpPr>
          <p:cNvPr id="86" name="Google Shape;86;p2"/>
          <p:cNvSpPr txBox="1"/>
          <p:nvPr/>
        </p:nvSpPr>
        <p:spPr>
          <a:xfrm>
            <a:off x="9617262" y="9194781"/>
            <a:ext cx="4165973"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VENTAJAS Y DESVENTAJAS</a:t>
            </a:r>
            <a:endParaRPr/>
          </a:p>
        </p:txBody>
      </p:sp>
      <p:sp>
        <p:nvSpPr>
          <p:cNvPr id="87" name="Google Shape;87;p2"/>
          <p:cNvSpPr txBox="1"/>
          <p:nvPr/>
        </p:nvSpPr>
        <p:spPr>
          <a:xfrm>
            <a:off x="9617262" y="8432781"/>
            <a:ext cx="1066800"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6000">
                <a:solidFill>
                  <a:schemeClr val="dk1"/>
                </a:solidFill>
                <a:latin typeface="Arial Black"/>
                <a:ea typeface="Arial Black"/>
                <a:cs typeface="Arial Black"/>
                <a:sym typeface="Arial Black"/>
              </a:rPr>
              <a:t>03</a:t>
            </a:r>
            <a:endParaRPr/>
          </a:p>
        </p:txBody>
      </p:sp>
      <p:sp>
        <p:nvSpPr>
          <p:cNvPr id="88" name="Google Shape;88;p2"/>
          <p:cNvSpPr txBox="1"/>
          <p:nvPr/>
        </p:nvSpPr>
        <p:spPr>
          <a:xfrm>
            <a:off x="9617262" y="4782488"/>
            <a:ext cx="4579097" cy="461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3000">
                <a:solidFill>
                  <a:schemeClr val="dk1"/>
                </a:solidFill>
                <a:latin typeface="Arial"/>
                <a:ea typeface="Arial"/>
                <a:cs typeface="Arial"/>
                <a:sym typeface="Arial"/>
              </a:rPr>
              <a:t>INTRODUCCIÓN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title"/>
          </p:nvPr>
        </p:nvSpPr>
        <p:spPr>
          <a:xfrm>
            <a:off x="4413250" y="7559675"/>
            <a:ext cx="10134600" cy="1015663"/>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sz="6600"/>
              <a:t>INTRODUCCIÓN</a:t>
            </a:r>
            <a:endParaRPr/>
          </a:p>
        </p:txBody>
      </p:sp>
      <p:sp>
        <p:nvSpPr>
          <p:cNvPr id="94" name="Google Shape;94;p3"/>
          <p:cNvSpPr txBox="1"/>
          <p:nvPr/>
        </p:nvSpPr>
        <p:spPr>
          <a:xfrm>
            <a:off x="12677531" y="6082347"/>
            <a:ext cx="1905000"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9600">
                <a:solidFill>
                  <a:schemeClr val="dk1"/>
                </a:solidFill>
                <a:latin typeface="Arial Black"/>
                <a:ea typeface="Arial Black"/>
                <a:cs typeface="Arial Black"/>
                <a:sym typeface="Arial Black"/>
              </a:rPr>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0" name="Google Shape;100;p4"/>
          <p:cNvSpPr txBox="1"/>
          <p:nvPr/>
        </p:nvSpPr>
        <p:spPr>
          <a:xfrm>
            <a:off x="2584450" y="2759075"/>
            <a:ext cx="7467600" cy="5695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1" lang="es-ES" sz="2800">
                <a:latin typeface="Arial"/>
                <a:ea typeface="Arial"/>
                <a:cs typeface="Arial"/>
                <a:sym typeface="Arial"/>
              </a:rPr>
              <a:t>Hierarchical clustering </a:t>
            </a:r>
            <a:r>
              <a:rPr lang="es-ES" sz="2800">
                <a:latin typeface="Arial"/>
                <a:ea typeface="Arial"/>
                <a:cs typeface="Arial"/>
                <a:sym typeface="Arial"/>
              </a:rPr>
              <a:t>es una alternativa a los métodos de </a:t>
            </a:r>
            <a:r>
              <a:rPr i="1" lang="es-ES" sz="2800">
                <a:latin typeface="Arial"/>
                <a:ea typeface="Arial"/>
                <a:cs typeface="Arial"/>
                <a:sym typeface="Arial"/>
              </a:rPr>
              <a:t>partitioning clustering (como K-means) </a:t>
            </a:r>
            <a:r>
              <a:rPr lang="es-ES" sz="2800">
                <a:latin typeface="Arial"/>
                <a:ea typeface="Arial"/>
                <a:cs typeface="Arial"/>
                <a:sym typeface="Arial"/>
              </a:rPr>
              <a:t>que no requiere que se pre-especifique el número de clusters, la encontrará por sí mismo. </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ES" sz="2800">
                <a:latin typeface="Arial"/>
                <a:ea typeface="Arial"/>
                <a:cs typeface="Arial"/>
                <a:sym typeface="Arial"/>
              </a:rPr>
              <a:t>Además, permite el trazado de </a:t>
            </a:r>
            <a:r>
              <a:rPr lang="es-ES" sz="2800"/>
              <a:t>dendrogramas</a:t>
            </a:r>
            <a:r>
              <a:rPr lang="es-ES" sz="2800">
                <a:latin typeface="Arial"/>
                <a:ea typeface="Arial"/>
                <a:cs typeface="Arial"/>
                <a:sym typeface="Arial"/>
              </a:rPr>
              <a:t>.</a:t>
            </a:r>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just">
              <a:spcBef>
                <a:spcPts val="0"/>
              </a:spcBef>
              <a:spcAft>
                <a:spcPts val="0"/>
              </a:spcAft>
              <a:buNone/>
            </a:pPr>
            <a:r>
              <a:rPr lang="es-ES" sz="2800">
                <a:latin typeface="Arial"/>
                <a:ea typeface="Arial"/>
                <a:cs typeface="Arial"/>
                <a:sym typeface="Arial"/>
              </a:rPr>
              <a:t>Los </a:t>
            </a:r>
            <a:r>
              <a:rPr lang="es-ES" sz="2800"/>
              <a:t>dendrogramas</a:t>
            </a:r>
            <a:r>
              <a:rPr lang="es-ES" sz="2800">
                <a:latin typeface="Arial"/>
                <a:ea typeface="Arial"/>
                <a:cs typeface="Arial"/>
                <a:sym typeface="Arial"/>
              </a:rPr>
              <a:t> son visualizaciones de una agrupación jerárquica binaria.</a:t>
            </a:r>
            <a:endParaRPr/>
          </a:p>
          <a:p>
            <a:pPr indent="0" lvl="0" marL="0" rtl="0" algn="l">
              <a:spcBef>
                <a:spcPts val="0"/>
              </a:spcBef>
              <a:spcAft>
                <a:spcPts val="0"/>
              </a:spcAft>
              <a:buNone/>
            </a:pPr>
            <a:r>
              <a:t/>
            </a:r>
            <a:endParaRPr sz="2800">
              <a:latin typeface="Arial"/>
              <a:ea typeface="Arial"/>
              <a:cs typeface="Arial"/>
              <a:sym typeface="Arial"/>
            </a:endParaRPr>
          </a:p>
          <a:p>
            <a:pPr indent="0" lvl="0" marL="0" rtl="0" algn="l">
              <a:spcBef>
                <a:spcPts val="0"/>
              </a:spcBef>
              <a:spcAft>
                <a:spcPts val="0"/>
              </a:spcAft>
              <a:buNone/>
            </a:pPr>
            <a:r>
              <a:t/>
            </a:r>
            <a:endParaRPr sz="2800">
              <a:latin typeface="Arial"/>
              <a:ea typeface="Arial"/>
              <a:cs typeface="Arial"/>
              <a:sym typeface="Arial"/>
            </a:endParaRPr>
          </a:p>
        </p:txBody>
      </p:sp>
      <p:pic>
        <p:nvPicPr>
          <p:cNvPr id="101" name="Google Shape;101;p4"/>
          <p:cNvPicPr preferRelativeResize="0"/>
          <p:nvPr/>
        </p:nvPicPr>
        <p:blipFill rotWithShape="1">
          <a:blip r:embed="rId3">
            <a:alphaModFix/>
          </a:blip>
          <a:srcRect b="0" l="0" r="0" t="0"/>
          <a:stretch/>
        </p:blipFill>
        <p:spPr>
          <a:xfrm>
            <a:off x="11118850" y="2760202"/>
            <a:ext cx="7772400" cy="5064752"/>
          </a:xfrm>
          <a:prstGeom prst="rect">
            <a:avLst/>
          </a:prstGeom>
          <a:noFill/>
          <a:ln>
            <a:noFill/>
          </a:ln>
        </p:spPr>
      </p:pic>
      <p:sp>
        <p:nvSpPr>
          <p:cNvPr id="102" name="Google Shape;102;p4"/>
          <p:cNvSpPr txBox="1"/>
          <p:nvPr/>
        </p:nvSpPr>
        <p:spPr>
          <a:xfrm>
            <a:off x="11271251" y="8550275"/>
            <a:ext cx="7620000" cy="1200329"/>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1" lang="es-ES" sz="1800">
                <a:solidFill>
                  <a:srgbClr val="292929"/>
                </a:solidFill>
                <a:latin typeface="Arial"/>
                <a:ea typeface="Arial"/>
                <a:cs typeface="Arial"/>
                <a:sym typeface="Arial"/>
              </a:rPr>
              <a:t>Las observaciones que se fusionan en la parte inferior son similares, mientras que las que están en la parte superior son muy diferentes. Con los dendogramas, las conclusiones se hacen basándose en la ubicación del eje vertical y no en el horizontal.</a:t>
            </a:r>
            <a:endParaRPr i="1" sz="1800">
              <a:latin typeface="Arial"/>
              <a:ea typeface="Arial"/>
              <a:cs typeface="Arial"/>
              <a:sym typeface="Arial"/>
            </a:endParaRPr>
          </a:p>
        </p:txBody>
      </p:sp>
      <p:sp>
        <p:nvSpPr>
          <p:cNvPr id="103" name="Google Shape;103;p4"/>
          <p:cNvSpPr txBox="1"/>
          <p:nvPr/>
        </p:nvSpPr>
        <p:spPr>
          <a:xfrm>
            <a:off x="2538731" y="10485756"/>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https://medium.com/datos-y-ciencia/aprendizaje-no-supervisado-en-machine-learning-agrupaci%C3%B3n-bb8f25813edc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INTRODUCCIÓN</a:t>
            </a:r>
            <a:endParaRPr/>
          </a:p>
        </p:txBody>
      </p:sp>
      <p:sp>
        <p:nvSpPr>
          <p:cNvPr id="109" name="Google Shape;109;p5"/>
          <p:cNvSpPr/>
          <p:nvPr/>
        </p:nvSpPr>
        <p:spPr>
          <a:xfrm>
            <a:off x="15767050" y="9388475"/>
            <a:ext cx="457200" cy="513593"/>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grpSp>
        <p:nvGrpSpPr>
          <p:cNvPr id="110" name="Google Shape;110;p5"/>
          <p:cNvGrpSpPr/>
          <p:nvPr/>
        </p:nvGrpSpPr>
        <p:grpSpPr>
          <a:xfrm>
            <a:off x="2965450" y="1863990"/>
            <a:ext cx="13411200" cy="8235335"/>
            <a:chOff x="2965450" y="1863990"/>
            <a:chExt cx="13411200" cy="8235335"/>
          </a:xfrm>
        </p:grpSpPr>
        <p:pic>
          <p:nvPicPr>
            <p:cNvPr id="111" name="Google Shape;111;p5"/>
            <p:cNvPicPr preferRelativeResize="0"/>
            <p:nvPr/>
          </p:nvPicPr>
          <p:blipFill rotWithShape="1">
            <a:blip r:embed="rId3">
              <a:alphaModFix/>
            </a:blip>
            <a:srcRect b="0" l="0" r="0" t="0"/>
            <a:stretch/>
          </p:blipFill>
          <p:spPr>
            <a:xfrm>
              <a:off x="2965450" y="1863990"/>
              <a:ext cx="13411200" cy="8038078"/>
            </a:xfrm>
            <a:prstGeom prst="rect">
              <a:avLst/>
            </a:prstGeom>
            <a:noFill/>
            <a:ln>
              <a:noFill/>
            </a:ln>
          </p:spPr>
        </p:pic>
        <p:sp>
          <p:nvSpPr>
            <p:cNvPr id="112" name="Google Shape;112;p5"/>
            <p:cNvSpPr txBox="1"/>
            <p:nvPr/>
          </p:nvSpPr>
          <p:spPr>
            <a:xfrm>
              <a:off x="3288825" y="9191225"/>
              <a:ext cx="3598500" cy="908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4700">
                  <a:latin typeface="Calibri"/>
                  <a:ea typeface="Calibri"/>
                  <a:cs typeface="Calibri"/>
                  <a:sym typeface="Calibri"/>
                </a:rPr>
                <a:t>Dendrograma</a:t>
              </a:r>
              <a:endParaRPr sz="4700">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8159750" y="6250622"/>
            <a:ext cx="1905000"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9600">
                <a:solidFill>
                  <a:srgbClr val="257CE1"/>
                </a:solidFill>
                <a:latin typeface="Arial Black"/>
                <a:ea typeface="Arial Black"/>
                <a:cs typeface="Arial Black"/>
                <a:sym typeface="Arial Black"/>
              </a:rPr>
              <a:t>02</a:t>
            </a:r>
            <a:endParaRPr/>
          </a:p>
        </p:txBody>
      </p:sp>
      <p:sp>
        <p:nvSpPr>
          <p:cNvPr id="118" name="Google Shape;118;p6"/>
          <p:cNvSpPr txBox="1"/>
          <p:nvPr/>
        </p:nvSpPr>
        <p:spPr>
          <a:xfrm>
            <a:off x="1517650" y="7712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TIPOS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TIPOS</a:t>
            </a:r>
            <a:endParaRPr/>
          </a:p>
        </p:txBody>
      </p:sp>
      <p:sp>
        <p:nvSpPr>
          <p:cNvPr id="124" name="Google Shape;124;p7"/>
          <p:cNvSpPr txBox="1"/>
          <p:nvPr/>
        </p:nvSpPr>
        <p:spPr>
          <a:xfrm>
            <a:off x="2621644" y="1945967"/>
            <a:ext cx="7467600" cy="74175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0" i="0" lang="es-ES" sz="2800">
                <a:solidFill>
                  <a:srgbClr val="292929"/>
                </a:solidFill>
                <a:latin typeface="Arial"/>
                <a:ea typeface="Arial"/>
                <a:cs typeface="Arial"/>
                <a:sym typeface="Arial"/>
              </a:rPr>
              <a:t>Existen dos enfoques para este tipo de agrupación: aglomerativo y divisivo.</a:t>
            </a:r>
            <a:endParaRPr/>
          </a:p>
          <a:p>
            <a:pPr indent="0" lvl="0" marL="0" rtl="0" algn="just">
              <a:spcBef>
                <a:spcPts val="0"/>
              </a:spcBef>
              <a:spcAft>
                <a:spcPts val="0"/>
              </a:spcAft>
              <a:buNone/>
            </a:pPr>
            <a:r>
              <a:t/>
            </a:r>
            <a:endParaRPr b="0" i="0"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Arial"/>
              <a:buChar char="•"/>
            </a:pPr>
            <a:r>
              <a:rPr b="1" i="0" lang="es-ES" sz="2800">
                <a:solidFill>
                  <a:srgbClr val="292929"/>
                </a:solidFill>
                <a:latin typeface="Arial"/>
                <a:ea typeface="Arial"/>
                <a:cs typeface="Arial"/>
                <a:sym typeface="Arial"/>
              </a:rPr>
              <a:t>Divisivo</a:t>
            </a:r>
            <a:r>
              <a:rPr b="0" i="0" lang="es-ES" sz="2800">
                <a:solidFill>
                  <a:srgbClr val="292929"/>
                </a:solidFill>
                <a:latin typeface="Arial"/>
                <a:ea typeface="Arial"/>
                <a:cs typeface="Arial"/>
                <a:sym typeface="Arial"/>
              </a:rPr>
              <a:t>: este método comienza por englobar todos los puntos de datos en un solo grupo. Luego, dividirá el grupo iterativamente en otros más pequeños hasta que cada uno de ellos contenga sólo una muestra.</a:t>
            </a:r>
            <a:endParaRPr/>
          </a:p>
          <a:p>
            <a:pPr indent="0" lvl="0" marL="0" rtl="0" algn="just">
              <a:spcBef>
                <a:spcPts val="0"/>
              </a:spcBef>
              <a:spcAft>
                <a:spcPts val="0"/>
              </a:spcAft>
              <a:buSzPts val="2800"/>
              <a:buFont typeface="Arial"/>
              <a:buNone/>
            </a:pPr>
            <a:r>
              <a:t/>
            </a:r>
            <a:endParaRPr b="0" i="0" sz="2800">
              <a:solidFill>
                <a:srgbClr val="292929"/>
              </a:solidFill>
              <a:latin typeface="Arial"/>
              <a:ea typeface="Arial"/>
              <a:cs typeface="Arial"/>
              <a:sym typeface="Arial"/>
            </a:endParaRPr>
          </a:p>
          <a:p>
            <a:pPr indent="-457200" lvl="0" marL="457200" rtl="0" algn="just">
              <a:spcBef>
                <a:spcPts val="0"/>
              </a:spcBef>
              <a:spcAft>
                <a:spcPts val="0"/>
              </a:spcAft>
              <a:buClr>
                <a:srgbClr val="292929"/>
              </a:buClr>
              <a:buSzPts val="2800"/>
              <a:buFont typeface="Arial"/>
              <a:buChar char="•"/>
            </a:pPr>
            <a:r>
              <a:rPr b="1" i="0" lang="es-ES" sz="2800">
                <a:solidFill>
                  <a:srgbClr val="292929"/>
                </a:solidFill>
                <a:latin typeface="Arial"/>
                <a:ea typeface="Arial"/>
                <a:cs typeface="Arial"/>
                <a:sym typeface="Arial"/>
              </a:rPr>
              <a:t>Aglomerativo</a:t>
            </a:r>
            <a:r>
              <a:rPr b="0" i="0" lang="es-ES" sz="2800">
                <a:solidFill>
                  <a:srgbClr val="292929"/>
                </a:solidFill>
                <a:latin typeface="Arial"/>
                <a:ea typeface="Arial"/>
                <a:cs typeface="Arial"/>
                <a:sym typeface="Arial"/>
              </a:rPr>
              <a:t>: este método comienza con cada muestra siendo un grupo diferente y luego fusionándolas por las que están más cerca unas de otras hasta que sólo haya un grupo.</a:t>
            </a:r>
            <a:endParaRPr/>
          </a:p>
          <a:p>
            <a:pPr indent="0" lvl="0" marL="0" rtl="0" algn="l">
              <a:spcBef>
                <a:spcPts val="0"/>
              </a:spcBef>
              <a:spcAft>
                <a:spcPts val="0"/>
              </a:spcAft>
              <a:buNone/>
            </a:pPr>
            <a:r>
              <a:t/>
            </a:r>
            <a:endParaRPr sz="2800">
              <a:latin typeface="Arial"/>
              <a:ea typeface="Arial"/>
              <a:cs typeface="Arial"/>
              <a:sym typeface="Arial"/>
            </a:endParaRPr>
          </a:p>
          <a:p>
            <a:pPr indent="0" lvl="0" marL="0" rtl="0" algn="l">
              <a:spcBef>
                <a:spcPts val="0"/>
              </a:spcBef>
              <a:spcAft>
                <a:spcPts val="0"/>
              </a:spcAft>
              <a:buNone/>
            </a:pPr>
            <a:r>
              <a:t/>
            </a:r>
            <a:endParaRPr sz="2800">
              <a:latin typeface="Arial"/>
              <a:ea typeface="Arial"/>
              <a:cs typeface="Arial"/>
              <a:sym typeface="Arial"/>
            </a:endParaRPr>
          </a:p>
        </p:txBody>
      </p:sp>
      <p:sp>
        <p:nvSpPr>
          <p:cNvPr id="125" name="Google Shape;125;p7"/>
          <p:cNvSpPr txBox="1"/>
          <p:nvPr/>
        </p:nvSpPr>
        <p:spPr>
          <a:xfrm>
            <a:off x="3224531" y="10346911"/>
            <a:ext cx="14295000" cy="430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a:t>
            </a:r>
            <a:r>
              <a:rPr lang="es-ES" sz="1100" u="sng">
                <a:solidFill>
                  <a:schemeClr val="hlink"/>
                </a:solidFill>
                <a:hlinkClick r:id="rId3"/>
              </a:rPr>
              <a:t>https://medium.com/datos-y-ciencia/aprendizaje-no-supervisado-en-machine-learning-agrupaci%C3%B3n-bb8f25813edc</a:t>
            </a:r>
            <a:endParaRPr sz="1100"/>
          </a:p>
          <a:p>
            <a:pPr indent="0" lvl="0" marL="0" rtl="0" algn="l">
              <a:spcBef>
                <a:spcPts val="0"/>
              </a:spcBef>
              <a:spcAft>
                <a:spcPts val="0"/>
              </a:spcAft>
              <a:buNone/>
            </a:pPr>
            <a:r>
              <a:rPr lang="es-ES" sz="1100"/>
              <a:t>IMAGEN: http://blog.dropscore.com/metodos-de-clustering-mas-utilizados/</a:t>
            </a:r>
            <a:endParaRPr sz="1100"/>
          </a:p>
        </p:txBody>
      </p:sp>
      <p:pic>
        <p:nvPicPr>
          <p:cNvPr id="126" name="Google Shape;126;p7"/>
          <p:cNvPicPr preferRelativeResize="0"/>
          <p:nvPr/>
        </p:nvPicPr>
        <p:blipFill>
          <a:blip r:embed="rId4">
            <a:alphaModFix/>
          </a:blip>
          <a:stretch>
            <a:fillRect/>
          </a:stretch>
        </p:blipFill>
        <p:spPr>
          <a:xfrm>
            <a:off x="10732327" y="2830577"/>
            <a:ext cx="7183875" cy="478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TIPOS</a:t>
            </a:r>
            <a:endParaRPr/>
          </a:p>
        </p:txBody>
      </p:sp>
      <p:sp>
        <p:nvSpPr>
          <p:cNvPr id="132" name="Google Shape;132;p8"/>
          <p:cNvSpPr txBox="1"/>
          <p:nvPr/>
        </p:nvSpPr>
        <p:spPr>
          <a:xfrm>
            <a:off x="3224531" y="10346911"/>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https://www.cienciadedatos.net/documentos/py20-clustering-con-python.html</a:t>
            </a:r>
            <a:endParaRPr/>
          </a:p>
        </p:txBody>
      </p:sp>
      <p:sp>
        <p:nvSpPr>
          <p:cNvPr id="133" name="Google Shape;133;p8"/>
          <p:cNvSpPr txBox="1"/>
          <p:nvPr/>
        </p:nvSpPr>
        <p:spPr>
          <a:xfrm>
            <a:off x="2550886" y="1616075"/>
            <a:ext cx="7924800" cy="77268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AGLOMERATIVO</a:t>
            </a:r>
            <a:r>
              <a:rPr b="0" i="0" lang="es-ES" sz="2800">
                <a:solidFill>
                  <a:srgbClr val="292929"/>
                </a:solidFill>
                <a:latin typeface="Arial"/>
                <a:ea typeface="Arial"/>
                <a:cs typeface="Arial"/>
                <a:sym typeface="Arial"/>
              </a:rPr>
              <a:t>: el algoritmo de este tipo es:</a:t>
            </a:r>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457200" lvl="0" marL="457200" rtl="0" algn="just">
              <a:spcBef>
                <a:spcPts val="0"/>
              </a:spcBef>
              <a:spcAft>
                <a:spcPts val="0"/>
              </a:spcAft>
              <a:buClr>
                <a:srgbClr val="333333"/>
              </a:buClr>
              <a:buSzPts val="2000"/>
              <a:buFont typeface="Calibri"/>
              <a:buAutoNum type="arabicPeriod"/>
            </a:pPr>
            <a:r>
              <a:rPr lang="es-ES" sz="2000">
                <a:solidFill>
                  <a:srgbClr val="333333"/>
                </a:solidFill>
                <a:latin typeface="Arial"/>
                <a:ea typeface="Arial"/>
                <a:cs typeface="Arial"/>
                <a:sym typeface="Arial"/>
              </a:rPr>
              <a:t>Considerar cada una de las n observaciones como un </a:t>
            </a:r>
            <a:r>
              <a:rPr lang="es-ES" sz="2000">
                <a:solidFill>
                  <a:srgbClr val="333333"/>
                </a:solidFill>
              </a:rPr>
              <a:t>clúster</a:t>
            </a:r>
            <a:r>
              <a:rPr lang="es-ES" sz="2000">
                <a:solidFill>
                  <a:srgbClr val="333333"/>
                </a:solidFill>
                <a:latin typeface="Arial"/>
                <a:ea typeface="Arial"/>
                <a:cs typeface="Arial"/>
                <a:sym typeface="Arial"/>
              </a:rPr>
              <a:t> individual, formando así la base del dendrograma (hojas).</a:t>
            </a:r>
            <a:endParaRPr/>
          </a:p>
          <a:p>
            <a:pPr indent="-330200" lvl="0" marL="457200" rtl="0" algn="just">
              <a:spcBef>
                <a:spcPts val="0"/>
              </a:spcBef>
              <a:spcAft>
                <a:spcPts val="0"/>
              </a:spcAft>
              <a:buSzPts val="2000"/>
              <a:buFont typeface="Calibri"/>
              <a:buNone/>
            </a:pPr>
            <a:r>
              <a:t/>
            </a:r>
            <a:endParaRPr sz="2000">
              <a:solidFill>
                <a:srgbClr val="333333"/>
              </a:solidFill>
              <a:latin typeface="Arial"/>
              <a:ea typeface="Arial"/>
              <a:cs typeface="Arial"/>
              <a:sym typeface="Arial"/>
            </a:endParaRPr>
          </a:p>
          <a:p>
            <a:pPr indent="-457200" lvl="0" marL="457200" rtl="0" algn="just">
              <a:spcBef>
                <a:spcPts val="0"/>
              </a:spcBef>
              <a:spcAft>
                <a:spcPts val="0"/>
              </a:spcAft>
              <a:buClr>
                <a:srgbClr val="333333"/>
              </a:buClr>
              <a:buSzPts val="2000"/>
              <a:buFont typeface="Calibri"/>
              <a:buAutoNum type="arabicPeriod"/>
            </a:pPr>
            <a:r>
              <a:rPr lang="es-ES" sz="2000">
                <a:solidFill>
                  <a:srgbClr val="333333"/>
                </a:solidFill>
                <a:latin typeface="Arial"/>
                <a:ea typeface="Arial"/>
                <a:cs typeface="Arial"/>
                <a:sym typeface="Arial"/>
              </a:rPr>
              <a:t>Proceso iterativo hasta que todas las observaciones pertenecen a un único cluster:</a:t>
            </a:r>
            <a:endParaRPr/>
          </a:p>
          <a:p>
            <a:pPr indent="0" lvl="0" marL="0" rtl="0" algn="just">
              <a:spcBef>
                <a:spcPts val="0"/>
              </a:spcBef>
              <a:spcAft>
                <a:spcPts val="0"/>
              </a:spcAft>
              <a:buSzPts val="2400"/>
              <a:buFont typeface="Calibri"/>
              <a:buNone/>
            </a:pPr>
            <a:r>
              <a:t/>
            </a:r>
            <a:endParaRPr b="0" i="0" sz="2400">
              <a:solidFill>
                <a:srgbClr val="333333"/>
              </a:solidFill>
              <a:latin typeface="Arial"/>
              <a:ea typeface="Arial"/>
              <a:cs typeface="Arial"/>
              <a:sym typeface="Arial"/>
            </a:endParaRPr>
          </a:p>
          <a:p>
            <a:pPr indent="0" lvl="1" marL="457200" rtl="0" algn="just">
              <a:spcBef>
                <a:spcPts val="0"/>
              </a:spcBef>
              <a:spcAft>
                <a:spcPts val="0"/>
              </a:spcAft>
              <a:buNone/>
            </a:pPr>
            <a:r>
              <a:rPr lang="es-ES" sz="2000">
                <a:solidFill>
                  <a:srgbClr val="333333"/>
                </a:solidFill>
                <a:latin typeface="Arial"/>
                <a:ea typeface="Arial"/>
                <a:cs typeface="Arial"/>
                <a:sym typeface="Arial"/>
              </a:rPr>
              <a:t>2.1 Calcular la distancia entre cada posible par de los n clusters. El investigador debe determinar el tipo de medida empleada para cuantificar la similitud entre observaciones o grupos (distancia y linkage). </a:t>
            </a:r>
            <a:endParaRPr/>
          </a:p>
          <a:p>
            <a:pPr indent="0" lvl="1" marL="457200" rtl="0" algn="just">
              <a:spcBef>
                <a:spcPts val="0"/>
              </a:spcBef>
              <a:spcAft>
                <a:spcPts val="0"/>
              </a:spcAft>
              <a:buNone/>
            </a:pPr>
            <a:r>
              <a:t/>
            </a:r>
            <a:endParaRPr sz="2000">
              <a:solidFill>
                <a:srgbClr val="333333"/>
              </a:solidFill>
              <a:latin typeface="Arial"/>
              <a:ea typeface="Arial"/>
              <a:cs typeface="Arial"/>
              <a:sym typeface="Arial"/>
            </a:endParaRPr>
          </a:p>
          <a:p>
            <a:pPr indent="0" lvl="1" marL="457200" rtl="0" algn="just">
              <a:spcBef>
                <a:spcPts val="0"/>
              </a:spcBef>
              <a:spcAft>
                <a:spcPts val="0"/>
              </a:spcAft>
              <a:buNone/>
            </a:pPr>
            <a:r>
              <a:rPr lang="es-ES" sz="2000">
                <a:solidFill>
                  <a:srgbClr val="333333"/>
                </a:solidFill>
                <a:latin typeface="Arial"/>
                <a:ea typeface="Arial"/>
                <a:cs typeface="Arial"/>
                <a:sym typeface="Arial"/>
              </a:rPr>
              <a:t>2.2 Los dos clusters más similares se fusionan, de forma que quedan n-1 clusters.</a:t>
            </a:r>
            <a:endParaRPr/>
          </a:p>
          <a:p>
            <a:pPr indent="0" lvl="0" marL="0" rtl="0" algn="just">
              <a:spcBef>
                <a:spcPts val="0"/>
              </a:spcBef>
              <a:spcAft>
                <a:spcPts val="0"/>
              </a:spcAft>
              <a:buNone/>
            </a:pPr>
            <a:r>
              <a:t/>
            </a:r>
            <a:endParaRPr b="0" i="0" sz="2000">
              <a:solidFill>
                <a:srgbClr val="333333"/>
              </a:solidFill>
              <a:latin typeface="Arial"/>
              <a:ea typeface="Arial"/>
              <a:cs typeface="Arial"/>
              <a:sym typeface="Arial"/>
            </a:endParaRPr>
          </a:p>
          <a:p>
            <a:pPr indent="-457200" lvl="0" marL="457200" rtl="0" algn="just">
              <a:spcBef>
                <a:spcPts val="0"/>
              </a:spcBef>
              <a:spcAft>
                <a:spcPts val="0"/>
              </a:spcAft>
              <a:buClr>
                <a:srgbClr val="333333"/>
              </a:buClr>
              <a:buSzPts val="2000"/>
              <a:buFont typeface="Calibri"/>
              <a:buAutoNum type="arabicPeriod"/>
            </a:pPr>
            <a:r>
              <a:rPr b="0" i="0" lang="es-ES" sz="2000">
                <a:solidFill>
                  <a:srgbClr val="333333"/>
                </a:solidFill>
                <a:latin typeface="Arial"/>
                <a:ea typeface="Arial"/>
                <a:cs typeface="Arial"/>
                <a:sym typeface="Arial"/>
              </a:rPr>
              <a:t>Cortar la estructura de árbol generada (dendrograma) a una determinada altura para crear los </a:t>
            </a:r>
            <a:r>
              <a:rPr b="0" i="1" lang="es-ES" sz="2000">
                <a:solidFill>
                  <a:srgbClr val="333333"/>
                </a:solidFill>
                <a:latin typeface="Arial"/>
                <a:ea typeface="Arial"/>
                <a:cs typeface="Arial"/>
                <a:sym typeface="Arial"/>
              </a:rPr>
              <a:t>clusters</a:t>
            </a:r>
            <a:r>
              <a:rPr b="0" i="0" lang="es-ES" sz="2000">
                <a:solidFill>
                  <a:srgbClr val="333333"/>
                </a:solidFill>
                <a:latin typeface="Arial"/>
                <a:ea typeface="Arial"/>
                <a:cs typeface="Arial"/>
                <a:sym typeface="Arial"/>
              </a:rPr>
              <a:t> finales.</a:t>
            </a:r>
            <a:endParaRPr/>
          </a:p>
          <a:p>
            <a:pPr indent="-330200" lvl="0" marL="457200" rtl="0" algn="just">
              <a:spcBef>
                <a:spcPts val="0"/>
              </a:spcBef>
              <a:spcAft>
                <a:spcPts val="0"/>
              </a:spcAft>
              <a:buSzPts val="2000"/>
              <a:buFont typeface="Calibri"/>
              <a:buNone/>
            </a:pPr>
            <a:r>
              <a:t/>
            </a:r>
            <a:endParaRPr sz="2000">
              <a:solidFill>
                <a:srgbClr val="333333"/>
              </a:solidFill>
              <a:latin typeface="Arial"/>
              <a:ea typeface="Arial"/>
              <a:cs typeface="Arial"/>
              <a:sym typeface="Arial"/>
            </a:endParaRPr>
          </a:p>
          <a:p>
            <a:pPr indent="-330200" lvl="0" marL="457200" rtl="0" algn="just">
              <a:spcBef>
                <a:spcPts val="0"/>
              </a:spcBef>
              <a:spcAft>
                <a:spcPts val="0"/>
              </a:spcAft>
              <a:buSzPts val="2000"/>
              <a:buFont typeface="Calibri"/>
              <a:buNone/>
            </a:pPr>
            <a:r>
              <a:t/>
            </a:r>
            <a:endParaRPr b="0" i="0" sz="2000">
              <a:solidFill>
                <a:srgbClr val="333333"/>
              </a:solidFill>
              <a:latin typeface="Arial"/>
              <a:ea typeface="Arial"/>
              <a:cs typeface="Arial"/>
              <a:sym typeface="Arial"/>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l">
              <a:spcBef>
                <a:spcPts val="0"/>
              </a:spcBef>
              <a:spcAft>
                <a:spcPts val="0"/>
              </a:spcAft>
              <a:buNone/>
            </a:pPr>
            <a:r>
              <a:t/>
            </a:r>
            <a:endParaRPr sz="2800">
              <a:latin typeface="Arial"/>
              <a:ea typeface="Arial"/>
              <a:cs typeface="Arial"/>
              <a:sym typeface="Arial"/>
            </a:endParaRPr>
          </a:p>
        </p:txBody>
      </p:sp>
      <p:pic>
        <p:nvPicPr>
          <p:cNvPr id="134" name="Google Shape;134;p8"/>
          <p:cNvPicPr preferRelativeResize="0"/>
          <p:nvPr/>
        </p:nvPicPr>
        <p:blipFill rotWithShape="1">
          <a:blip r:embed="rId3">
            <a:alphaModFix/>
          </a:blip>
          <a:srcRect b="0" l="0" r="0" t="0"/>
          <a:stretch/>
        </p:blipFill>
        <p:spPr>
          <a:xfrm>
            <a:off x="11804650" y="3076320"/>
            <a:ext cx="7467599" cy="51567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TIPOS</a:t>
            </a:r>
            <a:endParaRPr/>
          </a:p>
        </p:txBody>
      </p:sp>
      <p:sp>
        <p:nvSpPr>
          <p:cNvPr id="140" name="Google Shape;140;p9"/>
          <p:cNvSpPr txBox="1"/>
          <p:nvPr/>
        </p:nvSpPr>
        <p:spPr>
          <a:xfrm>
            <a:off x="3224531" y="10346911"/>
            <a:ext cx="14295119" cy="26161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s-ES" sz="1100"/>
              <a:t>FUENTE: https://www.cienciadedatos.net/documentos/py20-clustering-con-python.html</a:t>
            </a:r>
            <a:endParaRPr/>
          </a:p>
        </p:txBody>
      </p:sp>
      <p:sp>
        <p:nvSpPr>
          <p:cNvPr id="141" name="Google Shape;141;p9"/>
          <p:cNvSpPr txBox="1"/>
          <p:nvPr/>
        </p:nvSpPr>
        <p:spPr>
          <a:xfrm>
            <a:off x="2432050" y="1494118"/>
            <a:ext cx="7467599" cy="9633406"/>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None/>
            </a:pPr>
            <a:r>
              <a:rPr b="1" i="0" lang="es-ES" sz="2800">
                <a:solidFill>
                  <a:srgbClr val="292929"/>
                </a:solidFill>
                <a:latin typeface="Arial"/>
                <a:ea typeface="Arial"/>
                <a:cs typeface="Arial"/>
                <a:sym typeface="Arial"/>
              </a:rPr>
              <a:t>AGLOMERATIVO</a:t>
            </a:r>
            <a:endParaRPr/>
          </a:p>
          <a:p>
            <a:pPr indent="0" lvl="0" marL="0" rtl="0" algn="just">
              <a:spcBef>
                <a:spcPts val="0"/>
              </a:spcBef>
              <a:spcAft>
                <a:spcPts val="0"/>
              </a:spcAft>
              <a:buNone/>
            </a:pPr>
            <a:r>
              <a:t/>
            </a:r>
            <a:endParaRPr b="1" sz="2400">
              <a:solidFill>
                <a:srgbClr val="292929"/>
              </a:solidFill>
              <a:latin typeface="Arial"/>
              <a:ea typeface="Arial"/>
              <a:cs typeface="Arial"/>
              <a:sym typeface="Arial"/>
            </a:endParaRPr>
          </a:p>
          <a:p>
            <a:pPr indent="0" lvl="0" marL="0" rtl="0" algn="just">
              <a:spcBef>
                <a:spcPts val="0"/>
              </a:spcBef>
              <a:spcAft>
                <a:spcPts val="0"/>
              </a:spcAft>
              <a:buNone/>
            </a:pPr>
            <a:r>
              <a:rPr b="0" i="0" lang="es-ES" sz="2400">
                <a:solidFill>
                  <a:srgbClr val="333333"/>
                </a:solidFill>
                <a:latin typeface="Open Sans"/>
                <a:ea typeface="Open Sans"/>
                <a:cs typeface="Open Sans"/>
                <a:sym typeface="Open Sans"/>
              </a:rPr>
              <a:t>Para que el proceso de agrupamiento pueda llevarse a cabo tal como indica el algoritmo anterior, es necesario </a:t>
            </a:r>
            <a:r>
              <a:rPr b="1" i="0" lang="es-ES" sz="2400">
                <a:solidFill>
                  <a:srgbClr val="333333"/>
                </a:solidFill>
                <a:latin typeface="Open Sans"/>
                <a:ea typeface="Open Sans"/>
                <a:cs typeface="Open Sans"/>
                <a:sym typeface="Open Sans"/>
              </a:rPr>
              <a:t>definir cómo se cuantifica la similitud entre dos </a:t>
            </a:r>
            <a:r>
              <a:rPr b="1" i="1" lang="es-ES" sz="2400">
                <a:solidFill>
                  <a:srgbClr val="333333"/>
                </a:solidFill>
                <a:latin typeface="Open Sans"/>
                <a:ea typeface="Open Sans"/>
                <a:cs typeface="Open Sans"/>
                <a:sym typeface="Open Sans"/>
              </a:rPr>
              <a:t>clusters</a:t>
            </a:r>
            <a:r>
              <a:rPr b="0" i="0" lang="es-ES" sz="2400">
                <a:solidFill>
                  <a:srgbClr val="333333"/>
                </a:solidFill>
                <a:latin typeface="Open Sans"/>
                <a:ea typeface="Open Sans"/>
                <a:cs typeface="Open Sans"/>
                <a:sym typeface="Open Sans"/>
              </a:rPr>
              <a:t>. </a:t>
            </a:r>
            <a:endParaRPr/>
          </a:p>
          <a:p>
            <a:pPr indent="0" lvl="0" marL="0" rtl="0" algn="just">
              <a:spcBef>
                <a:spcPts val="0"/>
              </a:spcBef>
              <a:spcAft>
                <a:spcPts val="0"/>
              </a:spcAft>
              <a:buNone/>
            </a:pPr>
            <a:r>
              <a:t/>
            </a:r>
            <a:endParaRPr sz="2400">
              <a:solidFill>
                <a:srgbClr val="333333"/>
              </a:solidFill>
              <a:latin typeface="Open Sans"/>
              <a:ea typeface="Open Sans"/>
              <a:cs typeface="Open Sans"/>
              <a:sym typeface="Open Sans"/>
            </a:endParaRPr>
          </a:p>
          <a:p>
            <a:pPr indent="0" lvl="0" marL="0" rtl="0" algn="just">
              <a:spcBef>
                <a:spcPts val="0"/>
              </a:spcBef>
              <a:spcAft>
                <a:spcPts val="0"/>
              </a:spcAft>
              <a:buNone/>
            </a:pPr>
            <a:r>
              <a:rPr b="0" i="0" lang="es-ES" sz="2400">
                <a:solidFill>
                  <a:srgbClr val="333333"/>
                </a:solidFill>
                <a:latin typeface="Open Sans"/>
                <a:ea typeface="Open Sans"/>
                <a:cs typeface="Open Sans"/>
                <a:sym typeface="Open Sans"/>
              </a:rPr>
              <a:t>Es decir, se tiene que extender el concepto de distancia entre pares de observaciones para que sea aplicable a pares de grupos, cada uno formado por varias observaciones. </a:t>
            </a:r>
            <a:endParaRPr/>
          </a:p>
          <a:p>
            <a:pPr indent="0" lvl="0" marL="0" rtl="0" algn="just">
              <a:spcBef>
                <a:spcPts val="0"/>
              </a:spcBef>
              <a:spcAft>
                <a:spcPts val="0"/>
              </a:spcAft>
              <a:buNone/>
            </a:pPr>
            <a:r>
              <a:t/>
            </a:r>
            <a:endParaRPr sz="2400">
              <a:solidFill>
                <a:srgbClr val="333333"/>
              </a:solidFill>
              <a:latin typeface="Open Sans"/>
              <a:ea typeface="Open Sans"/>
              <a:cs typeface="Open Sans"/>
              <a:sym typeface="Open Sans"/>
            </a:endParaRPr>
          </a:p>
          <a:p>
            <a:pPr indent="0" lvl="0" marL="0" rtl="0" algn="just">
              <a:spcBef>
                <a:spcPts val="0"/>
              </a:spcBef>
              <a:spcAft>
                <a:spcPts val="0"/>
              </a:spcAft>
              <a:buNone/>
            </a:pPr>
            <a:r>
              <a:rPr b="0" i="0" lang="es-ES" sz="2400">
                <a:solidFill>
                  <a:srgbClr val="333333"/>
                </a:solidFill>
                <a:latin typeface="Open Sans"/>
                <a:ea typeface="Open Sans"/>
                <a:cs typeface="Open Sans"/>
                <a:sym typeface="Open Sans"/>
              </a:rPr>
              <a:t>A este </a:t>
            </a:r>
            <a:r>
              <a:rPr b="1" i="0" lang="es-ES" sz="2400">
                <a:solidFill>
                  <a:srgbClr val="333333"/>
                </a:solidFill>
                <a:latin typeface="Open Sans"/>
                <a:ea typeface="Open Sans"/>
                <a:cs typeface="Open Sans"/>
                <a:sym typeface="Open Sans"/>
              </a:rPr>
              <a:t>proceso se le conoce como </a:t>
            </a:r>
            <a:r>
              <a:rPr b="1" i="1" lang="es-ES" sz="2400">
                <a:solidFill>
                  <a:srgbClr val="333333"/>
                </a:solidFill>
                <a:latin typeface="Open Sans"/>
                <a:ea typeface="Open Sans"/>
                <a:cs typeface="Open Sans"/>
                <a:sym typeface="Open Sans"/>
              </a:rPr>
              <a:t>linkage</a:t>
            </a:r>
            <a:r>
              <a:rPr b="0" i="0" lang="es-ES" sz="2400">
                <a:solidFill>
                  <a:srgbClr val="333333"/>
                </a:solidFill>
                <a:latin typeface="Open Sans"/>
                <a:ea typeface="Open Sans"/>
                <a:cs typeface="Open Sans"/>
                <a:sym typeface="Open Sans"/>
              </a:rPr>
              <a:t>. A continuación, se describen los 5 tipos de </a:t>
            </a:r>
            <a:r>
              <a:rPr b="0" i="1" lang="es-ES" sz="2400">
                <a:solidFill>
                  <a:srgbClr val="333333"/>
                </a:solidFill>
                <a:latin typeface="Open Sans"/>
                <a:ea typeface="Open Sans"/>
                <a:cs typeface="Open Sans"/>
                <a:sym typeface="Open Sans"/>
              </a:rPr>
              <a:t>linkage</a:t>
            </a:r>
            <a:r>
              <a:rPr b="0" i="0" lang="es-ES" sz="2400">
                <a:solidFill>
                  <a:srgbClr val="333333"/>
                </a:solidFill>
                <a:latin typeface="Open Sans"/>
                <a:ea typeface="Open Sans"/>
                <a:cs typeface="Open Sans"/>
                <a:sym typeface="Open Sans"/>
              </a:rPr>
              <a:t> más empleados:</a:t>
            </a:r>
            <a:endParaRPr/>
          </a:p>
          <a:p>
            <a:pPr indent="0" lvl="0" marL="0" rtl="0" algn="just">
              <a:spcBef>
                <a:spcPts val="0"/>
              </a:spcBef>
              <a:spcAft>
                <a:spcPts val="0"/>
              </a:spcAft>
              <a:buNone/>
            </a:pPr>
            <a:r>
              <a:t/>
            </a:r>
            <a:endParaRPr b="1" i="0" sz="2400">
              <a:solidFill>
                <a:srgbClr val="333333"/>
              </a:solidFill>
              <a:latin typeface="Open Sans"/>
              <a:ea typeface="Open Sans"/>
              <a:cs typeface="Open Sans"/>
              <a:sym typeface="Open Sans"/>
            </a:endParaRPr>
          </a:p>
          <a:p>
            <a:pPr indent="0" lvl="0" marL="0" rtl="0" algn="just">
              <a:spcBef>
                <a:spcPts val="0"/>
              </a:spcBef>
              <a:spcAft>
                <a:spcPts val="0"/>
              </a:spcAft>
              <a:buSzPts val="2400"/>
              <a:buFont typeface="Arial"/>
              <a:buNone/>
            </a:pPr>
            <a:r>
              <a:t/>
            </a:r>
            <a:endParaRPr b="1" sz="2400">
              <a:solidFill>
                <a:srgbClr val="333333"/>
              </a:solidFill>
              <a:latin typeface="Open Sans"/>
              <a:ea typeface="Open Sans"/>
              <a:cs typeface="Open Sans"/>
              <a:sym typeface="Open Sans"/>
            </a:endParaRPr>
          </a:p>
          <a:p>
            <a:pPr indent="-152400" lvl="0" marL="0" rtl="0" algn="just">
              <a:spcBef>
                <a:spcPts val="0"/>
              </a:spcBef>
              <a:spcAft>
                <a:spcPts val="0"/>
              </a:spcAft>
              <a:buClr>
                <a:srgbClr val="333333"/>
              </a:buClr>
              <a:buSzPts val="2400"/>
              <a:buFont typeface="Arial"/>
              <a:buChar char="•"/>
            </a:pPr>
            <a:r>
              <a:rPr b="1" i="0" lang="es-ES" sz="2400">
                <a:solidFill>
                  <a:srgbClr val="333333"/>
                </a:solidFill>
                <a:latin typeface="Open Sans"/>
                <a:ea typeface="Open Sans"/>
                <a:cs typeface="Open Sans"/>
                <a:sym typeface="Open Sans"/>
              </a:rPr>
              <a:t>Complete or Maximum</a:t>
            </a:r>
            <a:endParaRPr b="0" i="0" sz="2400">
              <a:solidFill>
                <a:srgbClr val="333333"/>
              </a:solidFill>
              <a:latin typeface="Open Sans"/>
              <a:ea typeface="Open Sans"/>
              <a:cs typeface="Open Sans"/>
              <a:sym typeface="Open Sans"/>
            </a:endParaRPr>
          </a:p>
          <a:p>
            <a:pPr indent="-152400" lvl="0" marL="0" rtl="0" algn="just">
              <a:spcBef>
                <a:spcPts val="0"/>
              </a:spcBef>
              <a:spcAft>
                <a:spcPts val="0"/>
              </a:spcAft>
              <a:buClr>
                <a:srgbClr val="333333"/>
              </a:buClr>
              <a:buSzPts val="2400"/>
              <a:buFont typeface="Arial"/>
              <a:buChar char="•"/>
            </a:pPr>
            <a:r>
              <a:rPr b="1" i="0" lang="es-ES" sz="2400">
                <a:solidFill>
                  <a:srgbClr val="333333"/>
                </a:solidFill>
                <a:latin typeface="Open Sans"/>
                <a:ea typeface="Open Sans"/>
                <a:cs typeface="Open Sans"/>
                <a:sym typeface="Open Sans"/>
              </a:rPr>
              <a:t>Single or Minimum</a:t>
            </a:r>
            <a:r>
              <a:rPr b="0" i="0" lang="es-ES" sz="2400">
                <a:solidFill>
                  <a:srgbClr val="333333"/>
                </a:solidFill>
                <a:latin typeface="Open Sans"/>
                <a:ea typeface="Open Sans"/>
                <a:cs typeface="Open Sans"/>
                <a:sym typeface="Open Sans"/>
              </a:rPr>
              <a:t>:</a:t>
            </a:r>
            <a:endParaRPr/>
          </a:p>
          <a:p>
            <a:pPr indent="-152400" lvl="0" marL="0" rtl="0" algn="just">
              <a:spcBef>
                <a:spcPts val="0"/>
              </a:spcBef>
              <a:spcAft>
                <a:spcPts val="0"/>
              </a:spcAft>
              <a:buClr>
                <a:srgbClr val="333333"/>
              </a:buClr>
              <a:buSzPts val="2400"/>
              <a:buFont typeface="Arial"/>
              <a:buChar char="•"/>
            </a:pPr>
            <a:r>
              <a:rPr b="1" i="0" lang="es-ES" sz="2400">
                <a:solidFill>
                  <a:srgbClr val="333333"/>
                </a:solidFill>
                <a:latin typeface="Open Sans"/>
                <a:ea typeface="Open Sans"/>
                <a:cs typeface="Open Sans"/>
                <a:sym typeface="Open Sans"/>
              </a:rPr>
              <a:t>Average</a:t>
            </a:r>
            <a:r>
              <a:rPr b="0" i="0" lang="es-ES" sz="2400">
                <a:solidFill>
                  <a:srgbClr val="333333"/>
                </a:solidFill>
                <a:latin typeface="Open Sans"/>
                <a:ea typeface="Open Sans"/>
                <a:cs typeface="Open Sans"/>
                <a:sym typeface="Open Sans"/>
              </a:rPr>
              <a:t>: </a:t>
            </a:r>
            <a:r>
              <a:rPr b="1" i="0" lang="es-ES" sz="2400">
                <a:solidFill>
                  <a:srgbClr val="333333"/>
                </a:solidFill>
                <a:latin typeface="Open Sans"/>
                <a:ea typeface="Open Sans"/>
                <a:cs typeface="Open Sans"/>
                <a:sym typeface="Open Sans"/>
              </a:rPr>
              <a:t>Centroid</a:t>
            </a:r>
            <a:r>
              <a:rPr b="0" i="0" lang="es-ES" sz="2400">
                <a:solidFill>
                  <a:srgbClr val="333333"/>
                </a:solidFill>
                <a:latin typeface="Open Sans"/>
                <a:ea typeface="Open Sans"/>
                <a:cs typeface="Open Sans"/>
                <a:sym typeface="Open Sans"/>
              </a:rPr>
              <a:t>: </a:t>
            </a:r>
            <a:endParaRPr/>
          </a:p>
          <a:p>
            <a:pPr indent="-152400" lvl="0" marL="0" rtl="0" algn="just">
              <a:spcBef>
                <a:spcPts val="0"/>
              </a:spcBef>
              <a:spcAft>
                <a:spcPts val="0"/>
              </a:spcAft>
              <a:buClr>
                <a:srgbClr val="333333"/>
              </a:buClr>
              <a:buSzPts val="2400"/>
              <a:buFont typeface="Arial"/>
              <a:buChar char="•"/>
            </a:pPr>
            <a:r>
              <a:rPr b="1" i="0" lang="es-ES" sz="2400">
                <a:solidFill>
                  <a:srgbClr val="333333"/>
                </a:solidFill>
                <a:latin typeface="Open Sans"/>
                <a:ea typeface="Open Sans"/>
                <a:cs typeface="Open Sans"/>
                <a:sym typeface="Open Sans"/>
              </a:rPr>
              <a:t>Ward</a:t>
            </a:r>
            <a:r>
              <a:rPr b="0" i="0" lang="es-ES" sz="2400">
                <a:solidFill>
                  <a:srgbClr val="333333"/>
                </a:solidFill>
                <a:latin typeface="Open Sans"/>
                <a:ea typeface="Open Sans"/>
                <a:cs typeface="Open Sans"/>
                <a:sym typeface="Open Sans"/>
              </a:rPr>
              <a:t>:</a:t>
            </a:r>
            <a:endParaRPr sz="2400"/>
          </a:p>
          <a:p>
            <a:pPr indent="0" lvl="0" marL="0" rtl="0" algn="just">
              <a:spcBef>
                <a:spcPts val="0"/>
              </a:spcBef>
              <a:spcAft>
                <a:spcPts val="0"/>
              </a:spcAft>
              <a:buNone/>
            </a:pPr>
            <a:r>
              <a:t/>
            </a:r>
            <a:endParaRPr b="0" i="0" sz="2800">
              <a:solidFill>
                <a:srgbClr val="292929"/>
              </a:solidFill>
              <a:latin typeface="Arial"/>
              <a:ea typeface="Arial"/>
              <a:cs typeface="Arial"/>
              <a:sym typeface="Arial"/>
            </a:endParaRPr>
          </a:p>
          <a:p>
            <a:pPr indent="0" lvl="0" marL="0" rtl="0" algn="just">
              <a:spcBef>
                <a:spcPts val="0"/>
              </a:spcBef>
              <a:spcAft>
                <a:spcPts val="0"/>
              </a:spcAft>
              <a:buNone/>
            </a:pPr>
            <a:r>
              <a:t/>
            </a:r>
            <a:endParaRPr sz="2800">
              <a:solidFill>
                <a:srgbClr val="292929"/>
              </a:solidFill>
              <a:latin typeface="Arial"/>
              <a:ea typeface="Arial"/>
              <a:cs typeface="Arial"/>
              <a:sym typeface="Arial"/>
            </a:endParaRPr>
          </a:p>
          <a:p>
            <a:pPr indent="0" lvl="0" marL="0" rtl="0" algn="just">
              <a:spcBef>
                <a:spcPts val="0"/>
              </a:spcBef>
              <a:spcAft>
                <a:spcPts val="0"/>
              </a:spcAft>
              <a:buNone/>
            </a:pPr>
            <a:r>
              <a:t/>
            </a:r>
            <a:endParaRPr sz="2800">
              <a:latin typeface="Arial"/>
              <a:ea typeface="Arial"/>
              <a:cs typeface="Arial"/>
              <a:sym typeface="Arial"/>
            </a:endParaRPr>
          </a:p>
          <a:p>
            <a:pPr indent="0" lvl="0" marL="0" rtl="0" algn="l">
              <a:spcBef>
                <a:spcPts val="0"/>
              </a:spcBef>
              <a:spcAft>
                <a:spcPts val="0"/>
              </a:spcAft>
              <a:buNone/>
            </a:pPr>
            <a:r>
              <a:t/>
            </a:r>
            <a:endParaRPr sz="2800">
              <a:latin typeface="Arial"/>
              <a:ea typeface="Arial"/>
              <a:cs typeface="Arial"/>
              <a:sym typeface="Arial"/>
            </a:endParaRPr>
          </a:p>
        </p:txBody>
      </p:sp>
      <p:pic>
        <p:nvPicPr>
          <p:cNvPr id="142" name="Google Shape;142;p9"/>
          <p:cNvPicPr preferRelativeResize="0"/>
          <p:nvPr/>
        </p:nvPicPr>
        <p:blipFill rotWithShape="1">
          <a:blip r:embed="rId3">
            <a:alphaModFix/>
          </a:blip>
          <a:srcRect b="0" l="0" r="0" t="0"/>
          <a:stretch/>
        </p:blipFill>
        <p:spPr>
          <a:xfrm>
            <a:off x="11195050" y="3411537"/>
            <a:ext cx="7286625" cy="44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