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1309350" cx="20104100"/>
  <p:notesSz cx="20104100" cy="11309350"/>
  <p:embeddedFontLst>
    <p:embeddedFont>
      <p:font typeface="Arial Black"/>
      <p:regular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6" roundtripDataSignature="AMtx7mgGfrBVQvOAfcsYnoyolTrXpmY3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regular.fntdata"/><Relationship Id="rId21" Type="http://schemas.openxmlformats.org/officeDocument/2006/relationships/font" Target="fonts/ArialBlack-regular.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7"/>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7"/>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6"/>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6"/>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6"/>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7"/>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7"/>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18"/>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0"/>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0"/>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0"/>
          <p:cNvGrpSpPr/>
          <p:nvPr/>
        </p:nvGrpSpPr>
        <p:grpSpPr>
          <a:xfrm>
            <a:off x="19053919" y="10117702"/>
            <a:ext cx="427015" cy="597582"/>
            <a:chOff x="19053919" y="10117702"/>
            <a:chExt cx="427015" cy="597582"/>
          </a:xfrm>
        </p:grpSpPr>
        <p:sp>
          <p:nvSpPr>
            <p:cNvPr id="32" name="Google Shape;32;p20"/>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0"/>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1"/>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1"/>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1"/>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2"/>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2"/>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2"/>
          <p:cNvGrpSpPr/>
          <p:nvPr/>
        </p:nvGrpSpPr>
        <p:grpSpPr>
          <a:xfrm>
            <a:off x="2842727" y="10117702"/>
            <a:ext cx="427015" cy="597582"/>
            <a:chOff x="2842727" y="10117702"/>
            <a:chExt cx="427015" cy="597582"/>
          </a:xfrm>
        </p:grpSpPr>
        <p:sp>
          <p:nvSpPr>
            <p:cNvPr id="43" name="Google Shape;43;p22"/>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2"/>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2"/>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3"/>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4"/>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4"/>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4"/>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4"/>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25"/>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25"/>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7543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MÉTRICAS DE MODELOS NO SUPERVISADOS</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latin typeface="Arial"/>
                <a:ea typeface="Arial"/>
                <a:cs typeface="Arial"/>
                <a:sym typeface="Arial"/>
              </a:rPr>
              <a:t>MLY0100 MACHINE LEARNING</a:t>
            </a:r>
            <a:endParaRPr sz="24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VALIDACIÓN INTERNA</a:t>
            </a:r>
            <a:endParaRPr/>
          </a:p>
        </p:txBody>
      </p:sp>
      <p:sp>
        <p:nvSpPr>
          <p:cNvPr id="144" name="Google Shape;144;p10"/>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VALIDACIÓN INTERNA</a:t>
            </a:r>
            <a:endParaRPr/>
          </a:p>
        </p:txBody>
      </p:sp>
      <p:sp>
        <p:nvSpPr>
          <p:cNvPr id="150" name="Google Shape;150;p11"/>
          <p:cNvSpPr txBox="1"/>
          <p:nvPr/>
        </p:nvSpPr>
        <p:spPr>
          <a:xfrm>
            <a:off x="2432050" y="2592298"/>
            <a:ext cx="7620000" cy="6126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solidFill>
                  <a:schemeClr val="dk1"/>
                </a:solidFill>
                <a:latin typeface="Arial"/>
                <a:ea typeface="Arial"/>
                <a:cs typeface="Arial"/>
                <a:sym typeface="Arial"/>
              </a:rPr>
              <a:t>Dado que tratar con datos no etiquetados es uno de los principales casos de uso del aprendizaje no supervisado, necesitamos algunas otras métricas que evalúen los resultados de la agrupación sin necesidad de referirse a las etiquetas “verdaderas”.</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lang="es-ES" sz="2600">
                <a:solidFill>
                  <a:schemeClr val="dk1"/>
                </a:solidFill>
                <a:latin typeface="Arial"/>
                <a:ea typeface="Arial"/>
                <a:cs typeface="Arial"/>
                <a:sym typeface="Arial"/>
              </a:rPr>
              <a:t>La mayor parte de la literatura relacionada con la validación interna para el aprendizaje de clusters gira en torno a los siguientes dos tipos de métricas:</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501650" lvl="0" marL="514350" rtl="0" algn="just">
              <a:spcBef>
                <a:spcPts val="0"/>
              </a:spcBef>
              <a:spcAft>
                <a:spcPts val="0"/>
              </a:spcAft>
              <a:buClr>
                <a:schemeClr val="dk1"/>
              </a:buClr>
              <a:buSzPts val="2600"/>
              <a:buFont typeface="Calibri"/>
              <a:buAutoNum type="arabicPeriod"/>
            </a:pPr>
            <a:r>
              <a:rPr b="1" lang="es-ES" sz="2600">
                <a:solidFill>
                  <a:schemeClr val="dk1"/>
                </a:solidFill>
                <a:latin typeface="Arial"/>
                <a:ea typeface="Arial"/>
                <a:cs typeface="Arial"/>
                <a:sym typeface="Arial"/>
              </a:rPr>
              <a:t>La cohesión </a:t>
            </a:r>
            <a:r>
              <a:rPr lang="es-ES" sz="2600">
                <a:solidFill>
                  <a:schemeClr val="dk1"/>
                </a:solidFill>
                <a:latin typeface="Arial"/>
                <a:ea typeface="Arial"/>
                <a:cs typeface="Arial"/>
                <a:sym typeface="Arial"/>
              </a:rPr>
              <a:t>dentro de cada clúster.</a:t>
            </a:r>
            <a:endParaRPr sz="2600"/>
          </a:p>
          <a:p>
            <a:pPr indent="-501650" lvl="0" marL="514350" rtl="0" algn="just">
              <a:spcBef>
                <a:spcPts val="0"/>
              </a:spcBef>
              <a:spcAft>
                <a:spcPts val="0"/>
              </a:spcAft>
              <a:buClr>
                <a:schemeClr val="dk1"/>
              </a:buClr>
              <a:buSzPts val="2600"/>
              <a:buFont typeface="Calibri"/>
              <a:buAutoNum type="arabicPeriod"/>
            </a:pPr>
            <a:r>
              <a:rPr b="1" lang="es-ES" sz="2600">
                <a:solidFill>
                  <a:schemeClr val="dk1"/>
                </a:solidFill>
                <a:latin typeface="Arial"/>
                <a:ea typeface="Arial"/>
                <a:cs typeface="Arial"/>
                <a:sym typeface="Arial"/>
              </a:rPr>
              <a:t>Separación</a:t>
            </a:r>
            <a:r>
              <a:rPr lang="es-ES" sz="2600">
                <a:solidFill>
                  <a:schemeClr val="dk1"/>
                </a:solidFill>
                <a:latin typeface="Arial"/>
                <a:ea typeface="Arial"/>
                <a:cs typeface="Arial"/>
                <a:sym typeface="Arial"/>
              </a:rPr>
              <a:t> entre los distintos clústers.</a:t>
            </a:r>
            <a:endParaRPr sz="2600"/>
          </a:p>
          <a:p>
            <a:pPr indent="0" lvl="0" marL="0" rtl="0" algn="just">
              <a:spcBef>
                <a:spcPts val="0"/>
              </a:spcBef>
              <a:spcAft>
                <a:spcPts val="0"/>
              </a:spcAft>
              <a:buNone/>
            </a:pPr>
            <a:r>
              <a:t/>
            </a:r>
            <a:endParaRPr sz="2800">
              <a:solidFill>
                <a:schemeClr val="dk1"/>
              </a:solidFill>
              <a:latin typeface="Arial"/>
              <a:ea typeface="Arial"/>
              <a:cs typeface="Arial"/>
              <a:sym typeface="Arial"/>
            </a:endParaRPr>
          </a:p>
        </p:txBody>
      </p:sp>
      <p:sp>
        <p:nvSpPr>
          <p:cNvPr id="151" name="Google Shape;151;p11"/>
          <p:cNvSpPr txBox="1"/>
          <p:nvPr/>
        </p:nvSpPr>
        <p:spPr>
          <a:xfrm>
            <a:off x="2432050" y="10148479"/>
            <a:ext cx="578716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https://www.juanbarrios.com/evaluacion-de-algoritmos-no-supervisados/</a:t>
            </a:r>
            <a:endParaRPr sz="1800"/>
          </a:p>
        </p:txBody>
      </p:sp>
      <p:pic>
        <p:nvPicPr>
          <p:cNvPr id="152" name="Google Shape;152;p11"/>
          <p:cNvPicPr preferRelativeResize="0"/>
          <p:nvPr/>
        </p:nvPicPr>
        <p:blipFill rotWithShape="1">
          <a:blip r:embed="rId3">
            <a:alphaModFix/>
          </a:blip>
          <a:srcRect b="0" l="0" r="0" t="0"/>
          <a:stretch/>
        </p:blipFill>
        <p:spPr>
          <a:xfrm>
            <a:off x="10855932" y="2592298"/>
            <a:ext cx="2854889" cy="3432945"/>
          </a:xfrm>
          <a:prstGeom prst="rect">
            <a:avLst/>
          </a:prstGeom>
          <a:noFill/>
          <a:ln>
            <a:noFill/>
          </a:ln>
        </p:spPr>
      </p:pic>
      <p:pic>
        <p:nvPicPr>
          <p:cNvPr id="153" name="Google Shape;153;p11"/>
          <p:cNvPicPr preferRelativeResize="0"/>
          <p:nvPr/>
        </p:nvPicPr>
        <p:blipFill rotWithShape="1">
          <a:blip r:embed="rId4">
            <a:alphaModFix/>
          </a:blip>
          <a:srcRect b="0" l="0" r="0" t="0"/>
          <a:stretch/>
        </p:blipFill>
        <p:spPr>
          <a:xfrm>
            <a:off x="12719050" y="6490293"/>
            <a:ext cx="6019800" cy="36581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VALIDACIÓN INTERNA</a:t>
            </a:r>
            <a:endParaRPr/>
          </a:p>
        </p:txBody>
      </p:sp>
      <p:sp>
        <p:nvSpPr>
          <p:cNvPr id="159" name="Google Shape;159;p12"/>
          <p:cNvSpPr txBox="1"/>
          <p:nvPr/>
        </p:nvSpPr>
        <p:spPr>
          <a:xfrm>
            <a:off x="2432050" y="1884679"/>
            <a:ext cx="7620000" cy="8127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solidFill>
                  <a:schemeClr val="dk1"/>
                </a:solidFill>
                <a:latin typeface="Open Sans"/>
                <a:ea typeface="Open Sans"/>
                <a:cs typeface="Open Sans"/>
                <a:sym typeface="Open Sans"/>
              </a:rPr>
              <a:t>ÍNDICE</a:t>
            </a:r>
            <a:r>
              <a:rPr b="1" lang="es-ES" sz="2600">
                <a:solidFill>
                  <a:schemeClr val="dk1"/>
                </a:solidFill>
                <a:latin typeface="Open Sans"/>
                <a:ea typeface="Open Sans"/>
                <a:cs typeface="Open Sans"/>
                <a:sym typeface="Open Sans"/>
              </a:rPr>
              <a:t> DE SILHOUETTE.</a:t>
            </a:r>
            <a:endParaRPr sz="2600"/>
          </a:p>
          <a:p>
            <a:pPr indent="0" lvl="0" marL="0" rtl="0" algn="just">
              <a:spcBef>
                <a:spcPts val="0"/>
              </a:spcBef>
              <a:spcAft>
                <a:spcPts val="0"/>
              </a:spcAft>
              <a:buNone/>
            </a:pPr>
            <a:r>
              <a:t/>
            </a:r>
            <a:endParaRPr b="1" i="0" sz="2600">
              <a:solidFill>
                <a:srgbClr val="292929"/>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La puntuación de silueta intenta describir la similitud de un punto de datos con otros puntos de datos de su clúster, en relación con los puntos de datos que no están en su clúster (esto se agrega a todos los puntos de datos para obtener la puntuación de un clúster global). </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En otras palabras, piensa en lo “distintos” que son los clúster en el espacio; de hecho, se podría utilizar cualquier medida de “distancia” para calcular la puntuación.</a:t>
            </a:r>
            <a:endParaRPr sz="2600"/>
          </a:p>
          <a:p>
            <a:pPr indent="0" lvl="0" marL="0" rtl="0" algn="just">
              <a:spcBef>
                <a:spcPts val="0"/>
              </a:spcBef>
              <a:spcAft>
                <a:spcPts val="0"/>
              </a:spcAft>
              <a:buNone/>
            </a:pPr>
            <a:r>
              <a:t/>
            </a:r>
            <a:endParaRPr b="0" i="0" sz="2600">
              <a:solidFill>
                <a:schemeClr val="dk1"/>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Está limitada entre -1 y 1. </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Más cerca de -1 sugiere una agrupación incorrecta, mientras que más cerca de +1 muestra que cada cluster es muy denso.</a:t>
            </a:r>
            <a:endParaRPr sz="2600"/>
          </a:p>
          <a:p>
            <a:pPr indent="0" lvl="0" marL="0" rtl="0" algn="just">
              <a:spcBef>
                <a:spcPts val="0"/>
              </a:spcBef>
              <a:spcAft>
                <a:spcPts val="0"/>
              </a:spcAft>
              <a:buNone/>
            </a:pPr>
            <a:r>
              <a:t/>
            </a:r>
            <a:endParaRPr sz="2800">
              <a:solidFill>
                <a:schemeClr val="dk1"/>
              </a:solidFill>
              <a:latin typeface="Arial"/>
              <a:ea typeface="Arial"/>
              <a:cs typeface="Arial"/>
              <a:sym typeface="Arial"/>
            </a:endParaRPr>
          </a:p>
        </p:txBody>
      </p:sp>
      <p:pic>
        <p:nvPicPr>
          <p:cNvPr id="160" name="Google Shape;160;p12"/>
          <p:cNvPicPr preferRelativeResize="0"/>
          <p:nvPr/>
        </p:nvPicPr>
        <p:blipFill rotWithShape="1">
          <a:blip r:embed="rId3">
            <a:alphaModFix/>
          </a:blip>
          <a:srcRect b="0" l="0" r="0" t="0"/>
          <a:stretch/>
        </p:blipFill>
        <p:spPr>
          <a:xfrm>
            <a:off x="12566650" y="2706211"/>
            <a:ext cx="4572000" cy="3342555"/>
          </a:xfrm>
          <a:prstGeom prst="rect">
            <a:avLst/>
          </a:prstGeom>
          <a:noFill/>
          <a:ln>
            <a:noFill/>
          </a:ln>
        </p:spPr>
      </p:pic>
      <p:sp>
        <p:nvSpPr>
          <p:cNvPr id="161" name="Google Shape;161;p12"/>
          <p:cNvSpPr txBox="1"/>
          <p:nvPr/>
        </p:nvSpPr>
        <p:spPr>
          <a:xfrm>
            <a:off x="11499850" y="6048766"/>
            <a:ext cx="8052204" cy="147732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ES" sz="1800"/>
              <a:t>a = distancia media a otra muestra i en el mismo conglomerado</a:t>
            </a:r>
            <a:br>
              <a:rPr i="1" lang="es-ES" sz="1800"/>
            </a:br>
            <a:r>
              <a:rPr i="1" lang="es-ES" sz="1800"/>
              <a:t>b = distancia media a otra muestra i en el conglomerado vecino más cercano</a:t>
            </a:r>
            <a:endParaRPr/>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sz="1800"/>
          </a:p>
          <a:p>
            <a:pPr indent="0" lvl="0" marL="0" rtl="0" algn="l">
              <a:spcBef>
                <a:spcPts val="0"/>
              </a:spcBef>
              <a:spcAft>
                <a:spcPts val="0"/>
              </a:spcAft>
              <a:buNone/>
            </a:pPr>
            <a:r>
              <a:rPr b="0" i="0" lang="es-ES" sz="1800">
                <a:solidFill>
                  <a:srgbClr val="292929"/>
                </a:solidFill>
                <a:latin typeface="Arial"/>
                <a:ea typeface="Arial"/>
                <a:cs typeface="Arial"/>
                <a:sym typeface="Arial"/>
              </a:rPr>
              <a:t>Sólo es adecuado para ciertos algoritmos como K-Medias y agrupación jerárquica.</a:t>
            </a:r>
            <a:endParaRPr i="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VALIDACIÓN INTERNA</a:t>
            </a:r>
            <a:endParaRPr/>
          </a:p>
        </p:txBody>
      </p:sp>
      <p:sp>
        <p:nvSpPr>
          <p:cNvPr id="167" name="Google Shape;167;p13"/>
          <p:cNvSpPr txBox="1"/>
          <p:nvPr/>
        </p:nvSpPr>
        <p:spPr>
          <a:xfrm>
            <a:off x="2432050" y="3351829"/>
            <a:ext cx="7620000" cy="5725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solidFill>
                  <a:schemeClr val="dk1"/>
                </a:solidFill>
                <a:latin typeface="Arial"/>
                <a:ea typeface="Arial"/>
                <a:cs typeface="Arial"/>
                <a:sym typeface="Arial"/>
              </a:rPr>
              <a:t>En la práctica, en lugar de tratar con dos métricas, existen varias medidas que combinan la cohesión y el acoplamiento en una sola medida. </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lang="es-ES" sz="2600">
                <a:solidFill>
                  <a:schemeClr val="dk1"/>
                </a:solidFill>
                <a:latin typeface="Arial"/>
                <a:ea typeface="Arial"/>
                <a:cs typeface="Arial"/>
                <a:sym typeface="Arial"/>
              </a:rPr>
              <a:t>Algunos otros ejemplos de estas medidas son:</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444500" lvl="0" marL="457200" rtl="0" algn="just">
              <a:spcBef>
                <a:spcPts val="0"/>
              </a:spcBef>
              <a:spcAft>
                <a:spcPts val="0"/>
              </a:spcAft>
              <a:buClr>
                <a:schemeClr val="dk1"/>
              </a:buClr>
              <a:buSzPts val="2600"/>
              <a:buFont typeface="Noto Sans Symbols"/>
              <a:buChar char="▪"/>
            </a:pPr>
            <a:r>
              <a:rPr lang="es-ES" sz="2600">
                <a:solidFill>
                  <a:schemeClr val="dk1"/>
                </a:solidFill>
                <a:latin typeface="Arial"/>
                <a:ea typeface="Arial"/>
                <a:cs typeface="Arial"/>
                <a:sym typeface="Arial"/>
              </a:rPr>
              <a:t>Coeficiente Calisnki-Harabasz</a:t>
            </a:r>
            <a:endParaRPr sz="2600">
              <a:solidFill>
                <a:schemeClr val="dk1"/>
              </a:solidFill>
              <a:latin typeface="Arial"/>
              <a:ea typeface="Arial"/>
              <a:cs typeface="Arial"/>
              <a:sym typeface="Arial"/>
            </a:endParaRPr>
          </a:p>
          <a:p>
            <a:pPr indent="-279400" lvl="0" marL="457200" rtl="0" algn="just">
              <a:spcBef>
                <a:spcPts val="0"/>
              </a:spcBef>
              <a:spcAft>
                <a:spcPts val="0"/>
              </a:spcAft>
              <a:buSzPts val="2800"/>
              <a:buFont typeface="Noto Sans Symbols"/>
              <a:buNone/>
            </a:pPr>
            <a:r>
              <a:t/>
            </a:r>
            <a:endParaRPr sz="2600">
              <a:solidFill>
                <a:schemeClr val="dk1"/>
              </a:solidFill>
              <a:latin typeface="Arial"/>
              <a:ea typeface="Arial"/>
              <a:cs typeface="Arial"/>
              <a:sym typeface="Arial"/>
            </a:endParaRPr>
          </a:p>
          <a:p>
            <a:pPr indent="-444500" lvl="0" marL="457200" rtl="0" algn="just">
              <a:spcBef>
                <a:spcPts val="0"/>
              </a:spcBef>
              <a:spcAft>
                <a:spcPts val="0"/>
              </a:spcAft>
              <a:buClr>
                <a:schemeClr val="dk1"/>
              </a:buClr>
              <a:buSzPts val="2600"/>
              <a:buFont typeface="Noto Sans Symbols"/>
              <a:buChar char="▪"/>
            </a:pPr>
            <a:r>
              <a:rPr lang="es-ES" sz="2600">
                <a:solidFill>
                  <a:schemeClr val="dk1"/>
                </a:solidFill>
                <a:latin typeface="Arial"/>
                <a:ea typeface="Arial"/>
                <a:cs typeface="Arial"/>
                <a:sym typeface="Arial"/>
              </a:rPr>
              <a:t>Índice de Dunn</a:t>
            </a:r>
            <a:endParaRPr sz="2600"/>
          </a:p>
          <a:p>
            <a:pPr indent="-279400" lvl="0" marL="457200" rtl="0" algn="just">
              <a:spcBef>
                <a:spcPts val="0"/>
              </a:spcBef>
              <a:spcAft>
                <a:spcPts val="0"/>
              </a:spcAft>
              <a:buSzPts val="2800"/>
              <a:buFont typeface="Noto Sans Symbols"/>
              <a:buNone/>
            </a:pPr>
            <a:r>
              <a:t/>
            </a:r>
            <a:endParaRPr sz="2600">
              <a:solidFill>
                <a:schemeClr val="dk1"/>
              </a:solidFill>
              <a:latin typeface="Arial"/>
              <a:ea typeface="Arial"/>
              <a:cs typeface="Arial"/>
              <a:sym typeface="Arial"/>
            </a:endParaRPr>
          </a:p>
          <a:p>
            <a:pPr indent="-444500" lvl="0" marL="457200" rtl="0" algn="just">
              <a:spcBef>
                <a:spcPts val="0"/>
              </a:spcBef>
              <a:spcAft>
                <a:spcPts val="0"/>
              </a:spcAft>
              <a:buClr>
                <a:schemeClr val="dk1"/>
              </a:buClr>
              <a:buSzPts val="2600"/>
              <a:buFont typeface="Noto Sans Symbols"/>
              <a:buChar char="▪"/>
            </a:pPr>
            <a:r>
              <a:rPr lang="es-ES" sz="2600">
                <a:solidFill>
                  <a:schemeClr val="dk1"/>
                </a:solidFill>
                <a:latin typeface="Arial"/>
                <a:ea typeface="Arial"/>
                <a:cs typeface="Arial"/>
                <a:sym typeface="Arial"/>
              </a:rPr>
              <a:t>Puntuación de Xie-Beni</a:t>
            </a:r>
            <a:endParaRPr sz="2600"/>
          </a:p>
          <a:p>
            <a:pPr indent="-279400" lvl="0" marL="457200" rtl="0" algn="just">
              <a:spcBef>
                <a:spcPts val="0"/>
              </a:spcBef>
              <a:spcAft>
                <a:spcPts val="0"/>
              </a:spcAft>
              <a:buSzPts val="2800"/>
              <a:buFont typeface="Noto Sans Symbols"/>
              <a:buNone/>
            </a:pPr>
            <a:r>
              <a:t/>
            </a:r>
            <a:endParaRPr sz="2600">
              <a:solidFill>
                <a:schemeClr val="dk1"/>
              </a:solidFill>
              <a:latin typeface="Arial"/>
              <a:ea typeface="Arial"/>
              <a:cs typeface="Arial"/>
              <a:sym typeface="Arial"/>
            </a:endParaRPr>
          </a:p>
          <a:p>
            <a:pPr indent="-444500" lvl="0" marL="457200" rtl="0" algn="just">
              <a:spcBef>
                <a:spcPts val="0"/>
              </a:spcBef>
              <a:spcAft>
                <a:spcPts val="0"/>
              </a:spcAft>
              <a:buClr>
                <a:schemeClr val="dk1"/>
              </a:buClr>
              <a:buSzPts val="2600"/>
              <a:buFont typeface="Noto Sans Symbols"/>
              <a:buChar char="▪"/>
            </a:pPr>
            <a:r>
              <a:rPr lang="es-ES" sz="2600">
                <a:solidFill>
                  <a:schemeClr val="dk1"/>
                </a:solidFill>
                <a:latin typeface="Arial"/>
                <a:ea typeface="Arial"/>
                <a:cs typeface="Arial"/>
                <a:sym typeface="Arial"/>
              </a:rPr>
              <a:t>Índice de Hartigan</a:t>
            </a:r>
            <a:endParaRPr sz="2600">
              <a:solidFill>
                <a:schemeClr val="dk1"/>
              </a:solidFill>
              <a:latin typeface="Arial"/>
              <a:ea typeface="Arial"/>
              <a:cs typeface="Arial"/>
              <a:sym typeface="Arial"/>
            </a:endParaRPr>
          </a:p>
          <a:p>
            <a:pPr indent="0" lvl="0" marL="0" rtl="0" algn="just">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6600"/>
              <a:t>RESUMEN</a:t>
            </a:r>
            <a:endParaRPr/>
          </a:p>
        </p:txBody>
      </p:sp>
      <p:sp>
        <p:nvSpPr>
          <p:cNvPr id="173" name="Google Shape;173;p14"/>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RESUMEN</a:t>
            </a:r>
            <a:endParaRPr/>
          </a:p>
        </p:txBody>
      </p:sp>
      <p:sp>
        <p:nvSpPr>
          <p:cNvPr id="179" name="Google Shape;179;p15"/>
          <p:cNvSpPr txBox="1"/>
          <p:nvPr/>
        </p:nvSpPr>
        <p:spPr>
          <a:xfrm>
            <a:off x="2432050" y="1884679"/>
            <a:ext cx="11734800" cy="397031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chemeClr val="dk1"/>
                </a:solidFill>
                <a:latin typeface="Arial"/>
                <a:ea typeface="Arial"/>
                <a:cs typeface="Arial"/>
                <a:sym typeface="Arial"/>
              </a:rPr>
              <a:t>En esta Experiencia de Aprendizaje hemos revisados el Aprendizaje No Supervisado, diferentes modelos y algunas métricas.</a:t>
            </a:r>
            <a:endParaRPr/>
          </a:p>
          <a:p>
            <a:pPr indent="0" lvl="0" marL="0" rtl="0" algn="just">
              <a:spcBef>
                <a:spcPts val="0"/>
              </a:spcBef>
              <a:spcAft>
                <a:spcPts val="0"/>
              </a:spcAft>
              <a:buNone/>
            </a:pPr>
            <a:r>
              <a:t/>
            </a:r>
            <a:endParaRPr sz="2800">
              <a:solidFill>
                <a:schemeClr val="dk1"/>
              </a:solidFill>
              <a:latin typeface="Arial"/>
              <a:ea typeface="Arial"/>
              <a:cs typeface="Arial"/>
              <a:sym typeface="Arial"/>
            </a:endParaRPr>
          </a:p>
          <a:p>
            <a:pPr indent="0" lvl="0" marL="0" rtl="0" algn="just">
              <a:spcBef>
                <a:spcPts val="0"/>
              </a:spcBef>
              <a:spcAft>
                <a:spcPts val="0"/>
              </a:spcAft>
              <a:buNone/>
            </a:pPr>
            <a:r>
              <a:rPr lang="es-ES" sz="2800">
                <a:solidFill>
                  <a:schemeClr val="dk1"/>
                </a:solidFill>
                <a:latin typeface="Arial"/>
                <a:ea typeface="Arial"/>
                <a:cs typeface="Arial"/>
                <a:sym typeface="Arial"/>
              </a:rPr>
              <a:t>La evaluación de modelos no supervisados puede ser un desafío debido a la ausencia de una “verdad fundamental” o de etiquetas de clasificación predefinidas, que es común en los modelos supervisados. </a:t>
            </a:r>
            <a:endParaRPr/>
          </a:p>
          <a:p>
            <a:pPr indent="0" lvl="0" marL="0" rtl="0" algn="just">
              <a:spcBef>
                <a:spcPts val="0"/>
              </a:spcBef>
              <a:spcAft>
                <a:spcPts val="0"/>
              </a:spcAft>
              <a:buNone/>
            </a:pPr>
            <a:r>
              <a:t/>
            </a:r>
            <a:endParaRPr sz="2800">
              <a:solidFill>
                <a:schemeClr val="dk1"/>
              </a:solidFill>
              <a:latin typeface="Arial"/>
              <a:ea typeface="Arial"/>
              <a:cs typeface="Arial"/>
              <a:sym typeface="Arial"/>
            </a:endParaRPr>
          </a:p>
          <a:p>
            <a:pPr indent="0" lvl="0" marL="0" rtl="0" algn="just">
              <a:spcBef>
                <a:spcPts val="0"/>
              </a:spcBef>
              <a:spcAft>
                <a:spcPts val="0"/>
              </a:spcAft>
              <a:buNone/>
            </a:pPr>
            <a:r>
              <a:rPr lang="es-ES" sz="2800">
                <a:solidFill>
                  <a:schemeClr val="dk1"/>
                </a:solidFill>
                <a:latin typeface="Arial"/>
                <a:ea typeface="Arial"/>
                <a:cs typeface="Arial"/>
                <a:sym typeface="Arial"/>
              </a:rPr>
              <a:t>A pesar de esto, existen varias técnicas que se utilizan para evaluar modelos no supervisados.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VALIDACIÓN EXTERNA</a:t>
            </a:r>
            <a:endParaRPr/>
          </a:p>
        </p:txBody>
      </p:sp>
      <p:sp>
        <p:nvSpPr>
          <p:cNvPr id="83" name="Google Shape;83;p2"/>
          <p:cNvSpPr txBox="1"/>
          <p:nvPr/>
        </p:nvSpPr>
        <p:spPr>
          <a:xfrm>
            <a:off x="14771968" y="4782489"/>
            <a:ext cx="47288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397188"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VALIDACIÓN INTERNA</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INTRODUCCIÓN</a:t>
            </a:r>
            <a:endParaRPr/>
          </a:p>
        </p:txBody>
      </p:sp>
      <p:sp>
        <p:nvSpPr>
          <p:cNvPr id="94" name="Google Shape;94;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0" name="Google Shape;100;p4"/>
          <p:cNvSpPr txBox="1"/>
          <p:nvPr/>
        </p:nvSpPr>
        <p:spPr>
          <a:xfrm>
            <a:off x="2432050" y="2759075"/>
            <a:ext cx="7620000" cy="6126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600">
                <a:solidFill>
                  <a:srgbClr val="292929"/>
                </a:solidFill>
                <a:latin typeface="Arial"/>
                <a:ea typeface="Arial"/>
                <a:cs typeface="Arial"/>
                <a:sym typeface="Arial"/>
              </a:rPr>
              <a:t>La validación de agrupación es el proceso de evaluación objetiva y cuantitativa </a:t>
            </a:r>
            <a:r>
              <a:rPr b="1" i="0" lang="es-ES" sz="2600">
                <a:solidFill>
                  <a:srgbClr val="292929"/>
                </a:solidFill>
                <a:latin typeface="Arial"/>
                <a:ea typeface="Arial"/>
                <a:cs typeface="Arial"/>
                <a:sym typeface="Arial"/>
              </a:rPr>
              <a:t>del resultado de un grupo</a:t>
            </a:r>
            <a:r>
              <a:rPr b="0" i="0" lang="es-ES" sz="2600">
                <a:solidFill>
                  <a:srgbClr val="292929"/>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Hay dos clases de técnica para la evaluación de algoritmos no supervisados, en principio del </a:t>
            </a:r>
            <a:r>
              <a:rPr lang="es-ES" sz="2600" u="sng">
                <a:solidFill>
                  <a:srgbClr val="292929"/>
                </a:solidFill>
                <a:latin typeface="Arial"/>
                <a:ea typeface="Arial"/>
                <a:cs typeface="Arial"/>
                <a:sym typeface="Arial"/>
              </a:rPr>
              <a:t>aprendizaje de clusters </a:t>
            </a:r>
            <a:r>
              <a:rPr lang="es-ES" sz="2600">
                <a:solidFill>
                  <a:srgbClr val="292929"/>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Estas son:</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501650" lvl="0" marL="514350" rtl="0" algn="just">
              <a:spcBef>
                <a:spcPts val="0"/>
              </a:spcBef>
              <a:spcAft>
                <a:spcPts val="0"/>
              </a:spcAft>
              <a:buClr>
                <a:srgbClr val="292929"/>
              </a:buClr>
              <a:buSzPts val="2600"/>
              <a:buFont typeface="Calibri"/>
              <a:buAutoNum type="arabicPeriod"/>
            </a:pPr>
            <a:r>
              <a:rPr lang="es-ES" sz="2600">
                <a:solidFill>
                  <a:srgbClr val="292929"/>
                </a:solidFill>
                <a:latin typeface="Arial"/>
                <a:ea typeface="Arial"/>
                <a:cs typeface="Arial"/>
                <a:sym typeface="Arial"/>
              </a:rPr>
              <a:t>Validación externa</a:t>
            </a:r>
            <a:endParaRPr sz="2600"/>
          </a:p>
          <a:p>
            <a:pPr indent="-336550" lvl="0" marL="514350" rtl="0" algn="just">
              <a:spcBef>
                <a:spcPts val="0"/>
              </a:spcBef>
              <a:spcAft>
                <a:spcPts val="0"/>
              </a:spcAft>
              <a:buSzPts val="2800"/>
              <a:buFont typeface="Calibri"/>
              <a:buNone/>
            </a:pPr>
            <a:r>
              <a:t/>
            </a:r>
            <a:endParaRPr sz="2600">
              <a:solidFill>
                <a:srgbClr val="292929"/>
              </a:solidFill>
              <a:latin typeface="Arial"/>
              <a:ea typeface="Arial"/>
              <a:cs typeface="Arial"/>
              <a:sym typeface="Arial"/>
            </a:endParaRPr>
          </a:p>
          <a:p>
            <a:pPr indent="-501650" lvl="0" marL="514350" rtl="0" algn="just">
              <a:spcBef>
                <a:spcPts val="0"/>
              </a:spcBef>
              <a:spcAft>
                <a:spcPts val="0"/>
              </a:spcAft>
              <a:buClr>
                <a:srgbClr val="292929"/>
              </a:buClr>
              <a:buSzPts val="2600"/>
              <a:buFont typeface="Calibri"/>
              <a:buAutoNum type="arabicPeriod"/>
            </a:pPr>
            <a:r>
              <a:rPr lang="es-ES" sz="2600">
                <a:solidFill>
                  <a:srgbClr val="292929"/>
                </a:solidFill>
                <a:latin typeface="Arial"/>
                <a:ea typeface="Arial"/>
                <a:cs typeface="Arial"/>
                <a:sym typeface="Arial"/>
              </a:rPr>
              <a:t>Validación interna</a:t>
            </a:r>
            <a:endParaRPr sz="2600"/>
          </a:p>
          <a:p>
            <a:pPr indent="0" lvl="0" marL="0" rtl="0" algn="just">
              <a:spcBef>
                <a:spcPts val="0"/>
              </a:spcBef>
              <a:spcAft>
                <a:spcPts val="0"/>
              </a:spcAft>
              <a:buNone/>
            </a:pPr>
            <a:r>
              <a:t/>
            </a:r>
            <a:endParaRPr sz="2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06" name="Google Shape;106;p5"/>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VALIDACIÓN EXTERNA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VALIDACIÓN EXTERNA</a:t>
            </a:r>
            <a:endParaRPr/>
          </a:p>
        </p:txBody>
      </p:sp>
      <p:sp>
        <p:nvSpPr>
          <p:cNvPr id="112" name="Google Shape;112;p6"/>
          <p:cNvSpPr txBox="1"/>
          <p:nvPr/>
        </p:nvSpPr>
        <p:spPr>
          <a:xfrm>
            <a:off x="2432050" y="1920875"/>
            <a:ext cx="8305800" cy="6926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solidFill>
                  <a:srgbClr val="292929"/>
                </a:solidFill>
                <a:latin typeface="Arial"/>
                <a:ea typeface="Arial"/>
                <a:cs typeface="Arial"/>
                <a:sym typeface="Arial"/>
              </a:rPr>
              <a:t>Este tipo de validación se puede llevar a cabo si se dispone de etiquetas de cluster verdaderas.</a:t>
            </a:r>
            <a:endParaRPr sz="2600"/>
          </a:p>
          <a:p>
            <a:pPr indent="0" lvl="0" marL="0" rtl="0" algn="just">
              <a:spcBef>
                <a:spcPts val="0"/>
              </a:spcBef>
              <a:spcAft>
                <a:spcPts val="0"/>
              </a:spcAft>
              <a:buNone/>
            </a:pPr>
            <a:br>
              <a:rPr lang="es-ES" sz="2600">
                <a:solidFill>
                  <a:srgbClr val="292929"/>
                </a:solidFill>
                <a:latin typeface="Arial"/>
                <a:ea typeface="Arial"/>
                <a:cs typeface="Arial"/>
                <a:sym typeface="Arial"/>
              </a:rPr>
            </a:br>
            <a:r>
              <a:rPr lang="es-ES" sz="2600">
                <a:solidFill>
                  <a:srgbClr val="292929"/>
                </a:solidFill>
                <a:latin typeface="Arial"/>
                <a:ea typeface="Arial"/>
                <a:cs typeface="Arial"/>
                <a:sym typeface="Arial"/>
              </a:rPr>
              <a:t>En este enfoque tendremos un conjunto de clusters S = {C1, C2, C3,…, Cn } que han sido generados como resultado de algún algoritmo de clustering.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Tendremos otro conjunto de clusters P = {D1, D2, D3,…, Dm} que representan las verdaderas etiquetas de los clusters sobre los mismos datos.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La idea es </a:t>
            </a:r>
            <a:r>
              <a:rPr b="1" lang="es-ES" sz="2600">
                <a:solidFill>
                  <a:srgbClr val="292929"/>
                </a:solidFill>
                <a:latin typeface="Arial"/>
                <a:ea typeface="Arial"/>
                <a:cs typeface="Arial"/>
                <a:sym typeface="Arial"/>
              </a:rPr>
              <a:t>medir la similitud estadística entre los dos conjuntos</a:t>
            </a:r>
            <a:r>
              <a:rPr lang="es-ES" sz="2600">
                <a:solidFill>
                  <a:srgbClr val="292929"/>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Un conjunto de clusters se considera bueno si es muy similar al conjunto de clusters verdadero.</a:t>
            </a:r>
            <a:endParaRPr sz="2600"/>
          </a:p>
          <a:p>
            <a:pPr indent="0" lvl="0" marL="0" rtl="0" algn="just">
              <a:spcBef>
                <a:spcPts val="0"/>
              </a:spcBef>
              <a:spcAft>
                <a:spcPts val="0"/>
              </a:spcAft>
              <a:buNone/>
            </a:pPr>
            <a:r>
              <a:t/>
            </a:r>
            <a:endParaRPr sz="2800">
              <a:solidFill>
                <a:srgbClr val="292929"/>
              </a:solidFill>
              <a:latin typeface="Arial"/>
              <a:ea typeface="Arial"/>
              <a:cs typeface="Arial"/>
              <a:sym typeface="Arial"/>
            </a:endParaRPr>
          </a:p>
        </p:txBody>
      </p:sp>
      <p:sp>
        <p:nvSpPr>
          <p:cNvPr id="113" name="Google Shape;113;p6"/>
          <p:cNvSpPr txBox="1"/>
          <p:nvPr/>
        </p:nvSpPr>
        <p:spPr>
          <a:xfrm>
            <a:off x="3422650" y="10212471"/>
            <a:ext cx="578716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https://www.juanbarrios.com/evaluacion-de-algoritmos-no-supervisados/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VALIDACIÓN EXTERNA</a:t>
            </a:r>
            <a:endParaRPr/>
          </a:p>
        </p:txBody>
      </p:sp>
      <p:sp>
        <p:nvSpPr>
          <p:cNvPr id="119" name="Google Shape;119;p7"/>
          <p:cNvSpPr txBox="1"/>
          <p:nvPr/>
        </p:nvSpPr>
        <p:spPr>
          <a:xfrm>
            <a:off x="2506225" y="2435600"/>
            <a:ext cx="7620000" cy="6095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600">
                <a:solidFill>
                  <a:srgbClr val="292929"/>
                </a:solidFill>
              </a:rPr>
              <a:t>ÍNDICE</a:t>
            </a:r>
            <a:r>
              <a:rPr b="1" i="0" lang="es-ES" sz="2600">
                <a:solidFill>
                  <a:srgbClr val="292929"/>
                </a:solidFill>
                <a:latin typeface="Arial"/>
                <a:ea typeface="Arial"/>
                <a:cs typeface="Arial"/>
                <a:sym typeface="Arial"/>
              </a:rPr>
              <a:t> DE RAND AJUSTADO.</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Esta medida compara cuán similares son dos agrupaciones de datos.</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El Índice de Rand ajustado intenta expresar qué proporción de las asignaciones de clúster son “correctas”. </a:t>
            </a:r>
            <a:endParaRPr sz="2600"/>
          </a:p>
          <a:p>
            <a:pPr indent="0" lvl="0" marL="0" rtl="0" algn="just">
              <a:spcBef>
                <a:spcPts val="0"/>
              </a:spcBef>
              <a:spcAft>
                <a:spcPts val="0"/>
              </a:spcAft>
              <a:buNone/>
            </a:pPr>
            <a:r>
              <a:t/>
            </a:r>
            <a:endParaRPr b="0" i="0" sz="2600">
              <a:solidFill>
                <a:schemeClr val="dk1"/>
              </a:solidFill>
              <a:latin typeface="Arial"/>
              <a:ea typeface="Arial"/>
              <a:cs typeface="Arial"/>
              <a:sym typeface="Arial"/>
            </a:endParaRPr>
          </a:p>
          <a:p>
            <a:pPr indent="0" lvl="0" marL="0" rtl="0" algn="just">
              <a:spcBef>
                <a:spcPts val="0"/>
              </a:spcBef>
              <a:spcAft>
                <a:spcPts val="0"/>
              </a:spcAft>
              <a:buNone/>
            </a:pPr>
            <a:r>
              <a:rPr b="0" i="0" lang="es-ES" sz="2600">
                <a:solidFill>
                  <a:schemeClr val="dk1"/>
                </a:solidFill>
                <a:latin typeface="Arial"/>
                <a:ea typeface="Arial"/>
                <a:cs typeface="Arial"/>
                <a:sym typeface="Arial"/>
              </a:rPr>
              <a:t>Calcula una medida de similitud entre dos métodos de clustering diferentes considerando todos los pares de muestras, y contando los pares que se asignan en los mismos o diferentes clúster predichos, contra las verdaderas etiquetas de los clúster, ajustando el azar.</a:t>
            </a:r>
            <a:endParaRPr sz="2600">
              <a:solidFill>
                <a:schemeClr val="dk1"/>
              </a:solidFill>
              <a:latin typeface="Arial"/>
              <a:ea typeface="Arial"/>
              <a:cs typeface="Arial"/>
              <a:sym typeface="Arial"/>
            </a:endParaRPr>
          </a:p>
        </p:txBody>
      </p:sp>
      <p:sp>
        <p:nvSpPr>
          <p:cNvPr id="120" name="Google Shape;120;p7"/>
          <p:cNvSpPr txBox="1"/>
          <p:nvPr/>
        </p:nvSpPr>
        <p:spPr>
          <a:xfrm>
            <a:off x="3422650" y="10212471"/>
            <a:ext cx="578716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https://www.juanbarrios.com/evaluacion-de-algoritmos-no-supervisados/</a:t>
            </a:r>
            <a:endParaRPr sz="1800"/>
          </a:p>
        </p:txBody>
      </p:sp>
      <p:pic>
        <p:nvPicPr>
          <p:cNvPr id="121" name="Google Shape;121;p7"/>
          <p:cNvPicPr preferRelativeResize="0"/>
          <p:nvPr/>
        </p:nvPicPr>
        <p:blipFill rotWithShape="1">
          <a:blip r:embed="rId3">
            <a:alphaModFix/>
          </a:blip>
          <a:srcRect b="0" l="0" r="0" t="0"/>
          <a:stretch/>
        </p:blipFill>
        <p:spPr>
          <a:xfrm>
            <a:off x="12109450" y="2549301"/>
            <a:ext cx="4876800" cy="2495774"/>
          </a:xfrm>
          <a:prstGeom prst="rect">
            <a:avLst/>
          </a:prstGeom>
          <a:noFill/>
          <a:ln>
            <a:noFill/>
          </a:ln>
        </p:spPr>
      </p:pic>
      <p:sp>
        <p:nvSpPr>
          <p:cNvPr id="122" name="Google Shape;122;p7"/>
          <p:cNvSpPr txBox="1"/>
          <p:nvPr/>
        </p:nvSpPr>
        <p:spPr>
          <a:xfrm>
            <a:off x="11423650" y="5335051"/>
            <a:ext cx="7596951" cy="92333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ES" sz="1800"/>
              <a:t>a: es el número de puntos que están en el mismo cluster </a:t>
            </a:r>
            <a:endParaRPr/>
          </a:p>
          <a:p>
            <a:pPr indent="0" lvl="0" marL="0" rtl="0" algn="l">
              <a:spcBef>
                <a:spcPts val="0"/>
              </a:spcBef>
              <a:spcAft>
                <a:spcPts val="0"/>
              </a:spcAft>
              <a:buNone/>
            </a:pPr>
            <a:r>
              <a:rPr i="1" lang="es-ES" sz="1800"/>
              <a:t>b : es el número de puntos que se encuentran en los diferentes clusters.</a:t>
            </a:r>
            <a:endParaRPr/>
          </a:p>
          <a:p>
            <a:pPr indent="0" lvl="0" marL="0" rtl="0" algn="l">
              <a:spcBef>
                <a:spcPts val="0"/>
              </a:spcBef>
              <a:spcAft>
                <a:spcPts val="0"/>
              </a:spcAft>
              <a:buNone/>
            </a:pPr>
            <a:r>
              <a:rPr i="1" lang="es-ES" sz="1800"/>
              <a:t>n : es el número total de muestras</a:t>
            </a:r>
            <a:endParaRPr/>
          </a:p>
        </p:txBody>
      </p:sp>
      <p:pic>
        <p:nvPicPr>
          <p:cNvPr id="123" name="Google Shape;123;p7"/>
          <p:cNvPicPr preferRelativeResize="0"/>
          <p:nvPr/>
        </p:nvPicPr>
        <p:blipFill rotWithShape="1">
          <a:blip r:embed="rId4">
            <a:alphaModFix/>
          </a:blip>
          <a:srcRect b="0" l="0" r="0" t="0"/>
          <a:stretch/>
        </p:blipFill>
        <p:spPr>
          <a:xfrm>
            <a:off x="12414250" y="6548356"/>
            <a:ext cx="4343400" cy="2159961"/>
          </a:xfrm>
          <a:prstGeom prst="rect">
            <a:avLst/>
          </a:prstGeom>
          <a:noFill/>
          <a:ln>
            <a:noFill/>
          </a:ln>
        </p:spPr>
      </p:pic>
      <p:sp>
        <p:nvSpPr>
          <p:cNvPr id="124" name="Google Shape;124;p7"/>
          <p:cNvSpPr txBox="1"/>
          <p:nvPr/>
        </p:nvSpPr>
        <p:spPr>
          <a:xfrm>
            <a:off x="11400971" y="8708317"/>
            <a:ext cx="7596951" cy="64633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s-ES" sz="1800">
                <a:solidFill>
                  <a:srgbClr val="292929"/>
                </a:solidFill>
                <a:latin typeface="Arial"/>
                <a:ea typeface="Arial"/>
                <a:cs typeface="Arial"/>
                <a:sym typeface="Arial"/>
              </a:rPr>
              <a:t>El ARI puede obtener valores que van de -1 a 1. Cuanto más alto sea el valor, mejor se ajusta a los datos originales.</a:t>
            </a:r>
            <a:endParaRPr i="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VALIDACIÓN EXTERNA</a:t>
            </a:r>
            <a:endParaRPr/>
          </a:p>
        </p:txBody>
      </p:sp>
      <p:sp>
        <p:nvSpPr>
          <p:cNvPr id="130" name="Google Shape;130;p8"/>
          <p:cNvSpPr txBox="1"/>
          <p:nvPr/>
        </p:nvSpPr>
        <p:spPr>
          <a:xfrm>
            <a:off x="2432050" y="1844675"/>
            <a:ext cx="7620000" cy="6126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600">
                <a:solidFill>
                  <a:schemeClr val="dk1"/>
                </a:solidFill>
                <a:latin typeface="Open Sans"/>
                <a:ea typeface="Open Sans"/>
                <a:cs typeface="Open Sans"/>
                <a:sym typeface="Open Sans"/>
              </a:rPr>
              <a:t>PUNTUACIÓN DE  Fowlkes Mallows.</a:t>
            </a:r>
            <a:endParaRPr sz="2600"/>
          </a:p>
          <a:p>
            <a:pPr indent="0" lvl="0" marL="0" rtl="0" algn="just">
              <a:spcBef>
                <a:spcPts val="0"/>
              </a:spcBef>
              <a:spcAft>
                <a:spcPts val="0"/>
              </a:spcAft>
              <a:buNone/>
            </a:pPr>
            <a:r>
              <a:t/>
            </a:r>
            <a:endParaRPr b="1" i="0"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chemeClr val="dk1"/>
                </a:solidFill>
                <a:latin typeface="Arial"/>
                <a:ea typeface="Arial"/>
                <a:cs typeface="Arial"/>
                <a:sym typeface="Arial"/>
              </a:rPr>
              <a:t>La puntuación de Fowlkes Mallow es similar al índice de Rand ajustado, en la medida en que indica el grado en que las asignaciones de clusters son “correctas”.</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lang="es-ES" sz="2600">
                <a:solidFill>
                  <a:schemeClr val="dk1"/>
                </a:solidFill>
                <a:latin typeface="Arial"/>
                <a:ea typeface="Arial"/>
                <a:cs typeface="Arial"/>
                <a:sym typeface="Arial"/>
              </a:rPr>
              <a:t>En concreto, calcula la media geométrica (tipo especial de media en la que se multiplican los números y luego se saca una raíz cuadrada (para dos números)) entre la precisión y la recuperación. </a:t>
            </a:r>
            <a:endParaRPr sz="2600"/>
          </a:p>
          <a:p>
            <a:pPr indent="0" lvl="0" marL="0" rtl="0" algn="just">
              <a:spcBef>
                <a:spcPts val="0"/>
              </a:spcBef>
              <a:spcAft>
                <a:spcPts val="0"/>
              </a:spcAft>
              <a:buNone/>
            </a:pPr>
            <a:r>
              <a:t/>
            </a:r>
            <a:endParaRPr sz="2600">
              <a:solidFill>
                <a:schemeClr val="dk1"/>
              </a:solidFill>
              <a:latin typeface="Arial"/>
              <a:ea typeface="Arial"/>
              <a:cs typeface="Arial"/>
              <a:sym typeface="Arial"/>
            </a:endParaRPr>
          </a:p>
          <a:p>
            <a:pPr indent="0" lvl="0" marL="0" rtl="0" algn="just">
              <a:spcBef>
                <a:spcPts val="0"/>
              </a:spcBef>
              <a:spcAft>
                <a:spcPts val="0"/>
              </a:spcAft>
              <a:buNone/>
            </a:pPr>
            <a:r>
              <a:rPr lang="es-ES" sz="2600">
                <a:solidFill>
                  <a:schemeClr val="dk1"/>
                </a:solidFill>
                <a:latin typeface="Arial"/>
                <a:ea typeface="Arial"/>
                <a:cs typeface="Arial"/>
                <a:sym typeface="Arial"/>
              </a:rPr>
              <a:t>Está delimitada entre 0 y 1, y los valores más altos son mejores.</a:t>
            </a:r>
            <a:endParaRPr sz="2600"/>
          </a:p>
          <a:p>
            <a:pPr indent="0" lvl="0" marL="0" rtl="0" algn="just">
              <a:spcBef>
                <a:spcPts val="0"/>
              </a:spcBef>
              <a:spcAft>
                <a:spcPts val="0"/>
              </a:spcAft>
              <a:buNone/>
            </a:pPr>
            <a:r>
              <a:t/>
            </a:r>
            <a:endParaRPr sz="2800">
              <a:solidFill>
                <a:schemeClr val="dk1"/>
              </a:solidFill>
              <a:latin typeface="Arial"/>
              <a:ea typeface="Arial"/>
              <a:cs typeface="Arial"/>
              <a:sym typeface="Arial"/>
            </a:endParaRPr>
          </a:p>
        </p:txBody>
      </p:sp>
      <p:sp>
        <p:nvSpPr>
          <p:cNvPr id="131" name="Google Shape;131;p8"/>
          <p:cNvSpPr txBox="1"/>
          <p:nvPr/>
        </p:nvSpPr>
        <p:spPr>
          <a:xfrm>
            <a:off x="3422650" y="10212471"/>
            <a:ext cx="578716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https://www.juanbarrios.com/evaluacion-de-algoritmos-no-supervisados/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VALIDACIÓN EXTERNA</a:t>
            </a:r>
            <a:endParaRPr/>
          </a:p>
        </p:txBody>
      </p:sp>
      <p:sp>
        <p:nvSpPr>
          <p:cNvPr id="137" name="Google Shape;137;p9"/>
          <p:cNvSpPr txBox="1"/>
          <p:nvPr/>
        </p:nvSpPr>
        <p:spPr>
          <a:xfrm>
            <a:off x="2432050" y="1844675"/>
            <a:ext cx="76200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solidFill>
                  <a:srgbClr val="292929"/>
                </a:solidFill>
                <a:latin typeface="Arial"/>
                <a:ea typeface="Arial"/>
                <a:cs typeface="Arial"/>
                <a:sym typeface="Arial"/>
              </a:rPr>
              <a:t>Otras técnicas de validación externa son las siguientes:</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444500" lvl="0" marL="457200" rtl="0" algn="l">
              <a:spcBef>
                <a:spcPts val="0"/>
              </a:spcBef>
              <a:spcAft>
                <a:spcPts val="0"/>
              </a:spcAft>
              <a:buClr>
                <a:srgbClr val="292929"/>
              </a:buClr>
              <a:buSzPts val="2600"/>
              <a:buFont typeface="Noto Sans Symbols"/>
              <a:buChar char="▪"/>
            </a:pPr>
            <a:r>
              <a:rPr lang="es-ES" sz="2600">
                <a:solidFill>
                  <a:srgbClr val="292929"/>
                </a:solidFill>
                <a:latin typeface="Arial"/>
                <a:ea typeface="Arial"/>
                <a:cs typeface="Arial"/>
                <a:sym typeface="Arial"/>
              </a:rPr>
              <a:t>Similitud de Jaccard</a:t>
            </a:r>
            <a:endParaRPr sz="2600"/>
          </a:p>
          <a:p>
            <a:pPr indent="-279400" lvl="0" marL="457200" rtl="0" algn="l">
              <a:spcBef>
                <a:spcPts val="0"/>
              </a:spcBef>
              <a:spcAft>
                <a:spcPts val="0"/>
              </a:spcAft>
              <a:buSzPts val="2800"/>
              <a:buFont typeface="Noto Sans Symbols"/>
              <a:buNone/>
            </a:pPr>
            <a:r>
              <a:t/>
            </a:r>
            <a:endParaRPr sz="2600">
              <a:solidFill>
                <a:srgbClr val="292929"/>
              </a:solidFill>
              <a:latin typeface="Arial"/>
              <a:ea typeface="Arial"/>
              <a:cs typeface="Arial"/>
              <a:sym typeface="Arial"/>
            </a:endParaRPr>
          </a:p>
          <a:p>
            <a:pPr indent="-444500" lvl="0" marL="457200" rtl="0" algn="l">
              <a:spcBef>
                <a:spcPts val="0"/>
              </a:spcBef>
              <a:spcAft>
                <a:spcPts val="0"/>
              </a:spcAft>
              <a:buClr>
                <a:srgbClr val="292929"/>
              </a:buClr>
              <a:buSzPts val="2600"/>
              <a:buFont typeface="Noto Sans Symbols"/>
              <a:buChar char="▪"/>
            </a:pPr>
            <a:r>
              <a:rPr lang="es-ES" sz="2600">
                <a:solidFill>
                  <a:srgbClr val="292929"/>
                </a:solidFill>
                <a:latin typeface="Arial"/>
                <a:ea typeface="Arial"/>
                <a:cs typeface="Arial"/>
                <a:sym typeface="Arial"/>
              </a:rPr>
              <a:t>Información mutua</a:t>
            </a:r>
            <a:endParaRPr sz="2600"/>
          </a:p>
          <a:p>
            <a:pPr indent="0" lvl="0" marL="0" rtl="0" algn="just">
              <a:spcBef>
                <a:spcPts val="0"/>
              </a:spcBef>
              <a:spcAft>
                <a:spcPts val="0"/>
              </a:spcAft>
              <a:buNone/>
            </a:pPr>
            <a:r>
              <a:t/>
            </a:r>
            <a:endParaRPr sz="2800">
              <a:solidFill>
                <a:schemeClr val="dk1"/>
              </a:solidFill>
              <a:latin typeface="Arial"/>
              <a:ea typeface="Arial"/>
              <a:cs typeface="Arial"/>
              <a:sym typeface="Arial"/>
            </a:endParaRPr>
          </a:p>
        </p:txBody>
      </p:sp>
      <p:sp>
        <p:nvSpPr>
          <p:cNvPr id="138" name="Google Shape;138;p9"/>
          <p:cNvSpPr txBox="1"/>
          <p:nvPr/>
        </p:nvSpPr>
        <p:spPr>
          <a:xfrm>
            <a:off x="3422650" y="10212471"/>
            <a:ext cx="5787162"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https://www.juanbarrios.com/evaluacion-de-algoritmos-no-supervisados/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