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sldIdLst>
    <p:sldId id="267" r:id="rId5"/>
    <p:sldId id="263" r:id="rId6"/>
    <p:sldId id="268" r:id="rId7"/>
    <p:sldId id="264" r:id="rId8"/>
    <p:sldId id="269" r:id="rId9"/>
    <p:sldId id="265" r:id="rId10"/>
    <p:sldId id="256" r:id="rId11"/>
    <p:sldId id="258" r:id="rId12"/>
    <p:sldId id="25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6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2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F51-8611-FE80-C21F-17B5EF09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Data Analysis on Hiring Trends</a:t>
            </a:r>
            <a:endParaRPr lang="en-IN" i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18A15-FD33-6ABC-9C01-2EB7BB8F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12" y="1713639"/>
            <a:ext cx="7655859" cy="43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1783977"/>
            <a:ext cx="9906000" cy="4392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i="1" dirty="0"/>
              <a:t>University/College Analysis:</a:t>
            </a:r>
          </a:p>
          <a:p>
            <a:pPr marL="0" indent="0">
              <a:buNone/>
            </a:pPr>
            <a:endParaRPr 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Identify universities or colleges that consistently produce employees with high performance and valuable skills.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Establish partnerships with these educational institutions to foster talent pipelines and provide internship or mentorship opportunities.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Leverage alumni networks to promote the organization's brand and attract top talent from these universities or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Develop customized recruitment strategies tailored to the characteristics of each university or college to increase the chances of attracting high-potential candidates.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Consider sponsoring or participating in career fairs, campus events, or guest lectures to raise awareness about the organization and create a strong employer brand.</a:t>
            </a:r>
            <a:endParaRPr lang="en-IN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C356D-6779-1C07-85A2-32FE30E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b="1" dirty="0"/>
              <a:t>Innovative Planning and Insights</a:t>
            </a:r>
          </a:p>
        </p:txBody>
      </p:sp>
    </p:spTree>
    <p:extLst>
      <p:ext uri="{BB962C8B-B14F-4D97-AF65-F5344CB8AC3E}">
        <p14:creationId xmlns:p14="http://schemas.microsoft.com/office/powerpoint/2010/main" val="173724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1783977"/>
            <a:ext cx="9906000" cy="4392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i="1" dirty="0"/>
              <a:t>Skills Analysis: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Identify the most in-demand and emerging skills within the organization and align training and development programs to meet those needs.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Foster a culture of continuous learning and skill development by providing employees with access to online courses, workshops, or mentorship programs.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Encourage knowledge sharing and collaboration among employees to leverage existing skills and promote a learning ecosystem within the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Consider implementing skill-based incentive programs to reward employees for acquiring and utilizing new skills.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Monitor industry trends and disruptive technologies to proactively identify emerging skill requirements and prepare the workforce for future challenges.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C356D-6779-1C07-85A2-32FE30E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b="1" dirty="0"/>
              <a:t>Innovative Planning and Insights</a:t>
            </a:r>
          </a:p>
        </p:txBody>
      </p:sp>
    </p:spTree>
    <p:extLst>
      <p:ext uri="{BB962C8B-B14F-4D97-AF65-F5344CB8AC3E}">
        <p14:creationId xmlns:p14="http://schemas.microsoft.com/office/powerpoint/2010/main" val="316559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1783977"/>
            <a:ext cx="9906000" cy="4392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i="1" dirty="0"/>
              <a:t>Field of Study Analysis: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Analyze the distribution of employees across different fields of study to understand the diversity and expertise within the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Identify potential synergies and opportunities for interdisciplinary collaboration among employees from different fields.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Foster a culture of knowledge exchange and cross-pollination of ideas to leverage diverse perspectives and promote innovation.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Develop targeted recruitment strategies to attract talent from specific fields of study that align with the organization's strategic goals and emerging industry trends.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Consider establishing partnerships with academic institutions or research organizations to engage in joint projects or research initiatives that align with the organization's field of study expertise.</a:t>
            </a:r>
            <a:endParaRPr lang="en-IN" sz="2200" dirty="0"/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C356D-6779-1C07-85A2-32FE30E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b="1" dirty="0"/>
              <a:t>Innovative Planning and Insights</a:t>
            </a:r>
          </a:p>
        </p:txBody>
      </p:sp>
    </p:spTree>
    <p:extLst>
      <p:ext uri="{BB962C8B-B14F-4D97-AF65-F5344CB8AC3E}">
        <p14:creationId xmlns:p14="http://schemas.microsoft.com/office/powerpoint/2010/main" val="271444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1783977"/>
            <a:ext cx="9906000" cy="43929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Data Exploration and Preprocessing: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Expand the dataset by collecting and incorporating additional relevant data from various sources.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Perform exploratory data analysis to gain deeper insights into the relationships between different data fields.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Preprocess and clean the data to ensure its quality and consistency for the recommender system.</a:t>
            </a:r>
          </a:p>
          <a:p>
            <a:pPr marL="0" indent="0">
              <a:buNone/>
            </a:pPr>
            <a:r>
              <a:rPr lang="en-US" sz="2200" dirty="0"/>
              <a:t>Feature Engineering: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Conduct feature engineering to extract and create new meaningful features from the existing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Explore techniques such as text mining, natural language processing (NLP), or sentiment analysis to derive additional insights from textual data fields.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Incorporate domain-specific knowledge and industry expertise to create relevant features that capture the nuances of the hiring process.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C356D-6779-1C07-85A2-32FE30E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b="1" dirty="0"/>
              <a:t>Future 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311336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1783977"/>
            <a:ext cx="9906000" cy="4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Recommender System Development: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Choose an appropriate recommender system algorithm based on the nature of the problem and available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Implement collaborative filtering, content-based filtering, or hybrid recommender system techniques to generate personalized recommendations for various stakeholders (e.g., hiring managers, recruiters, candidates).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Utilize machine learning or deep learning algorithms to train the recommender system model using historical data to predict preferences or matches.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Continuously refine and optimize the recommender system based on user feedback and performance evaluation metrics.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C356D-6779-1C07-85A2-32FE30E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b="1" dirty="0"/>
              <a:t>Future 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198452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1783977"/>
            <a:ext cx="9906000" cy="4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Recommendation Use Cases: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Provide personalized job recommendations to candidates based on their skills, experience, and preferences, improving their job search experience and increasing the likelihood of finding suitable positions.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Enable hiring managers or recruiters to receive recommendations on top candidates based on job requirements, skills, and cultural fit, enhancing the efficiency of the hiring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Offer insights and recommendations to HR teams and management regarding talent acquisition strategies, diversity initiatives, or skill gap analysis.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C356D-6779-1C07-85A2-32FE30E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b="1" dirty="0"/>
              <a:t>Future 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245762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1783977"/>
            <a:ext cx="9906000" cy="4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Evaluation and Iteration: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Establish evaluation metrics to measure the performance and effectiveness of the recommender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Conduct A/B testing or user studies to validate the quality and relevance of the recommendations.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Continuously iterate and enhance the recommender system based on user feedback, evolving data patterns, and changing business needs.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C356D-6779-1C07-85A2-32FE30E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b="1" dirty="0"/>
              <a:t>Future 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44543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208A-2DD9-D2CD-7B6C-60EF1E76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414C0-A6CE-0547-EF16-C775F52B165F}"/>
              </a:ext>
            </a:extLst>
          </p:cNvPr>
          <p:cNvSpPr txBox="1"/>
          <p:nvPr/>
        </p:nvSpPr>
        <p:spPr>
          <a:xfrm>
            <a:off x="1201271" y="2115671"/>
            <a:ext cx="995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err="1"/>
              <a:t>Sahithi</a:t>
            </a:r>
            <a:r>
              <a:rPr lang="en-IN" sz="2400" b="1" i="1" dirty="0"/>
              <a:t> </a:t>
            </a:r>
            <a:r>
              <a:rPr lang="en-IN" sz="2400" b="1" i="1" dirty="0" err="1"/>
              <a:t>Pajjuri</a:t>
            </a:r>
            <a:r>
              <a:rPr lang="en-IN" sz="2400" b="1" i="1" dirty="0"/>
              <a:t> : Data Visualization</a:t>
            </a:r>
          </a:p>
          <a:p>
            <a:r>
              <a:rPr lang="en-IN" sz="2400" b="1" i="1" dirty="0"/>
              <a:t>Ekshan Raj Verma : Data Extraction</a:t>
            </a:r>
          </a:p>
          <a:p>
            <a:r>
              <a:rPr lang="en-IN" sz="2400" b="1" i="1" dirty="0"/>
              <a:t>Stephen Vs: 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0B44E-EBEF-FC79-59F0-5A133899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92" y="2904563"/>
            <a:ext cx="3984349" cy="28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D73-DDD8-FFD3-F711-4C40FAAF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18EB-9115-8C16-E99C-8DEAE28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22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 extraction process in this project utilizes Selenium and </a:t>
            </a:r>
            <a:r>
              <a:rPr lang="en-US" dirty="0" err="1"/>
              <a:t>BeautifulSoup</a:t>
            </a:r>
            <a:r>
              <a:rPr lang="en-US" dirty="0"/>
              <a:t>. Follow these steps to understand the data extraction process: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scrapper.py script uses Selenium to automate the browser and navigate to Bumble Inc.'s LinkedIn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Once on the page, </a:t>
            </a:r>
            <a:r>
              <a:rPr lang="en-US" dirty="0" err="1"/>
              <a:t>BeautifulSoup</a:t>
            </a:r>
            <a:r>
              <a:rPr lang="en-US" dirty="0"/>
              <a:t> is used to extract relevant information such as hiring data, job titles, experience, and more.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Selenium interacts with the webpage elements, while </a:t>
            </a:r>
            <a:r>
              <a:rPr lang="en-US" dirty="0" err="1"/>
              <a:t>BeautifulSoup</a:t>
            </a:r>
            <a:r>
              <a:rPr lang="en-US" dirty="0"/>
              <a:t> parses the HTML content and extracts the desired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extracted data is stored in variables or data structures for further processing and cleaning.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27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02128E-8850-4572-FA86-FC6D1F12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134470"/>
            <a:ext cx="7083307" cy="339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3EE018-C121-E5C6-F786-B093D8D4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11" y="1696103"/>
            <a:ext cx="7071418" cy="36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D73-DDD8-FFD3-F711-4C40FAAF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18EB-9115-8C16-E99C-8DEAE281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To clean the extracted data using Pandas, the scrapper.py script utilizes various Pandas functionalities. Follow these steps to understand the data cleaning process: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extracting data from the website using </a:t>
            </a:r>
            <a:r>
              <a:rPr lang="en-US" dirty="0" err="1"/>
              <a:t>BeautifulSoup</a:t>
            </a:r>
            <a:r>
              <a:rPr lang="en-US" dirty="0"/>
              <a:t> and Selenium, the script creates a Pandas </a:t>
            </a:r>
            <a:r>
              <a:rPr lang="en-US" dirty="0" err="1"/>
              <a:t>DataFrame</a:t>
            </a:r>
            <a:r>
              <a:rPr lang="en-US" dirty="0"/>
              <a:t> to store the raw data.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allows for easier manipulation and cleaning of the data.</a:t>
            </a:r>
          </a:p>
          <a:p>
            <a:pPr marL="0" indent="0">
              <a:buNone/>
            </a:pPr>
            <a:r>
              <a:rPr lang="en-US" dirty="0"/>
              <a:t>The script applies various cleaning techniques such as removing unnecessary columns, handling missing values, converting data types, and performing other transformations as needed.</a:t>
            </a:r>
          </a:p>
          <a:p>
            <a:pPr marL="0" indent="0">
              <a:buNone/>
            </a:pPr>
            <a:r>
              <a:rPr lang="en-US" dirty="0"/>
              <a:t>Pandas provides functions like drop, </a:t>
            </a:r>
            <a:r>
              <a:rPr lang="en-US" dirty="0" err="1"/>
              <a:t>fillna</a:t>
            </a:r>
            <a:r>
              <a:rPr lang="en-US" dirty="0"/>
              <a:t>, replace, and </a:t>
            </a:r>
            <a:r>
              <a:rPr lang="en-US" dirty="0" err="1"/>
              <a:t>astype</a:t>
            </a:r>
            <a:r>
              <a:rPr lang="en-US" dirty="0"/>
              <a:t> to perform these cleaning operations efficiently.</a:t>
            </a:r>
          </a:p>
          <a:p>
            <a:pPr marL="0" indent="0">
              <a:buNone/>
            </a:pPr>
            <a:r>
              <a:rPr lang="en-US" dirty="0"/>
              <a:t>Once the data is cleaned and structured, the script exports the cleaned </a:t>
            </a:r>
            <a:r>
              <a:rPr lang="en-US" dirty="0" err="1"/>
              <a:t>DataFrame</a:t>
            </a:r>
            <a:r>
              <a:rPr lang="en-US" dirty="0"/>
              <a:t> to a CSV file using the Pandas </a:t>
            </a:r>
            <a:r>
              <a:rPr lang="en-US" dirty="0" err="1"/>
              <a:t>to_csv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r>
              <a:rPr lang="en-US" dirty="0"/>
              <a:t>The exported CSV file contains the cleaned and structured data, ready for further analysis and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08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2D392-26D4-14E9-C851-647A8E98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726141"/>
            <a:ext cx="1019287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D73-DDD8-FFD3-F711-4C40FAAF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with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18EB-9115-8C16-E99C-8DEAE28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786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cleaned and structured data from the CSV file can be visualized using Power BI to gain meaningful insights.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access the visualization in the next Slide or accessing PBIX file in </a:t>
            </a:r>
            <a:r>
              <a:rPr lang="en-US" dirty="0" err="1"/>
              <a:t>Github</a:t>
            </a:r>
            <a:r>
              <a:rPr lang="en-US" dirty="0"/>
              <a:t> Repo: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5394-D116-A393-0AA9-208E1584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53" y="3461328"/>
            <a:ext cx="4959262" cy="2554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E05A7-A92F-0ADD-B379-41F4C578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14" y="3541058"/>
            <a:ext cx="5138731" cy="27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4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997582"/>
                  </p:ext>
                </p:extLst>
              </p:nvPr>
            </p:nvGraphicFramePr>
            <p:xfrm>
              <a:off x="721012" y="1170880"/>
              <a:ext cx="10431082" cy="48892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80"/>
                <a:ext cx="10431082" cy="4889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CD1C-726B-BFED-905B-B25441AD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Innovative Planning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/>
              <a:t>1. Location Analysis: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Identify the top locations with the highest employee counts and analyze the reasons behind their popularity. Consider factors such as local talent pool, market opportunities, or favorable business conditions.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Explore the potential for establishing satellite offices or remote work opportunities in regions with lower employee counts to tap into untapped talent markets.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Conduct a cost analysis of different locations to determine the feasibility of expanding or relocating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Analyze employee retention rates and job satisfaction levels in different locations to understand the impact of the work environment on employee performance and engagement.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Consider implementing location-based perks or incentives to attract and retain top talent in competitive regions.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991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E10-80E5-16D6-44CC-6E47E417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1783977"/>
            <a:ext cx="9906000" cy="4392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i="1" dirty="0"/>
              <a:t>Role Analysis: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Analyze the distribution of employees across different roles to identify areas with talent shortages or surpluses.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Develop a comprehensive talent management strategy that includes succession planning, leadership development, and skills gap analysis to ensure a robust talent pipeline for critical roles.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Implement cross-training programs or job rotation initiatives to enhance employee skills and enable career development opportunities.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Conduct regular assessments of job roles to ensure they align with evolving industry trends and emerging skill requirements.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Leverage data-driven insights to optimize resource allocation and workforce planning based on projected business needs and employee capabilities.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C356D-6779-1C07-85A2-32FE30E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b="1" dirty="0"/>
              <a:t>Innovative Planning and Insights</a:t>
            </a:r>
          </a:p>
        </p:txBody>
      </p:sp>
    </p:spTree>
    <p:extLst>
      <p:ext uri="{BB962C8B-B14F-4D97-AF65-F5344CB8AC3E}">
        <p14:creationId xmlns:p14="http://schemas.microsoft.com/office/powerpoint/2010/main" val="3867482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7ce3e75f-82a5-45d5-b63d-33d20c07787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9dbcc9e-3e07-4b5b-8d4d-737779c8627d/ReportSection?bookmarkGuid=a6170c4a-85fd-41a3-bf32-742f5f2f14da&amp;bookmarkUsage=1&amp;ctid=2f057da9-71e5-4402-9d02-954621afa5a6&amp;fromEntryPoint=export&quot;"/>
    <we:property name="reportState" value="&quot;CONNECTED&quot;"/>
    <we:property name="reportEmbeddedTime" value="&quot;2023-07-09T13:46:07.724Z&quot;"/>
    <we:property name="creatorSessionId" value="&quot;6a30d81e-f9f7-43ff-9cbe-2cdfbf5dedaa&quot;"/>
    <we:property name="creatorUserId" value="&quot;10032001023C09C1&quot;"/>
    <we:property name="creatorTenantId" value="&quot;2f057da9-71e5-4402-9d02-954621afa5a6&quot;"/>
    <we:property name="reportName" value="&quot;Data &amp; Analytics Hackathon - Ekshan, Sahithi , Stephen&quot;"/>
    <we:property name="isFiltersActionButtonVisible" value="true"/>
    <we:property name="initialStateBookmark" value="&quot;H4sIAAAAAAAAA+VYS2/bOBD+KwYv3QWMQg/qwdxib3JpmwZJ0MsiWIzIkcuGFg2JytYb+L8vSdlt48pJ6tpeL3qyOUPNfPPNcDjSAxGymSmYX8AUyQkZaX03hfpuEJIhqZay9+/fvDu9evPXxem7MyvWMyN11ZCTB2KgnqD5IJsWlLNghX/eDgkodQkTtypBNTgkM6wbXYGS/2C32apM3eJiSPDzTOkanMlrAwad2Xu73a6t7/B1bD0CN/Ier5GbTnqFM12b1XpImu6fh/RY54x5h2NdGZCVNexkQcJ5KRBpGZWUAWUlC528lMostxRLSh7IuRfmWRiyMknLJIOA55QHnDrtkqQnNg2Jmc/cnlNxDxVHQXzUNTbNEuLpZFLjBFaIzx4px1q10x75tW5rjldYelVlpJk7H7MZViIkC0vtZa0t8V58ow2owdnUcj1HmxinPm+rJUmBW37Uf49rtBkQ5CR0gmLuHNqMPhwygBsoFG6E/xzwYHFrJY2sJmpZaV9L4KYLgkPtAtDFJ1sjLtX2AV0LrEdzH+sfsl4VTzRcg/wfxmkDc6clpVHJkjgu4jzDFCim/LvCXU/b2HIz0bXklo31zP0Y6CutsBn8Fv++DtwryBbZaJTkWD/KB5mi7SrujwADPpBZ50lip9fCq9HH+UDeSht7Z/sDqNaZfTWCRvJXFtGKua6HWMifvmkWfnvjXeyYCOvTKlLKoogKoAkVcQxRnKbpAdP1VnNfq31AV7pfKGkvpKNLXcZSFEmCLEqhDOIsynLhrD1JDHiUo9YYfy9902N8NFHCEMswsT85T3IsaHz81TA8aPt/CuSFfj3Q5ddbbFDMB0rzXdwJHuP4I9TmCK6GnXCwuN1wfJYFNd/3AeKIMYvtDGR7nshzSnn8/Yy1v2o/l6iEo+ratGLeh/jxjl+oD25BTZfShAlAiowJBlGeYh7GyTFPH4dtXRvh9Z3Z+gvkn+xcqm0s9yhGUB9L/9oFEftoXy8c2gIhwiBgRcSyqIzTIBHlIYc2d+QkigGYPqhL7XbFvksgfbnkarJNGzXuVejs8wsrN1yv3P3Q2zXeiEaspEVYgGA0KQVmET1kLdxJpXpLttMcpAw2YugrgWYTru2qwNnJYyY48KzMMEiSHNIwwP/XIHHYe+h5wH2JK91TO7iQhK5acyw30U6p2MeVtPUoxtKMiShOhOCYFDTNkiB/9vVUTsHOpmsHzJvrG2B1a5oZcLyECnsGWVu/UAkUzwyz/gsw8U4sFuk+ej39gPsu/GX0XSz+BZN3wYaiFgAA&quot;"/>
    <we:property name="bookmark" value="&quot;H4sIAAAAAAAAA+VYTW/bOBD9K4Yu3QWMQh+kJOZWe5NTUQRJ0EuRw4gcuWpoUaCobL2B//uSlN3WrpxkvbbXi55szdDDN28ehyM/BaJqGwmLDzDH4CKYKPUwB/0wioJxUG/aGMsgYjEVaUwIiSJOisyuUo2pVN0GF0+BAT1D87FqO5AuoDV+uh8HIOU1zNxTCbLFcdCgblUNsvoL+8XWZXSHy3GAXxupNLiQtwYMurCPdrl9tlCit4ndEbipHvEWuemtN9gobdbP46Dtv3lImz4XzG84VbWBqraBnS2knJcCkZRxSRgQVrLI2ctKmtWSYsXQU3DljXkWRaykaUkzCHlOeMiJ8644e2bRODCLxq15Jx6h5igCn7XGtl1BfDebaZzBGvHlhnOqZDcfsN+qTnO8wdK7alOZhdujabAWUbC01F5rZYn35jtlQI4u55brBdrCOPdVV69ICt3jZ/XnVKOtgAguImcoFm5DW9GnUyZwB4XEnfBfAh4u762lreqZXCntuwTu+iQ4aJeAKr5YjbhS2x8oLVBPFj7XPyq9Fk883oL8H+ZpE3OnJSVxyWiSFEmeYQoEU/6TcLfLNrXczJSuuGVju3L/DPSNktiOfkt+3wbuHcEe1WhlxVFv1COYo+0q7osAAz6Rpt+pwt6vhHejz/MpeF/Z3PvYH0F2LuybCbQVf2MRrZnre4iF/OWHZuGXt36LAxNh97SOlLA4JgIIJSJJIE7SND1hud4r7rU6BHTt+4WK9ko6+tJlLEVBKbI4hTJMsjjLhYv2LDHgUU46Y/y99EOP8dnElCGWEbUfOac5FiQ5fzWMT9r+nwP5Qb0dqfL7LTYqFiOp+CHuBI9x+hm0OYOr4SAcLO93HJ+VoBbHPkAcMWGJnYFszxN5TghPfp6xjqf2qwqlcFTdmk4shhBvrviF+uAe1PQlpUwAEmRMMIjzFPMooec8fZy2de2EN3Rm9TfI/7Jzya613KOYgD6X/nUIIo7Rvl45tIVCRGHIiphlcZmkIRXlKYc2d+QqFCMwQ1BX3v3EfkggQ7XkcrZPGzXuVejy6yuVG20r9zj09o03JjErSREVIBihpcAsJqfUwkMl5aBke89JZLATw5AE2l249lOBi5MnTHDgWZlhSGkOaRTi/2uQOO099DLgocKV7lcHuJCEqjtzLjfRQak4xpW09yjG0oyJOKFCcKQFSTMa5i++nlZzsLPp1gHz4YYGWNWZtgGO11DjwCBr9Qu1QPHCMOv/Af42yi6XfwMCjlSNgRYAAA==&quot;"/>
    <we:property name="embedUrl" value="&quot;/reportEmbed?reportId=09dbcc9e-3e07-4b5b-8d4d-737779c8627d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e0c7ce79-fbd5-4146-9e33-5a2e7009321f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</TotalTime>
  <Words>1248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Segoe UI Light</vt:lpstr>
      <vt:lpstr>Wingdings</vt:lpstr>
      <vt:lpstr>Retrospect</vt:lpstr>
      <vt:lpstr>Data Analysis on Hiring Trends</vt:lpstr>
      <vt:lpstr>Data Extraction</vt:lpstr>
      <vt:lpstr>PowerPoint Presentation</vt:lpstr>
      <vt:lpstr>Data Cleaning</vt:lpstr>
      <vt:lpstr>PowerPoint Presentation</vt:lpstr>
      <vt:lpstr>Data Visualization with Power BI</vt:lpstr>
      <vt:lpstr>Microsoft Power BI</vt:lpstr>
      <vt:lpstr>Innovative Planning and Insights</vt:lpstr>
      <vt:lpstr>Innovative Planning and Insights</vt:lpstr>
      <vt:lpstr>Innovative Planning and Insights</vt:lpstr>
      <vt:lpstr>Innovative Planning and Insights</vt:lpstr>
      <vt:lpstr>Innovative Planning and Insights</vt:lpstr>
      <vt:lpstr>Future Scope of Project</vt:lpstr>
      <vt:lpstr>Future Scope of Project</vt:lpstr>
      <vt:lpstr>Future Scope of Project</vt:lpstr>
      <vt:lpstr>Future Scope of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Ekshan Raj Verma</cp:lastModifiedBy>
  <cp:revision>4</cp:revision>
  <dcterms:created xsi:type="dcterms:W3CDTF">2018-06-07T21:39:02Z</dcterms:created>
  <dcterms:modified xsi:type="dcterms:W3CDTF">2023-07-09T16:20:42Z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