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jpeg" ContentType="image/jpeg"/>
  <Override PartName="/ppt/media/image2.png" ContentType="image/png"/>
  <Override PartName="/ppt/media/image3.png" ContentType="image/png"/>
  <Override PartName="/ppt/media/image4.png" ContentType="image/png"/>
  <Override PartName="/ppt/media/image5.jpeg" ContentType="image/jpeg"/>
  <Override PartName="/ppt/media/image6.png" ContentType="image/png"/>
  <Override PartName="/ppt/media/image7.png" ContentType="image/png"/>
  <Override PartName="/ppt/media/image8.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6996F7A7-A458-468E-B50E-3C1F0D0FB2E4}"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295280" y="982080"/>
            <a:ext cx="9600480" cy="13032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FC6C92FC-C094-49CF-8DD6-3E85CE1661CC}"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295280" y="982080"/>
            <a:ext cx="9600480" cy="13032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70A5149A-5CA1-40A0-A173-B464C405BABF}"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295280" y="982080"/>
            <a:ext cx="9600480" cy="13032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86908BB9-18C5-419D-A12F-6AE73EC6B63D}"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395F8C86-27BF-4936-8229-E3E7FD62C924}"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1295280" y="982080"/>
            <a:ext cx="9600480" cy="13032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4E4C147C-33B6-4876-B7EE-CF287ED7D762}"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295280" y="982080"/>
            <a:ext cx="9600480" cy="13032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52DFC463-FB7C-4598-A22C-B0668B31E26E}"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295280" y="982080"/>
            <a:ext cx="9600480" cy="13032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FF6EE88B-306D-4ED6-B990-8C1A7C217374}"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1295280" y="982080"/>
            <a:ext cx="9600480" cy="13032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B7DCF15A-3B50-4BE1-8DBD-0A7604DEC71C}"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1295280" y="982080"/>
            <a:ext cx="9600480" cy="60422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1FCC4953-A7A0-492C-B6C3-FE5B8AD72CFB}"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295280" y="982080"/>
            <a:ext cx="9600480" cy="13032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7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B9A090C-FE12-4A61-A5B1-A121995C51E2}"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1295280" y="982080"/>
            <a:ext cx="9600480" cy="13032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AD13BE3-7951-4B6A-9703-712A1A384CF1}"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295280" y="982080"/>
            <a:ext cx="9600480" cy="13032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50325D4-B2CA-4AAE-98BD-194A4D5A2505}"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295280" y="982080"/>
            <a:ext cx="9600480" cy="13032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13A1D36-0940-4876-88B8-484A58E56733}"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295280" y="982080"/>
            <a:ext cx="9600480" cy="13032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C72152AA-C9E0-4E32-B8E9-243EDA51062C}"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295280" y="982080"/>
            <a:ext cx="9600480" cy="13032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2CD2F28E-8934-43AD-A4E9-593D4A9BB6C8}"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295280" y="982080"/>
            <a:ext cx="9600480" cy="13032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036C5B70-2CB6-45DF-B031-4C3D4F6DD53D}"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295280" y="982080"/>
            <a:ext cx="9600480" cy="13032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2CC75B5-5499-453D-9F0C-37D975882B30}"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295280" y="982080"/>
            <a:ext cx="9600480" cy="13032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4011DD2-EFF2-4423-8CD2-DA901EE8851F}"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1295280" y="982080"/>
            <a:ext cx="9600480" cy="13032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3B37D8E-C326-41A5-804D-0D27EA482D2D}"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1295280" y="982080"/>
            <a:ext cx="9600480" cy="60422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E895BFA8-BA88-48DA-8246-D215B3D0F215}"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295280" y="982080"/>
            <a:ext cx="9600480" cy="13032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4960F62-2F8E-45F1-AF84-B8FAB943B61B}"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295280" y="982080"/>
            <a:ext cx="9600480" cy="13032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E9D170E-DE86-4000-BD18-8485A291EC8E}"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295280" y="982080"/>
            <a:ext cx="9600480" cy="13032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A6FDBA8-346A-40A9-AE58-22E74257875E}"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jpe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Relationship Id="rId10" Type="http://schemas.openxmlformats.org/officeDocument/2006/relationships/slideLayout" Target="../slideLayouts/slideLayout17.xml"/><Relationship Id="rId11" Type="http://schemas.openxmlformats.org/officeDocument/2006/relationships/slideLayout" Target="../slideLayouts/slideLayout18.xml"/><Relationship Id="rId12" Type="http://schemas.openxmlformats.org/officeDocument/2006/relationships/slideLayout" Target="../slideLayouts/slideLayout19.xml"/><Relationship Id="rId13" Type="http://schemas.openxmlformats.org/officeDocument/2006/relationships/slideLayout" Target="../slideLayouts/slideLayout20.xml"/><Relationship Id="rId14" Type="http://schemas.openxmlformats.org/officeDocument/2006/relationships/slideLayout" Target="../slideLayouts/slideLayout21.xml"/><Relationship Id="rId15" Type="http://schemas.openxmlformats.org/officeDocument/2006/relationships/slideLayout" Target="../slideLayouts/slideLayout22.xml"/><Relationship Id="rId16" Type="http://schemas.openxmlformats.org/officeDocument/2006/relationships/slideLayout" Target="../slideLayouts/slideLayout23.xml"/><Relationship Id="rId17"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0" name="Group 6"/>
          <p:cNvGrpSpPr/>
          <p:nvPr/>
        </p:nvGrpSpPr>
        <p:grpSpPr>
          <a:xfrm>
            <a:off x="-15840" y="0"/>
            <a:ext cx="12229200" cy="6855480"/>
            <a:chOff x="-15840" y="0"/>
            <a:chExt cx="12229200" cy="6855480"/>
          </a:xfrm>
        </p:grpSpPr>
        <p:pic>
          <p:nvPicPr>
            <p:cNvPr id="1" name="Picture 7" descr="HD-PanelContent.png"/>
            <p:cNvPicPr/>
            <p:nvPr/>
          </p:nvPicPr>
          <p:blipFill>
            <a:blip r:embed="rId3"/>
            <a:stretch/>
          </p:blipFill>
          <p:spPr>
            <a:xfrm>
              <a:off x="0" y="0"/>
              <a:ext cx="12188160" cy="6855480"/>
            </a:xfrm>
            <a:prstGeom prst="rect">
              <a:avLst/>
            </a:prstGeom>
            <a:ln w="0">
              <a:noFill/>
            </a:ln>
          </p:spPr>
        </p:pic>
        <p:sp>
          <p:nvSpPr>
            <p:cNvPr id="2" name="Rectangle 8"/>
            <p:cNvSpPr/>
            <p:nvPr/>
          </p:nvSpPr>
          <p:spPr>
            <a:xfrm>
              <a:off x="608040" y="609480"/>
              <a:ext cx="10972080" cy="5637960"/>
            </a:xfrm>
            <a:prstGeom prst="rect">
              <a:avLst/>
            </a:prstGeom>
            <a:noFill/>
            <a:ln w="15875">
              <a:solidFill>
                <a:srgbClr val="83992a"/>
              </a:solidFill>
            </a:ln>
            <a:effectLst>
              <a:innerShdw blurRad="25400" dir="13500000" dist="12700">
                <a:srgbClr val="000000">
                  <a:alpha val="45000"/>
                </a:srgbClr>
              </a:innerShdw>
            </a:effectLst>
          </p:spPr>
          <p:style>
            <a:lnRef idx="1">
              <a:schemeClr val="accent1"/>
            </a:lnRef>
            <a:fillRef idx="3">
              <a:schemeClr val="accent1"/>
            </a:fillRef>
            <a:effectRef idx="2">
              <a:schemeClr val="accent1"/>
            </a:effectRef>
            <a:fontRef idx="minor"/>
          </p:style>
        </p:sp>
        <p:pic>
          <p:nvPicPr>
            <p:cNvPr id="3" name="Picture 9" descr="HDRibbonContent-UniformTrim.png"/>
            <p:cNvPicPr/>
            <p:nvPr/>
          </p:nvPicPr>
          <p:blipFill>
            <a:blip r:embed="rId4"/>
            <a:stretch/>
          </p:blipFill>
          <p:spPr>
            <a:xfrm>
              <a:off x="-15840" y="3153960"/>
              <a:ext cx="776520" cy="605880"/>
            </a:xfrm>
            <a:prstGeom prst="rect">
              <a:avLst/>
            </a:prstGeom>
            <a:ln w="0">
              <a:noFill/>
            </a:ln>
          </p:spPr>
        </p:pic>
        <p:pic>
          <p:nvPicPr>
            <p:cNvPr id="4" name="Picture 10" descr="HDRibbonContent-UniformTrim.png"/>
            <p:cNvPicPr/>
            <p:nvPr/>
          </p:nvPicPr>
          <p:blipFill>
            <a:blip r:embed="rId5"/>
            <a:stretch/>
          </p:blipFill>
          <p:spPr>
            <a:xfrm>
              <a:off x="11436840" y="3153960"/>
              <a:ext cx="776520" cy="605880"/>
            </a:xfrm>
            <a:prstGeom prst="rect">
              <a:avLst/>
            </a:prstGeom>
            <a:ln w="0">
              <a:noFill/>
            </a:ln>
          </p:spPr>
        </p:pic>
      </p:grpSp>
      <p:sp>
        <p:nvSpPr>
          <p:cNvPr id="5" name="Straight Connector 6"/>
          <p:cNvSpPr/>
          <p:nvPr/>
        </p:nvSpPr>
        <p:spPr>
          <a:xfrm>
            <a:off x="1396080" y="2421360"/>
            <a:ext cx="9407160" cy="360"/>
          </a:xfrm>
          <a:prstGeom prst="line">
            <a:avLst/>
          </a:prstGeom>
          <a:ln>
            <a:solidFill>
              <a:srgbClr val="83992a"/>
            </a:solidFill>
            <a:round/>
          </a:ln>
        </p:spPr>
        <p:style>
          <a:lnRef idx="2">
            <a:schemeClr val="accent1"/>
          </a:lnRef>
          <a:fillRef idx="0">
            <a:schemeClr val="accent1"/>
          </a:fillRef>
          <a:effectRef idx="1">
            <a:schemeClr val="accent1"/>
          </a:effectRef>
          <a:fontRef idx="minor"/>
        </p:style>
      </p:sp>
      <p:sp>
        <p:nvSpPr>
          <p:cNvPr id="6" name="PlaceHolder 1"/>
          <p:cNvSpPr>
            <a:spLocks noGrp="1"/>
          </p:cNvSpPr>
          <p:nvPr>
            <p:ph type="ftr" idx="1"/>
          </p:nvPr>
        </p:nvSpPr>
        <p:spPr>
          <a:xfrm>
            <a:off x="1295280" y="5969160"/>
            <a:ext cx="7305120" cy="278640"/>
          </a:xfrm>
          <a:prstGeom prst="rect">
            <a:avLst/>
          </a:prstGeom>
          <a:noFill/>
          <a:ln w="0">
            <a:noFill/>
          </a:ln>
        </p:spPr>
        <p:txBody>
          <a:bodyPr lIns="90000" rIns="90000" tIns="45000" bIns="45000" anchor="ctr">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 </a:t>
            </a:r>
            <a:endParaRPr b="0" lang="en-IN" sz="1400" spc="-1" strike="noStrike">
              <a:latin typeface="Times New Roman"/>
            </a:endParaRPr>
          </a:p>
        </p:txBody>
      </p:sp>
      <p:sp>
        <p:nvSpPr>
          <p:cNvPr id="7" name="PlaceHolder 2"/>
          <p:cNvSpPr>
            <a:spLocks noGrp="1"/>
          </p:cNvSpPr>
          <p:nvPr>
            <p:ph type="sldNum" idx="2"/>
          </p:nvPr>
        </p:nvSpPr>
        <p:spPr>
          <a:xfrm>
            <a:off x="10353960" y="5969160"/>
            <a:ext cx="541800" cy="278640"/>
          </a:xfrm>
          <a:prstGeom prst="rect">
            <a:avLst/>
          </a:prstGeom>
          <a:noFill/>
          <a:ln w="0">
            <a:noFill/>
          </a:ln>
        </p:spPr>
        <p:txBody>
          <a:bodyPr lIns="90000" rIns="90000" tIns="45000" bIns="45000" anchor="ctr">
            <a:noAutofit/>
          </a:bodyPr>
          <a:lstStyle>
            <a:lvl1pPr algn="r">
              <a:lnSpc>
                <a:spcPct val="100000"/>
              </a:lnSpc>
              <a:buNone/>
              <a:defRPr b="0" lang="en-US" sz="1000" spc="-1" strike="noStrike">
                <a:solidFill>
                  <a:srgbClr val="000000"/>
                </a:solidFill>
                <a:latin typeface="Garamond"/>
              </a:defRPr>
            </a:lvl1pPr>
          </a:lstStyle>
          <a:p>
            <a:pPr algn="r">
              <a:lnSpc>
                <a:spcPct val="100000"/>
              </a:lnSpc>
              <a:buNone/>
            </a:pPr>
            <a:fld id="{05D040FF-3B9F-4D0F-95B1-BFD4DA9E349C}" type="slidenum">
              <a:rPr b="0" lang="en-US" sz="1000" spc="-1" strike="noStrike">
                <a:solidFill>
                  <a:srgbClr val="000000"/>
                </a:solidFill>
                <a:latin typeface="Garamond"/>
              </a:rPr>
              <a:t>6</a:t>
            </a:fld>
            <a:endParaRPr b="0" lang="en-IN" sz="1000" spc="-1" strike="noStrike">
              <a:latin typeface="Times New Roman"/>
            </a:endParaRPr>
          </a:p>
        </p:txBody>
      </p:sp>
      <p:sp>
        <p:nvSpPr>
          <p:cNvPr id="8" name="PlaceHolder 3"/>
          <p:cNvSpPr>
            <a:spLocks noGrp="1"/>
          </p:cNvSpPr>
          <p:nvPr>
            <p:ph type="dt" idx="3"/>
          </p:nvPr>
        </p:nvSpPr>
        <p:spPr>
          <a:xfrm>
            <a:off x="8677440" y="5969160"/>
            <a:ext cx="1599480" cy="27864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 </a:t>
            </a:r>
            <a:endParaRPr b="0" lang="en-IN" sz="1400" spc="-1" strike="noStrike">
              <a:latin typeface="Times New Roman"/>
            </a:endParaRPr>
          </a:p>
        </p:txBody>
      </p:sp>
      <p:sp>
        <p:nvSpPr>
          <p:cNvPr id="9"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10"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47" name="Group 6"/>
          <p:cNvGrpSpPr/>
          <p:nvPr/>
        </p:nvGrpSpPr>
        <p:grpSpPr>
          <a:xfrm>
            <a:off x="-15840" y="0"/>
            <a:ext cx="12229200" cy="6855480"/>
            <a:chOff x="-15840" y="0"/>
            <a:chExt cx="12229200" cy="6855480"/>
          </a:xfrm>
        </p:grpSpPr>
        <p:pic>
          <p:nvPicPr>
            <p:cNvPr id="48" name="Picture 7" descr="HD-PanelContent.png"/>
            <p:cNvPicPr/>
            <p:nvPr/>
          </p:nvPicPr>
          <p:blipFill>
            <a:blip r:embed="rId3"/>
            <a:stretch/>
          </p:blipFill>
          <p:spPr>
            <a:xfrm>
              <a:off x="0" y="0"/>
              <a:ext cx="12188160" cy="6855480"/>
            </a:xfrm>
            <a:prstGeom prst="rect">
              <a:avLst/>
            </a:prstGeom>
            <a:ln w="0">
              <a:noFill/>
            </a:ln>
          </p:spPr>
        </p:pic>
        <p:sp>
          <p:nvSpPr>
            <p:cNvPr id="49" name="Rectangle 8"/>
            <p:cNvSpPr/>
            <p:nvPr/>
          </p:nvSpPr>
          <p:spPr>
            <a:xfrm>
              <a:off x="608040" y="609480"/>
              <a:ext cx="10972080" cy="5637960"/>
            </a:xfrm>
            <a:prstGeom prst="rect">
              <a:avLst/>
            </a:prstGeom>
            <a:noFill/>
            <a:ln w="15875">
              <a:solidFill>
                <a:srgbClr val="83992a"/>
              </a:solidFill>
            </a:ln>
            <a:effectLst>
              <a:innerShdw blurRad="25400" dir="13500000" dist="12700">
                <a:srgbClr val="000000">
                  <a:alpha val="45000"/>
                </a:srgbClr>
              </a:innerShdw>
            </a:effectLst>
          </p:spPr>
          <p:style>
            <a:lnRef idx="1">
              <a:schemeClr val="accent1"/>
            </a:lnRef>
            <a:fillRef idx="3">
              <a:schemeClr val="accent1"/>
            </a:fillRef>
            <a:effectRef idx="2">
              <a:schemeClr val="accent1"/>
            </a:effectRef>
            <a:fontRef idx="minor"/>
          </p:style>
        </p:sp>
        <p:pic>
          <p:nvPicPr>
            <p:cNvPr id="50" name="Picture 9" descr="HDRibbonContent-UniformTrim.png"/>
            <p:cNvPicPr/>
            <p:nvPr/>
          </p:nvPicPr>
          <p:blipFill>
            <a:blip r:embed="rId4"/>
            <a:stretch/>
          </p:blipFill>
          <p:spPr>
            <a:xfrm>
              <a:off x="-15840" y="3153960"/>
              <a:ext cx="776520" cy="605880"/>
            </a:xfrm>
            <a:prstGeom prst="rect">
              <a:avLst/>
            </a:prstGeom>
            <a:ln w="0">
              <a:noFill/>
            </a:ln>
          </p:spPr>
        </p:pic>
        <p:pic>
          <p:nvPicPr>
            <p:cNvPr id="51" name="Picture 10" descr="HDRibbonContent-UniformTrim.png"/>
            <p:cNvPicPr/>
            <p:nvPr/>
          </p:nvPicPr>
          <p:blipFill>
            <a:blip r:embed="rId5"/>
            <a:stretch/>
          </p:blipFill>
          <p:spPr>
            <a:xfrm>
              <a:off x="11436840" y="3153960"/>
              <a:ext cx="776520" cy="605880"/>
            </a:xfrm>
            <a:prstGeom prst="rect">
              <a:avLst/>
            </a:prstGeom>
            <a:ln w="0">
              <a:noFill/>
            </a:ln>
          </p:spPr>
        </p:pic>
      </p:grpSp>
      <p:sp>
        <p:nvSpPr>
          <p:cNvPr id="52" name="Straight Connector 13"/>
          <p:cNvSpPr/>
          <p:nvPr/>
        </p:nvSpPr>
        <p:spPr>
          <a:xfrm>
            <a:off x="1396080" y="2421360"/>
            <a:ext cx="9407160" cy="360"/>
          </a:xfrm>
          <a:prstGeom prst="line">
            <a:avLst/>
          </a:prstGeom>
          <a:ln>
            <a:solidFill>
              <a:srgbClr val="83992a"/>
            </a:solidFill>
            <a:round/>
          </a:ln>
        </p:spPr>
        <p:style>
          <a:lnRef idx="2">
            <a:schemeClr val="accent1"/>
          </a:lnRef>
          <a:fillRef idx="0">
            <a:schemeClr val="accent1"/>
          </a:fillRef>
          <a:effectRef idx="1">
            <a:schemeClr val="accent1"/>
          </a:effectRef>
          <a:fontRef idx="minor"/>
        </p:style>
      </p:sp>
      <p:sp>
        <p:nvSpPr>
          <p:cNvPr id="53" name="PlaceHolder 1"/>
          <p:cNvSpPr>
            <a:spLocks noGrp="1"/>
          </p:cNvSpPr>
          <p:nvPr>
            <p:ph type="title"/>
          </p:nvPr>
        </p:nvSpPr>
        <p:spPr>
          <a:xfrm>
            <a:off x="1295280" y="982080"/>
            <a:ext cx="9600480" cy="130320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54" name="PlaceHolder 2"/>
          <p:cNvSpPr>
            <a:spLocks noGrp="1"/>
          </p:cNvSpPr>
          <p:nvPr>
            <p:ph type="ftr" idx="4"/>
          </p:nvPr>
        </p:nvSpPr>
        <p:spPr>
          <a:xfrm>
            <a:off x="1295280" y="5969160"/>
            <a:ext cx="7305120" cy="278640"/>
          </a:xfrm>
          <a:prstGeom prst="rect">
            <a:avLst/>
          </a:prstGeom>
          <a:noFill/>
          <a:ln w="0">
            <a:noFill/>
          </a:ln>
        </p:spPr>
        <p:txBody>
          <a:bodyPr lIns="90000" rIns="90000" tIns="45000" bIns="45000" anchor="ctr">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&lt;footer&gt;</a:t>
            </a:r>
            <a:endParaRPr b="0" lang="en-IN" sz="1400" spc="-1" strike="noStrike">
              <a:latin typeface="Times New Roman"/>
            </a:endParaRPr>
          </a:p>
        </p:txBody>
      </p:sp>
      <p:sp>
        <p:nvSpPr>
          <p:cNvPr id="55" name="PlaceHolder 3"/>
          <p:cNvSpPr>
            <a:spLocks noGrp="1"/>
          </p:cNvSpPr>
          <p:nvPr>
            <p:ph type="sldNum" idx="5"/>
          </p:nvPr>
        </p:nvSpPr>
        <p:spPr>
          <a:xfrm>
            <a:off x="10353960" y="5969160"/>
            <a:ext cx="541800" cy="278640"/>
          </a:xfrm>
          <a:prstGeom prst="rect">
            <a:avLst/>
          </a:prstGeom>
          <a:noFill/>
          <a:ln w="0">
            <a:noFill/>
          </a:ln>
        </p:spPr>
        <p:txBody>
          <a:bodyPr lIns="90000" rIns="90000" tIns="45000" bIns="45000" anchor="ctr">
            <a:noAutofit/>
          </a:bodyPr>
          <a:lstStyle>
            <a:lvl1pPr algn="r">
              <a:lnSpc>
                <a:spcPct val="100000"/>
              </a:lnSpc>
              <a:buNone/>
              <a:defRPr b="0" lang="en-US" sz="1000" spc="-1" strike="noStrike">
                <a:solidFill>
                  <a:srgbClr val="000000"/>
                </a:solidFill>
                <a:latin typeface="Garamond"/>
              </a:defRPr>
            </a:lvl1pPr>
          </a:lstStyle>
          <a:p>
            <a:pPr algn="r">
              <a:lnSpc>
                <a:spcPct val="100000"/>
              </a:lnSpc>
              <a:buNone/>
            </a:pPr>
            <a:fld id="{2B4D27F4-4CD3-4D86-A779-7498B22A0344}" type="slidenum">
              <a:rPr b="0" lang="en-US" sz="1000" spc="-1" strike="noStrike">
                <a:solidFill>
                  <a:srgbClr val="000000"/>
                </a:solidFill>
                <a:latin typeface="Garamond"/>
              </a:rPr>
              <a:t>&lt;number&gt;</a:t>
            </a:fld>
            <a:endParaRPr b="0" lang="en-IN" sz="1000" spc="-1" strike="noStrike">
              <a:latin typeface="Times New Roman"/>
            </a:endParaRPr>
          </a:p>
        </p:txBody>
      </p:sp>
      <p:sp>
        <p:nvSpPr>
          <p:cNvPr id="56" name="PlaceHolder 4"/>
          <p:cNvSpPr>
            <a:spLocks noGrp="1"/>
          </p:cNvSpPr>
          <p:nvPr>
            <p:ph type="dt" idx="6"/>
          </p:nvPr>
        </p:nvSpPr>
        <p:spPr>
          <a:xfrm>
            <a:off x="8677440" y="5969160"/>
            <a:ext cx="1599480" cy="27864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5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1295280" y="982080"/>
            <a:ext cx="9600480" cy="1303200"/>
          </a:xfrm>
          <a:prstGeom prst="rect">
            <a:avLst/>
          </a:prstGeom>
          <a:noFill/>
          <a:ln w="0">
            <a:noFill/>
          </a:ln>
        </p:spPr>
        <p:txBody>
          <a:bodyPr lIns="90000" rIns="90000" tIns="45000" bIns="45000" anchor="ctr">
            <a:noAutofit/>
          </a:bodyPr>
          <a:p>
            <a:pPr algn="ctr">
              <a:lnSpc>
                <a:spcPct val="100000"/>
              </a:lnSpc>
              <a:buNone/>
            </a:pPr>
            <a:r>
              <a:rPr b="0" lang="en-IN" sz="4400" spc="-1" strike="noStrike">
                <a:solidFill>
                  <a:srgbClr val="262626"/>
                </a:solidFill>
                <a:latin typeface="Garamond"/>
              </a:rPr>
              <a:t>NATS</a:t>
            </a:r>
            <a:endParaRPr b="0" lang="en-IN" sz="4400" spc="-1" strike="noStrike">
              <a:latin typeface="Arial"/>
            </a:endParaRPr>
          </a:p>
        </p:txBody>
      </p:sp>
      <p:sp>
        <p:nvSpPr>
          <p:cNvPr id="95" name="PlaceHolder 2"/>
          <p:cNvSpPr>
            <a:spLocks noGrp="1"/>
          </p:cNvSpPr>
          <p:nvPr>
            <p:ph/>
          </p:nvPr>
        </p:nvSpPr>
        <p:spPr>
          <a:xfrm>
            <a:off x="1295280" y="2557080"/>
            <a:ext cx="9600480" cy="3318120"/>
          </a:xfrm>
          <a:prstGeom prst="rect">
            <a:avLst/>
          </a:prstGeom>
          <a:noFill/>
          <a:ln w="0">
            <a:noFill/>
          </a:ln>
        </p:spPr>
        <p:txBody>
          <a:bodyPr lIns="90000" rIns="90000" tIns="45000" bIns="45000" anchor="t">
            <a:noAutofit/>
          </a:bodyPr>
          <a:p>
            <a:pPr marL="285840" indent="-285840" algn="ctr">
              <a:lnSpc>
                <a:spcPct val="100000"/>
              </a:lnSpc>
              <a:spcBef>
                <a:spcPts val="720"/>
              </a:spcBef>
              <a:spcAft>
                <a:spcPts val="601"/>
              </a:spcAft>
              <a:buClr>
                <a:srgbClr val="83992a"/>
              </a:buClr>
              <a:buSzPct val="115000"/>
              <a:buFont typeface="Arial"/>
              <a:buChar char="•"/>
            </a:pPr>
            <a:r>
              <a:rPr b="1" lang="en-IN" sz="3600" spc="-1" strike="noStrike">
                <a:solidFill>
                  <a:srgbClr val="262626"/>
                </a:solidFill>
                <a:latin typeface="Garamond"/>
              </a:rPr>
              <a:t>Neural Autonomic Transport System</a:t>
            </a:r>
            <a:endParaRPr b="0" lang="en-IN" sz="3600" spc="-1" strike="noStrike">
              <a:latin typeface="Arial"/>
            </a:endParaRPr>
          </a:p>
          <a:p>
            <a:pPr>
              <a:lnSpc>
                <a:spcPct val="100000"/>
              </a:lnSpc>
              <a:spcBef>
                <a:spcPts val="479"/>
              </a:spcBef>
              <a:spcAft>
                <a:spcPts val="601"/>
              </a:spcAft>
              <a:buNone/>
            </a:pPr>
            <a:endParaRPr b="0" lang="en-IN" sz="2400" spc="-1" strike="noStrike">
              <a:latin typeface="Arial"/>
            </a:endParaRPr>
          </a:p>
          <a:p>
            <a:pPr>
              <a:lnSpc>
                <a:spcPct val="100000"/>
              </a:lnSpc>
              <a:spcBef>
                <a:spcPts val="479"/>
              </a:spcBef>
              <a:spcAft>
                <a:spcPts val="601"/>
              </a:spcAft>
              <a:buNone/>
            </a:pPr>
            <a:endParaRPr b="0" lang="en-IN" sz="2400" spc="-1" strike="noStrike">
              <a:latin typeface="Arial"/>
            </a:endParaRPr>
          </a:p>
          <a:p>
            <a:pPr>
              <a:lnSpc>
                <a:spcPct val="100000"/>
              </a:lnSpc>
              <a:spcBef>
                <a:spcPts val="479"/>
              </a:spcBef>
              <a:spcAft>
                <a:spcPts val="601"/>
              </a:spcAft>
              <a:buNone/>
            </a:pPr>
            <a:endParaRPr b="0" lang="en-IN" sz="2400" spc="-1" strike="noStrike">
              <a:latin typeface="Arial"/>
            </a:endParaRPr>
          </a:p>
          <a:p>
            <a:pPr>
              <a:lnSpc>
                <a:spcPct val="100000"/>
              </a:lnSpc>
              <a:spcBef>
                <a:spcPts val="479"/>
              </a:spcBef>
              <a:spcAft>
                <a:spcPts val="601"/>
              </a:spcAft>
              <a:buNone/>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1295280" y="982080"/>
            <a:ext cx="9600480" cy="1303200"/>
          </a:xfrm>
          <a:prstGeom prst="rect">
            <a:avLst/>
          </a:prstGeom>
          <a:noFill/>
          <a:ln w="0">
            <a:noFill/>
          </a:ln>
        </p:spPr>
        <p:txBody>
          <a:bodyPr lIns="90000" rIns="90000" tIns="45000" bIns="45000" anchor="ctr">
            <a:noAutofit/>
          </a:bodyPr>
          <a:p>
            <a:pPr algn="ctr">
              <a:lnSpc>
                <a:spcPct val="100000"/>
              </a:lnSpc>
              <a:buNone/>
            </a:pPr>
            <a:r>
              <a:rPr b="0" lang="en-IN" sz="4400" spc="-1" strike="noStrike">
                <a:solidFill>
                  <a:srgbClr val="262626"/>
                </a:solidFill>
                <a:latin typeface="Garamond"/>
              </a:rPr>
              <a:t>Queue</a:t>
            </a:r>
            <a:endParaRPr b="0" lang="en-IN" sz="4400" spc="-1" strike="noStrike">
              <a:latin typeface="Arial"/>
            </a:endParaRPr>
          </a:p>
        </p:txBody>
      </p:sp>
      <p:sp>
        <p:nvSpPr>
          <p:cNvPr id="113" name="PlaceHolder 2"/>
          <p:cNvSpPr>
            <a:spLocks noGrp="1"/>
          </p:cNvSpPr>
          <p:nvPr>
            <p:ph/>
          </p:nvPr>
        </p:nvSpPr>
        <p:spPr>
          <a:xfrm>
            <a:off x="1295280" y="2557080"/>
            <a:ext cx="9600480" cy="3318120"/>
          </a:xfrm>
          <a:prstGeom prst="rect">
            <a:avLst/>
          </a:prstGeom>
          <a:noFill/>
          <a:ln w="0">
            <a:noFill/>
          </a:ln>
        </p:spPr>
        <p:txBody>
          <a:bodyPr lIns="90000" rIns="90000" tIns="45000" bIns="45000" anchor="t">
            <a:noAutofit/>
          </a:bodyPr>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A queue group is a feature that allows multiple subscribers to share the workload for a specific subject.</a:t>
            </a:r>
            <a:endParaRPr b="0" lang="en-IN" sz="2400" spc="-1" strike="noStrike">
              <a:latin typeface="Arial"/>
            </a:endParaRPr>
          </a:p>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When subscribers are part of a queue group, NATS ensures that each message sent to that subject is only received and processed by one subscriber within the group.</a:t>
            </a:r>
            <a:endParaRPr b="0" lang="en-IN" sz="2400" spc="-1" strike="noStrike">
              <a:latin typeface="Arial"/>
            </a:endParaRPr>
          </a:p>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This provides load balancing and distribution of messages among the subscribers in a round-robin fashion.</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1295280" y="982080"/>
            <a:ext cx="9600480" cy="1303200"/>
          </a:xfrm>
          <a:prstGeom prst="rect">
            <a:avLst/>
          </a:prstGeom>
          <a:noFill/>
          <a:ln w="0">
            <a:noFill/>
          </a:ln>
        </p:spPr>
        <p:txBody>
          <a:bodyPr lIns="90000" rIns="90000" tIns="45000" bIns="45000" anchor="ctr">
            <a:noAutofit/>
          </a:bodyPr>
          <a:p>
            <a:pPr algn="ctr">
              <a:lnSpc>
                <a:spcPct val="100000"/>
              </a:lnSpc>
              <a:buNone/>
            </a:pPr>
            <a:r>
              <a:rPr b="0" lang="en-IN" sz="4400" spc="-1" strike="noStrike">
                <a:solidFill>
                  <a:srgbClr val="262626"/>
                </a:solidFill>
                <a:latin typeface="Garamond"/>
              </a:rPr>
              <a:t>Advantages of Queue group</a:t>
            </a:r>
            <a:endParaRPr b="0" lang="en-IN" sz="4400" spc="-1" strike="noStrike">
              <a:latin typeface="Arial"/>
            </a:endParaRPr>
          </a:p>
        </p:txBody>
      </p:sp>
      <p:sp>
        <p:nvSpPr>
          <p:cNvPr id="115" name="PlaceHolder 2"/>
          <p:cNvSpPr>
            <a:spLocks noGrp="1"/>
          </p:cNvSpPr>
          <p:nvPr>
            <p:ph/>
          </p:nvPr>
        </p:nvSpPr>
        <p:spPr>
          <a:xfrm>
            <a:off x="1295280" y="2557080"/>
            <a:ext cx="9600480" cy="3318120"/>
          </a:xfrm>
          <a:prstGeom prst="rect">
            <a:avLst/>
          </a:prstGeom>
          <a:noFill/>
          <a:ln w="0">
            <a:noFill/>
          </a:ln>
        </p:spPr>
        <p:txBody>
          <a:bodyPr lIns="90000" rIns="90000" tIns="45000" bIns="45000" anchor="t">
            <a:normAutofit fontScale="63000"/>
          </a:bodyPr>
          <a:p>
            <a:pPr marL="285840" indent="-285840">
              <a:lnSpc>
                <a:spcPct val="100000"/>
              </a:lnSpc>
              <a:spcBef>
                <a:spcPts val="479"/>
              </a:spcBef>
              <a:spcAft>
                <a:spcPts val="601"/>
              </a:spcAft>
              <a:buClr>
                <a:srgbClr val="83992a"/>
              </a:buClr>
              <a:buSzPct val="115000"/>
              <a:buFont typeface="Arial"/>
              <a:buChar char="•"/>
            </a:pPr>
            <a:r>
              <a:rPr b="0" lang="en-IN" sz="2400" spc="-1" strike="noStrike">
                <a:solidFill>
                  <a:srgbClr val="262626"/>
                </a:solidFill>
                <a:latin typeface="Garamond"/>
              </a:rPr>
              <a:t>Load Balancing:</a:t>
            </a:r>
            <a:endParaRPr b="0" lang="en-IN" sz="2400" spc="-1" strike="noStrike">
              <a:latin typeface="Arial"/>
            </a:endParaRPr>
          </a:p>
          <a:p>
            <a:pPr lvl="1" marL="743040" indent="-285840">
              <a:lnSpc>
                <a:spcPct val="100000"/>
              </a:lnSpc>
              <a:spcBef>
                <a:spcPts val="400"/>
              </a:spcBef>
              <a:spcAft>
                <a:spcPts val="601"/>
              </a:spcAft>
              <a:buClr>
                <a:srgbClr val="83992a"/>
              </a:buClr>
              <a:buSzPct val="115000"/>
              <a:buFont typeface="Arial"/>
              <a:buChar char="•"/>
            </a:pPr>
            <a:r>
              <a:rPr b="0" lang="en-US" sz="2000" spc="-1" strike="noStrike">
                <a:solidFill>
                  <a:srgbClr val="262626"/>
                </a:solidFill>
                <a:latin typeface="Garamond"/>
              </a:rPr>
              <a:t> </a:t>
            </a:r>
            <a:r>
              <a:rPr b="0" lang="en-US" sz="2000" spc="-1" strike="noStrike">
                <a:solidFill>
                  <a:srgbClr val="262626"/>
                </a:solidFill>
                <a:latin typeface="Garamond"/>
              </a:rPr>
              <a:t>With queue groups, messages sent to a subject are evenly distributed among the subscribers in the group. Each subscriber receives a fair share of the workload.</a:t>
            </a:r>
            <a:endParaRPr b="0" lang="en-IN" sz="2000" spc="-1" strike="noStrike">
              <a:latin typeface="Arial"/>
            </a:endParaRPr>
          </a:p>
          <a:p>
            <a:pPr marL="285840" indent="-285840">
              <a:lnSpc>
                <a:spcPct val="100000"/>
              </a:lnSpc>
              <a:spcBef>
                <a:spcPts val="479"/>
              </a:spcBef>
              <a:spcAft>
                <a:spcPts val="601"/>
              </a:spcAft>
              <a:buClr>
                <a:srgbClr val="83992a"/>
              </a:buClr>
              <a:buSzPct val="115000"/>
              <a:buFont typeface="Arial"/>
              <a:buChar char="•"/>
            </a:pPr>
            <a:r>
              <a:rPr b="0" lang="en-IN" sz="2400" spc="-1" strike="noStrike">
                <a:solidFill>
                  <a:srgbClr val="262626"/>
                </a:solidFill>
                <a:latin typeface="Garamond"/>
              </a:rPr>
              <a:t>Fault Tolerance:</a:t>
            </a:r>
            <a:endParaRPr b="0" lang="en-IN" sz="2400" spc="-1" strike="noStrike">
              <a:latin typeface="Arial"/>
            </a:endParaRPr>
          </a:p>
          <a:p>
            <a:pPr lvl="1" marL="743040" indent="-285840">
              <a:lnSpc>
                <a:spcPct val="100000"/>
              </a:lnSpc>
              <a:spcBef>
                <a:spcPts val="400"/>
              </a:spcBef>
              <a:spcAft>
                <a:spcPts val="601"/>
              </a:spcAft>
              <a:buClr>
                <a:srgbClr val="83992a"/>
              </a:buClr>
              <a:buSzPct val="115000"/>
              <a:buFont typeface="Arial"/>
              <a:buChar char="•"/>
            </a:pPr>
            <a:r>
              <a:rPr b="0" lang="en-US" sz="2000" spc="-1" strike="noStrike">
                <a:solidFill>
                  <a:srgbClr val="262626"/>
                </a:solidFill>
                <a:latin typeface="Garamond"/>
              </a:rPr>
              <a:t>If a subscriber within a queue group becomes unavailable, NATS automatically redistributes the workload to the remaining subscribers.</a:t>
            </a:r>
            <a:endParaRPr b="0" lang="en-IN" sz="2000" spc="-1" strike="noStrike">
              <a:latin typeface="Arial"/>
            </a:endParaRPr>
          </a:p>
          <a:p>
            <a:pPr marL="285840" indent="-285840">
              <a:lnSpc>
                <a:spcPct val="100000"/>
              </a:lnSpc>
              <a:spcBef>
                <a:spcPts val="479"/>
              </a:spcBef>
              <a:spcAft>
                <a:spcPts val="601"/>
              </a:spcAft>
              <a:buClr>
                <a:srgbClr val="83992a"/>
              </a:buClr>
              <a:buSzPct val="115000"/>
              <a:buFont typeface="Arial"/>
              <a:buChar char="•"/>
            </a:pPr>
            <a:r>
              <a:rPr b="0" lang="en-IN" sz="2400" spc="-1" strike="noStrike">
                <a:solidFill>
                  <a:srgbClr val="262626"/>
                </a:solidFill>
                <a:latin typeface="Garamond"/>
              </a:rPr>
              <a:t>Message Persistence:</a:t>
            </a:r>
            <a:endParaRPr b="0" lang="en-IN" sz="2400" spc="-1" strike="noStrike">
              <a:latin typeface="Arial"/>
            </a:endParaRPr>
          </a:p>
          <a:p>
            <a:pPr lvl="1" marL="743040" indent="-285840">
              <a:lnSpc>
                <a:spcPct val="100000"/>
              </a:lnSpc>
              <a:spcBef>
                <a:spcPts val="400"/>
              </a:spcBef>
              <a:spcAft>
                <a:spcPts val="601"/>
              </a:spcAft>
              <a:buClr>
                <a:srgbClr val="83992a"/>
              </a:buClr>
              <a:buSzPct val="115000"/>
              <a:buFont typeface="Arial"/>
              <a:buChar char="•"/>
            </a:pPr>
            <a:r>
              <a:rPr b="0" lang="en-US" sz="2000" spc="-1" strike="noStrike">
                <a:solidFill>
                  <a:srgbClr val="262626"/>
                </a:solidFill>
                <a:latin typeface="Garamond"/>
              </a:rPr>
              <a:t>If a subscriber goes offline or disconnects, unacknowledged messages are retained in a durable storage mechanism. When the subscriber comes back online, it can resume processing from where it left off.</a:t>
            </a:r>
            <a:endParaRPr b="0" lang="en-IN" sz="2000" spc="-1" strike="noStrike">
              <a:latin typeface="Arial"/>
            </a:endParaRPr>
          </a:p>
          <a:p>
            <a:pPr marL="285840" indent="-285840">
              <a:lnSpc>
                <a:spcPct val="100000"/>
              </a:lnSpc>
              <a:spcBef>
                <a:spcPts val="479"/>
              </a:spcBef>
              <a:spcAft>
                <a:spcPts val="601"/>
              </a:spcAft>
              <a:buClr>
                <a:srgbClr val="83992a"/>
              </a:buClr>
              <a:buSzPct val="115000"/>
              <a:buFont typeface="Arial"/>
              <a:buChar char="•"/>
            </a:pPr>
            <a:r>
              <a:rPr b="0" lang="en-IN" sz="2400" spc="-1" strike="noStrike">
                <a:solidFill>
                  <a:srgbClr val="262626"/>
                </a:solidFill>
                <a:latin typeface="Garamond"/>
              </a:rPr>
              <a:t>Concurrent Processing:</a:t>
            </a:r>
            <a:endParaRPr b="0" lang="en-IN" sz="2400" spc="-1" strike="noStrike">
              <a:latin typeface="Arial"/>
            </a:endParaRPr>
          </a:p>
          <a:p>
            <a:pPr lvl="1" marL="743040" indent="-285840">
              <a:lnSpc>
                <a:spcPct val="100000"/>
              </a:lnSpc>
              <a:spcBef>
                <a:spcPts val="400"/>
              </a:spcBef>
              <a:spcAft>
                <a:spcPts val="601"/>
              </a:spcAft>
              <a:buClr>
                <a:srgbClr val="83992a"/>
              </a:buClr>
              <a:buSzPct val="115000"/>
              <a:buFont typeface="Arial"/>
              <a:buChar char="•"/>
            </a:pPr>
            <a:r>
              <a:rPr b="0" lang="en-US" sz="2000" spc="-1" strike="noStrike">
                <a:solidFill>
                  <a:srgbClr val="262626"/>
                </a:solidFill>
                <a:latin typeface="Garamond"/>
              </a:rPr>
              <a:t>By having multiple subscribers in a queue group, messages can be processed concurrently. Each subscriber can handle messages independently, improving overall processing throughput and reducing message processing latency.</a:t>
            </a:r>
            <a:endParaRPr b="0" lang="en-IN" sz="2000" spc="-1" strike="noStrike">
              <a:latin typeface="Arial"/>
            </a:endParaRPr>
          </a:p>
          <a:p>
            <a:pPr>
              <a:lnSpc>
                <a:spcPct val="100000"/>
              </a:lnSpc>
              <a:buNone/>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1334160" y="2785320"/>
            <a:ext cx="9600480" cy="1303200"/>
          </a:xfrm>
          <a:prstGeom prst="rect">
            <a:avLst/>
          </a:prstGeom>
          <a:noFill/>
          <a:ln w="0">
            <a:noFill/>
          </a:ln>
        </p:spPr>
        <p:txBody>
          <a:bodyPr lIns="0" rIns="0" tIns="0" bIns="0" anchor="ctr">
            <a:noAutofit/>
          </a:bodyPr>
          <a:p>
            <a:pPr algn="ctr">
              <a:lnSpc>
                <a:spcPct val="100000"/>
              </a:lnSpc>
              <a:buNone/>
            </a:pPr>
            <a:r>
              <a:rPr b="0" lang="en-IN" sz="4400" spc="-1" strike="noStrike">
                <a:solidFill>
                  <a:srgbClr val="262626"/>
                </a:solidFill>
                <a:latin typeface="Garamond"/>
              </a:rPr>
              <a:t>THANK YOU!!</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1295280" y="982080"/>
            <a:ext cx="9600480" cy="1303200"/>
          </a:xfrm>
          <a:prstGeom prst="rect">
            <a:avLst/>
          </a:prstGeom>
          <a:noFill/>
          <a:ln w="0">
            <a:noFill/>
          </a:ln>
        </p:spPr>
        <p:txBody>
          <a:bodyPr lIns="90000" rIns="90000" tIns="45000" bIns="45000" anchor="ctr">
            <a:noAutofit/>
          </a:bodyPr>
          <a:p>
            <a:pPr algn="ctr">
              <a:lnSpc>
                <a:spcPct val="100000"/>
              </a:lnSpc>
              <a:buNone/>
            </a:pPr>
            <a:r>
              <a:rPr b="0" lang="en-IN" sz="4400" spc="-1" strike="noStrike">
                <a:solidFill>
                  <a:srgbClr val="262626"/>
                </a:solidFill>
                <a:latin typeface="Garamond"/>
              </a:rPr>
              <a:t>What is NATS?</a:t>
            </a:r>
            <a:endParaRPr b="0" lang="en-IN" sz="4400" spc="-1" strike="noStrike">
              <a:latin typeface="Arial"/>
            </a:endParaRPr>
          </a:p>
        </p:txBody>
      </p:sp>
      <p:sp>
        <p:nvSpPr>
          <p:cNvPr id="97" name="PlaceHolder 2"/>
          <p:cNvSpPr>
            <a:spLocks noGrp="1"/>
          </p:cNvSpPr>
          <p:nvPr>
            <p:ph/>
          </p:nvPr>
        </p:nvSpPr>
        <p:spPr>
          <a:xfrm>
            <a:off x="1295280" y="2557080"/>
            <a:ext cx="9600480" cy="3318120"/>
          </a:xfrm>
          <a:prstGeom prst="rect">
            <a:avLst/>
          </a:prstGeom>
          <a:noFill/>
          <a:ln w="0">
            <a:noFill/>
          </a:ln>
        </p:spPr>
        <p:txBody>
          <a:bodyPr lIns="90000" rIns="90000" tIns="45000" bIns="45000" anchor="t">
            <a:normAutofit fontScale="84000"/>
          </a:bodyPr>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Cloud Native messaging system.</a:t>
            </a:r>
            <a:endParaRPr b="0" lang="en-IN" sz="2400" spc="-1" strike="noStrike">
              <a:latin typeface="Arial"/>
            </a:endParaRPr>
          </a:p>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Lightweight and high-performance messaging system that provides simple and efficient communication between applications and services.</a:t>
            </a:r>
            <a:endParaRPr b="0" lang="en-IN" sz="2400" spc="-1" strike="noStrike">
              <a:latin typeface="Arial"/>
            </a:endParaRPr>
          </a:p>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The NATS messaging system is designed to facilitate communication between distributed components across different machines, data centers, or cloud environments.</a:t>
            </a:r>
            <a:endParaRPr b="0" lang="en-IN" sz="2400" spc="-1" strike="noStrike">
              <a:latin typeface="Arial"/>
            </a:endParaRPr>
          </a:p>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Complete distributed messaging platform.</a:t>
            </a:r>
            <a:endParaRPr b="0" lang="en-IN" sz="2400" spc="-1" strike="noStrike">
              <a:latin typeface="Arial"/>
            </a:endParaRPr>
          </a:p>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How your services communicate and how data flows.</a:t>
            </a:r>
            <a:endParaRPr b="0" lang="en-IN" sz="2400" spc="-1" strike="noStrike">
              <a:latin typeface="Arial"/>
            </a:endParaRPr>
          </a:p>
          <a:p>
            <a:pPr>
              <a:lnSpc>
                <a:spcPct val="100000"/>
              </a:lnSpc>
              <a:spcBef>
                <a:spcPts val="479"/>
              </a:spcBef>
              <a:spcAft>
                <a:spcPts val="601"/>
              </a:spcAft>
              <a:buNone/>
            </a:pPr>
            <a:endParaRPr b="0" lang="en-IN" sz="2400" spc="-1" strike="noStrike">
              <a:latin typeface="Arial"/>
            </a:endParaRPr>
          </a:p>
          <a:p>
            <a:pPr>
              <a:lnSpc>
                <a:spcPct val="100000"/>
              </a:lnSpc>
              <a:spcBef>
                <a:spcPts val="479"/>
              </a:spcBef>
              <a:spcAft>
                <a:spcPts val="601"/>
              </a:spcAft>
              <a:buNone/>
            </a:pPr>
            <a:endParaRPr b="0" lang="en-IN" sz="2400" spc="-1" strike="noStrike">
              <a:latin typeface="Arial"/>
            </a:endParaRPr>
          </a:p>
          <a:p>
            <a:pPr>
              <a:lnSpc>
                <a:spcPct val="100000"/>
              </a:lnSpc>
              <a:spcBef>
                <a:spcPts val="479"/>
              </a:spcBef>
              <a:spcAft>
                <a:spcPts val="601"/>
              </a:spcAft>
              <a:buNone/>
            </a:pPr>
            <a:endParaRPr b="0" lang="en-IN" sz="2400" spc="-1" strike="noStrike">
              <a:latin typeface="Arial"/>
            </a:endParaRPr>
          </a:p>
          <a:p>
            <a:pPr>
              <a:lnSpc>
                <a:spcPct val="100000"/>
              </a:lnSpc>
              <a:spcBef>
                <a:spcPts val="479"/>
              </a:spcBef>
              <a:spcAft>
                <a:spcPts val="601"/>
              </a:spcAft>
              <a:buNone/>
            </a:pPr>
            <a:endParaRPr b="0" lang="en-IN" sz="2400" spc="-1" strike="noStrike">
              <a:latin typeface="Arial"/>
            </a:endParaRPr>
          </a:p>
          <a:p>
            <a:pPr>
              <a:lnSpc>
                <a:spcPct val="100000"/>
              </a:lnSpc>
              <a:spcBef>
                <a:spcPts val="479"/>
              </a:spcBef>
              <a:spcAft>
                <a:spcPts val="601"/>
              </a:spcAft>
              <a:buNone/>
            </a:pPr>
            <a:endParaRPr b="0" lang="en-IN" sz="2400" spc="-1" strike="noStrike">
              <a:latin typeface="Arial"/>
            </a:endParaRPr>
          </a:p>
          <a:p>
            <a:pPr>
              <a:lnSpc>
                <a:spcPct val="100000"/>
              </a:lnSpc>
              <a:spcBef>
                <a:spcPts val="479"/>
              </a:spcBef>
              <a:spcAft>
                <a:spcPts val="601"/>
              </a:spcAft>
              <a:buNone/>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1295280" y="982080"/>
            <a:ext cx="9600480" cy="1303200"/>
          </a:xfrm>
          <a:prstGeom prst="rect">
            <a:avLst/>
          </a:prstGeom>
          <a:noFill/>
          <a:ln w="0">
            <a:noFill/>
          </a:ln>
        </p:spPr>
        <p:txBody>
          <a:bodyPr lIns="90000" rIns="90000" tIns="45000" bIns="45000" anchor="ctr">
            <a:noAutofit/>
          </a:bodyPr>
          <a:p>
            <a:pPr algn="ctr">
              <a:lnSpc>
                <a:spcPct val="100000"/>
              </a:lnSpc>
              <a:buNone/>
            </a:pPr>
            <a:r>
              <a:rPr b="0" lang="en-IN" sz="4400" spc="-1" strike="noStrike">
                <a:solidFill>
                  <a:srgbClr val="262626"/>
                </a:solidFill>
                <a:latin typeface="Garamond"/>
              </a:rPr>
              <a:t>How NATS works…</a:t>
            </a:r>
            <a:endParaRPr b="0" lang="en-IN" sz="4400" spc="-1" strike="noStrike">
              <a:latin typeface="Arial"/>
            </a:endParaRPr>
          </a:p>
        </p:txBody>
      </p:sp>
      <p:sp>
        <p:nvSpPr>
          <p:cNvPr id="99" name="PlaceHolder 2"/>
          <p:cNvSpPr>
            <a:spLocks noGrp="1"/>
          </p:cNvSpPr>
          <p:nvPr>
            <p:ph/>
          </p:nvPr>
        </p:nvSpPr>
        <p:spPr>
          <a:xfrm>
            <a:off x="1295280" y="2557080"/>
            <a:ext cx="9600480" cy="3318120"/>
          </a:xfrm>
          <a:prstGeom prst="rect">
            <a:avLst/>
          </a:prstGeom>
          <a:noFill/>
          <a:ln w="0">
            <a:noFill/>
          </a:ln>
        </p:spPr>
        <p:txBody>
          <a:bodyPr lIns="90000" rIns="90000" tIns="45000" bIns="45000" anchor="t">
            <a:normAutofit fontScale="55000"/>
          </a:bodyPr>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NATS achieves server-to-server communication through clustering.</a:t>
            </a:r>
            <a:endParaRPr b="0" lang="en-IN" sz="2400" spc="-1" strike="noStrike">
              <a:latin typeface="Arial"/>
            </a:endParaRPr>
          </a:p>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Multiple NATS servers can be connected together to form a cluster, enabling message routing and delivery between servers.</a:t>
            </a:r>
            <a:endParaRPr b="0" lang="en-IN" sz="2400" spc="-1" strike="noStrike">
              <a:latin typeface="Arial"/>
            </a:endParaRPr>
          </a:p>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Clustering allows for scalability, fault tolerance, and load balancing across the cluster.</a:t>
            </a:r>
            <a:endParaRPr b="0" lang="en-IN" sz="2400" spc="-1" strike="noStrike">
              <a:latin typeface="Arial"/>
            </a:endParaRPr>
          </a:p>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When you set up a NATS cluster, each server in the cluster becomes aware of the other servers.</a:t>
            </a:r>
            <a:endParaRPr b="0" lang="en-IN" sz="2400" spc="-1" strike="noStrike">
              <a:latin typeface="Arial"/>
            </a:endParaRPr>
          </a:p>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Messages published to a subject on one server can be received by subscribers connected to any server within the cluster.</a:t>
            </a:r>
            <a:endParaRPr b="0" lang="en-IN" sz="2400" spc="-1" strike="noStrike">
              <a:latin typeface="Arial"/>
            </a:endParaRPr>
          </a:p>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The cluster automatically routes messages to the appropriate servers based on subject subscriptions.</a:t>
            </a:r>
            <a:endParaRPr b="0" lang="en-IN" sz="2400" spc="-1" strike="noStrike">
              <a:latin typeface="Arial"/>
            </a:endParaRPr>
          </a:p>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Clients connecting to any server in the cluster can publish messages or subscribe to subjects, and the messages are propagated to the appropriate servers within the cluster to reach the interested subscribers.</a:t>
            </a:r>
            <a:endParaRPr b="0" lang="en-IN" sz="2400" spc="-1" strike="noStrike">
              <a:latin typeface="Arial"/>
            </a:endParaRPr>
          </a:p>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This server-to-server communication capability of NATS enables building distributed systems, microservices architectures, or any scenario where communication between different servers is required.</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1295280" y="982080"/>
            <a:ext cx="9600480" cy="1303200"/>
          </a:xfrm>
          <a:prstGeom prst="rect">
            <a:avLst/>
          </a:prstGeom>
          <a:noFill/>
          <a:ln w="0">
            <a:noFill/>
          </a:ln>
        </p:spPr>
        <p:txBody>
          <a:bodyPr lIns="90000" rIns="90000" tIns="45000" bIns="45000" anchor="ctr">
            <a:noAutofit/>
          </a:bodyPr>
          <a:p>
            <a:pPr algn="ctr">
              <a:lnSpc>
                <a:spcPct val="100000"/>
              </a:lnSpc>
              <a:buNone/>
            </a:pPr>
            <a:r>
              <a:rPr b="0" lang="en-IN" sz="4400" spc="-1" strike="noStrike">
                <a:solidFill>
                  <a:srgbClr val="262626"/>
                </a:solidFill>
                <a:latin typeface="Garamond"/>
              </a:rPr>
              <a:t>Features</a:t>
            </a:r>
            <a:endParaRPr b="0" lang="en-IN" sz="4400" spc="-1" strike="noStrike">
              <a:latin typeface="Arial"/>
            </a:endParaRPr>
          </a:p>
        </p:txBody>
      </p:sp>
      <p:sp>
        <p:nvSpPr>
          <p:cNvPr id="101" name="PlaceHolder 2"/>
          <p:cNvSpPr>
            <a:spLocks noGrp="1"/>
          </p:cNvSpPr>
          <p:nvPr>
            <p:ph/>
          </p:nvPr>
        </p:nvSpPr>
        <p:spPr>
          <a:xfrm>
            <a:off x="1295280" y="2557080"/>
            <a:ext cx="9600480" cy="3318120"/>
          </a:xfrm>
          <a:prstGeom prst="rect">
            <a:avLst/>
          </a:prstGeom>
          <a:noFill/>
          <a:ln w="0">
            <a:noFill/>
          </a:ln>
        </p:spPr>
        <p:txBody>
          <a:bodyPr lIns="90000" rIns="90000" tIns="45000" bIns="45000" anchor="t">
            <a:noAutofit/>
          </a:bodyPr>
          <a:p>
            <a:pPr marL="285840" indent="-285840">
              <a:lnSpc>
                <a:spcPct val="100000"/>
              </a:lnSpc>
              <a:spcBef>
                <a:spcPts val="479"/>
              </a:spcBef>
              <a:spcAft>
                <a:spcPts val="601"/>
              </a:spcAft>
              <a:buClr>
                <a:srgbClr val="83992a"/>
              </a:buClr>
              <a:buSzPct val="115000"/>
              <a:buFont typeface="Arial"/>
              <a:buChar char="•"/>
            </a:pPr>
            <a:r>
              <a:rPr b="0" lang="en-IN" sz="2400" spc="-1" strike="noStrike">
                <a:solidFill>
                  <a:srgbClr val="262626"/>
                </a:solidFill>
                <a:latin typeface="Garamond"/>
              </a:rPr>
              <a:t>Wildcard subscribers</a:t>
            </a:r>
            <a:endParaRPr b="0" lang="en-IN" sz="2400" spc="-1" strike="noStrike">
              <a:latin typeface="Arial"/>
            </a:endParaRPr>
          </a:p>
          <a:p>
            <a:pPr marL="285840" indent="-285840">
              <a:lnSpc>
                <a:spcPct val="100000"/>
              </a:lnSpc>
              <a:spcBef>
                <a:spcPts val="479"/>
              </a:spcBef>
              <a:spcAft>
                <a:spcPts val="601"/>
              </a:spcAft>
              <a:buClr>
                <a:srgbClr val="83992a"/>
              </a:buClr>
              <a:buSzPct val="115000"/>
              <a:buFont typeface="Arial"/>
              <a:buChar char="•"/>
            </a:pPr>
            <a:r>
              <a:rPr b="0" lang="en-IN" sz="2400" spc="-1" strike="noStrike">
                <a:solidFill>
                  <a:srgbClr val="262626"/>
                </a:solidFill>
                <a:latin typeface="Garamond"/>
              </a:rPr>
              <a:t>Load balanced</a:t>
            </a:r>
            <a:endParaRPr b="0" lang="en-IN" sz="2400" spc="-1" strike="noStrike">
              <a:latin typeface="Arial"/>
            </a:endParaRPr>
          </a:p>
          <a:p>
            <a:pPr marL="285840" indent="-285840">
              <a:lnSpc>
                <a:spcPct val="100000"/>
              </a:lnSpc>
              <a:spcBef>
                <a:spcPts val="479"/>
              </a:spcBef>
              <a:spcAft>
                <a:spcPts val="601"/>
              </a:spcAft>
              <a:buClr>
                <a:srgbClr val="83992a"/>
              </a:buClr>
              <a:buSzPct val="115000"/>
              <a:buFont typeface="Arial"/>
              <a:buChar char="•"/>
            </a:pPr>
            <a:r>
              <a:rPr b="0" lang="en-IN" sz="2400" spc="-1" strike="noStrike">
                <a:solidFill>
                  <a:srgbClr val="262626"/>
                </a:solidFill>
                <a:latin typeface="Garamond"/>
              </a:rPr>
              <a:t>Publisher rate limiting (to manage traffic)</a:t>
            </a:r>
            <a:endParaRPr b="0" lang="en-IN" sz="2400" spc="-1" strike="noStrike">
              <a:latin typeface="Arial"/>
            </a:endParaRPr>
          </a:p>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Provides multiple messaging patterns.</a:t>
            </a:r>
            <a:endParaRPr b="0" lang="en-IN" sz="2400" spc="-1" strike="noStrike">
              <a:latin typeface="Arial"/>
            </a:endParaRPr>
          </a:p>
          <a:p>
            <a:pPr marL="285840" indent="-285840">
              <a:lnSpc>
                <a:spcPct val="100000"/>
              </a:lnSpc>
              <a:spcBef>
                <a:spcPts val="479"/>
              </a:spcBef>
              <a:spcAft>
                <a:spcPts val="601"/>
              </a:spcAft>
              <a:buClr>
                <a:srgbClr val="83992a"/>
              </a:buClr>
              <a:buSzPct val="115000"/>
              <a:buFont typeface="Arial"/>
              <a:buChar char="•"/>
            </a:pPr>
            <a:r>
              <a:rPr b="0" lang="en-IN" sz="2400" spc="-1" strike="noStrike">
                <a:solidFill>
                  <a:srgbClr val="262626"/>
                </a:solidFill>
                <a:latin typeface="Garamond"/>
              </a:rPr>
              <a:t>Extremely </a:t>
            </a:r>
            <a:r>
              <a:rPr b="0" lang="en-US" sz="2400" spc="-1" strike="noStrike">
                <a:solidFill>
                  <a:srgbClr val="262626"/>
                </a:solidFill>
                <a:latin typeface="Garamond"/>
              </a:rPr>
              <a:t>fast.</a:t>
            </a:r>
            <a:endParaRPr b="0" lang="en-IN" sz="2400" spc="-1" strike="noStrike">
              <a:latin typeface="Arial"/>
            </a:endParaRPr>
          </a:p>
          <a:p>
            <a:pPr>
              <a:lnSpc>
                <a:spcPct val="100000"/>
              </a:lnSpc>
              <a:spcBef>
                <a:spcPts val="479"/>
              </a:spcBef>
              <a:spcAft>
                <a:spcPts val="601"/>
              </a:spcAft>
              <a:buNone/>
            </a:pPr>
            <a:endParaRPr b="0" lang="en-IN" sz="2400" spc="-1" strike="noStrike">
              <a:latin typeface="Arial"/>
            </a:endParaRPr>
          </a:p>
          <a:p>
            <a:pPr>
              <a:lnSpc>
                <a:spcPct val="100000"/>
              </a:lnSpc>
              <a:spcBef>
                <a:spcPts val="479"/>
              </a:spcBef>
              <a:spcAft>
                <a:spcPts val="601"/>
              </a:spcAft>
              <a:buNone/>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1295280" y="982080"/>
            <a:ext cx="9600480" cy="1303200"/>
          </a:xfrm>
          <a:prstGeom prst="rect">
            <a:avLst/>
          </a:prstGeom>
          <a:noFill/>
          <a:ln w="0">
            <a:noFill/>
          </a:ln>
        </p:spPr>
        <p:txBody>
          <a:bodyPr lIns="90000" rIns="90000" tIns="45000" bIns="45000" anchor="ctr">
            <a:noAutofit/>
          </a:bodyPr>
          <a:p>
            <a:pPr algn="ctr">
              <a:lnSpc>
                <a:spcPct val="100000"/>
              </a:lnSpc>
              <a:buNone/>
            </a:pPr>
            <a:r>
              <a:rPr b="0" lang="en-IN" sz="4400" spc="-1" strike="noStrike">
                <a:solidFill>
                  <a:srgbClr val="262626"/>
                </a:solidFill>
                <a:latin typeface="Garamond"/>
              </a:rPr>
              <a:t>Messaging Pattern</a:t>
            </a:r>
            <a:endParaRPr b="0" lang="en-IN" sz="4400" spc="-1" strike="noStrike">
              <a:latin typeface="Arial"/>
            </a:endParaRPr>
          </a:p>
        </p:txBody>
      </p:sp>
      <p:sp>
        <p:nvSpPr>
          <p:cNvPr id="103" name="PlaceHolder 2"/>
          <p:cNvSpPr>
            <a:spLocks noGrp="1"/>
          </p:cNvSpPr>
          <p:nvPr>
            <p:ph/>
          </p:nvPr>
        </p:nvSpPr>
        <p:spPr>
          <a:xfrm>
            <a:off x="1295280" y="2557080"/>
            <a:ext cx="9600480" cy="3318120"/>
          </a:xfrm>
          <a:prstGeom prst="rect">
            <a:avLst/>
          </a:prstGeom>
          <a:noFill/>
          <a:ln w="0">
            <a:noFill/>
          </a:ln>
        </p:spPr>
        <p:txBody>
          <a:bodyPr lIns="90000" rIns="90000" tIns="45000" bIns="45000" anchor="t">
            <a:noAutofit/>
          </a:bodyPr>
          <a:p>
            <a:pPr marL="285840" indent="-285840">
              <a:lnSpc>
                <a:spcPct val="100000"/>
              </a:lnSpc>
              <a:spcBef>
                <a:spcPts val="479"/>
              </a:spcBef>
              <a:spcAft>
                <a:spcPts val="601"/>
              </a:spcAft>
              <a:buClr>
                <a:srgbClr val="83992a"/>
              </a:buClr>
              <a:buSzPct val="115000"/>
              <a:buFont typeface="Arial"/>
              <a:buChar char="•"/>
            </a:pPr>
            <a:r>
              <a:rPr b="0" lang="en-IN" sz="2400" spc="-1" strike="noStrike">
                <a:solidFill>
                  <a:srgbClr val="262626"/>
                </a:solidFill>
                <a:latin typeface="Garamond"/>
              </a:rPr>
              <a:t>Public/Subscribe messaging pattern:</a:t>
            </a:r>
            <a:endParaRPr b="0" lang="en-IN" sz="2400" spc="-1" strike="noStrike">
              <a:latin typeface="Arial"/>
            </a:endParaRPr>
          </a:p>
          <a:p>
            <a:pPr lvl="1" marL="743040" indent="-285840">
              <a:lnSpc>
                <a:spcPct val="100000"/>
              </a:lnSpc>
              <a:spcBef>
                <a:spcPts val="400"/>
              </a:spcBef>
              <a:spcAft>
                <a:spcPts val="601"/>
              </a:spcAft>
              <a:buClr>
                <a:srgbClr val="83992a"/>
              </a:buClr>
              <a:buSzPct val="115000"/>
              <a:buFont typeface="Arial"/>
              <a:buChar char="•"/>
            </a:pPr>
            <a:r>
              <a:rPr b="0" lang="en-US" sz="2000" spc="-1" strike="noStrike">
                <a:solidFill>
                  <a:srgbClr val="262626"/>
                </a:solidFill>
                <a:latin typeface="Garamond"/>
              </a:rPr>
              <a:t>The basic client operations are publish </a:t>
            </a:r>
            <a:r>
              <a:rPr b="0" lang="en-IN" sz="2000" spc="-1" strike="noStrike">
                <a:solidFill>
                  <a:srgbClr val="262626"/>
                </a:solidFill>
                <a:latin typeface="Garamond"/>
              </a:rPr>
              <a:t>to send messages and subscribe to receive messages.</a:t>
            </a:r>
            <a:endParaRPr b="0" lang="en-IN" sz="2000" spc="-1" strike="noStrike">
              <a:latin typeface="Arial"/>
            </a:endParaRPr>
          </a:p>
          <a:p>
            <a:pPr marL="285840" indent="-285840">
              <a:lnSpc>
                <a:spcPct val="100000"/>
              </a:lnSpc>
              <a:spcBef>
                <a:spcPts val="479"/>
              </a:spcBef>
              <a:spcAft>
                <a:spcPts val="601"/>
              </a:spcAft>
              <a:buClr>
                <a:srgbClr val="83992a"/>
              </a:buClr>
              <a:buSzPct val="115000"/>
              <a:buFont typeface="Arial"/>
              <a:buChar char="•"/>
            </a:pPr>
            <a:r>
              <a:rPr b="0" lang="en-IN" sz="2400" spc="-1" strike="noStrike">
                <a:solidFill>
                  <a:srgbClr val="262626"/>
                </a:solidFill>
                <a:latin typeface="Garamond"/>
              </a:rPr>
              <a:t>Request/Reply messaging pattern:</a:t>
            </a:r>
            <a:endParaRPr b="0" lang="en-IN" sz="2400" spc="-1" strike="noStrike">
              <a:latin typeface="Arial"/>
            </a:endParaRPr>
          </a:p>
          <a:p>
            <a:pPr lvl="1" marL="743040" indent="-285840">
              <a:lnSpc>
                <a:spcPct val="100000"/>
              </a:lnSpc>
              <a:spcBef>
                <a:spcPts val="400"/>
              </a:spcBef>
              <a:spcAft>
                <a:spcPts val="601"/>
              </a:spcAft>
              <a:buClr>
                <a:srgbClr val="83992a"/>
              </a:buClr>
              <a:buSzPct val="115000"/>
              <a:buFont typeface="Arial"/>
              <a:buChar char="•"/>
            </a:pPr>
            <a:r>
              <a:rPr b="0" lang="en-US" sz="2000" spc="-1" strike="noStrike">
                <a:solidFill>
                  <a:srgbClr val="262626"/>
                </a:solidFill>
                <a:latin typeface="Garamond"/>
              </a:rPr>
              <a:t>Request/Reply is NATS equivalent to an HTTP request. To make requests publish messages as you did before, but also specify a reply </a:t>
            </a:r>
            <a:r>
              <a:rPr b="0" lang="en-IN" sz="2000" spc="-1" strike="noStrike">
                <a:solidFill>
                  <a:srgbClr val="262626"/>
                </a:solidFill>
                <a:latin typeface="Garamond"/>
              </a:rPr>
              <a:t> subject. The reply</a:t>
            </a:r>
            <a:r>
              <a:rPr b="0" lang="en-US" sz="2000" spc="-1" strike="noStrike">
                <a:solidFill>
                  <a:srgbClr val="262626"/>
                </a:solidFill>
                <a:latin typeface="Garamond"/>
              </a:rPr>
              <a:t> subject is where a service will publish your response.</a:t>
            </a:r>
            <a:endParaRPr b="0" lang="en-IN" sz="2000" spc="-1" strike="noStrike">
              <a:latin typeface="Arial"/>
            </a:endParaRPr>
          </a:p>
          <a:p>
            <a:pPr marL="285840" indent="-285840">
              <a:lnSpc>
                <a:spcPct val="100000"/>
              </a:lnSpc>
              <a:spcBef>
                <a:spcPts val="479"/>
              </a:spcBef>
              <a:spcAft>
                <a:spcPts val="601"/>
              </a:spcAft>
              <a:buClr>
                <a:srgbClr val="83992a"/>
              </a:buClr>
              <a:buSzPct val="115000"/>
              <a:buFont typeface="Arial"/>
              <a:buChar char="•"/>
            </a:pPr>
            <a:r>
              <a:rPr b="0" lang="en-IN" sz="2400" spc="-1" strike="noStrike">
                <a:solidFill>
                  <a:srgbClr val="262626"/>
                </a:solidFill>
                <a:latin typeface="Garamond"/>
              </a:rPr>
              <a:t>Point to point messaging</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1295280" y="982080"/>
            <a:ext cx="9600480" cy="1303200"/>
          </a:xfrm>
          <a:prstGeom prst="rect">
            <a:avLst/>
          </a:prstGeom>
          <a:noFill/>
          <a:ln w="0">
            <a:noFill/>
          </a:ln>
        </p:spPr>
        <p:txBody>
          <a:bodyPr lIns="90000" rIns="90000" tIns="45000" bIns="45000" anchor="ctr">
            <a:noAutofit/>
          </a:bodyPr>
          <a:p>
            <a:pPr algn="ctr">
              <a:lnSpc>
                <a:spcPct val="100000"/>
              </a:lnSpc>
              <a:buNone/>
            </a:pPr>
            <a:r>
              <a:rPr b="0" lang="en-IN" sz="4400" spc="-1" strike="noStrike">
                <a:solidFill>
                  <a:srgbClr val="262626"/>
                </a:solidFill>
                <a:latin typeface="Garamond"/>
              </a:rPr>
              <a:t>Delivery Modes</a:t>
            </a:r>
            <a:endParaRPr b="0" lang="en-IN" sz="4400" spc="-1" strike="noStrike">
              <a:latin typeface="Arial"/>
            </a:endParaRPr>
          </a:p>
        </p:txBody>
      </p:sp>
      <p:sp>
        <p:nvSpPr>
          <p:cNvPr id="105" name="PlaceHolder 2"/>
          <p:cNvSpPr>
            <a:spLocks noGrp="1"/>
          </p:cNvSpPr>
          <p:nvPr>
            <p:ph/>
          </p:nvPr>
        </p:nvSpPr>
        <p:spPr>
          <a:xfrm>
            <a:off x="1295280" y="2557080"/>
            <a:ext cx="9600480" cy="3318120"/>
          </a:xfrm>
          <a:prstGeom prst="rect">
            <a:avLst/>
          </a:prstGeom>
          <a:noFill/>
          <a:ln w="0">
            <a:noFill/>
          </a:ln>
        </p:spPr>
        <p:txBody>
          <a:bodyPr lIns="90000" rIns="90000" tIns="45000" bIns="45000" anchor="t">
            <a:normAutofit/>
          </a:bodyPr>
          <a:p>
            <a:pPr marL="285840" indent="-285840">
              <a:lnSpc>
                <a:spcPct val="100000"/>
              </a:lnSpc>
              <a:spcBef>
                <a:spcPts val="479"/>
              </a:spcBef>
              <a:spcAft>
                <a:spcPts val="601"/>
              </a:spcAft>
              <a:buClr>
                <a:srgbClr val="83992a"/>
              </a:buClr>
              <a:buSzPct val="115000"/>
              <a:buFont typeface="Arial"/>
              <a:buChar char="•"/>
            </a:pPr>
            <a:r>
              <a:rPr b="0" lang="en-IN" sz="2400" spc="-1" strike="noStrike">
                <a:solidFill>
                  <a:srgbClr val="262626"/>
                </a:solidFill>
                <a:latin typeface="Garamond"/>
              </a:rPr>
              <a:t>NATS server/NATS:</a:t>
            </a:r>
            <a:endParaRPr b="0" lang="en-IN" sz="2400" spc="-1" strike="noStrike">
              <a:latin typeface="Arial"/>
            </a:endParaRPr>
          </a:p>
          <a:p>
            <a:pPr lvl="1" marL="743040" indent="-285840">
              <a:lnSpc>
                <a:spcPct val="100000"/>
              </a:lnSpc>
              <a:spcBef>
                <a:spcPts val="400"/>
              </a:spcBef>
              <a:spcAft>
                <a:spcPts val="601"/>
              </a:spcAft>
              <a:buClr>
                <a:srgbClr val="83992a"/>
              </a:buClr>
              <a:buSzPct val="115000"/>
              <a:buFont typeface="Arial"/>
              <a:buChar char="•"/>
            </a:pPr>
            <a:r>
              <a:rPr b="0" lang="en-IN" sz="2000" spc="-1" strike="noStrike">
                <a:solidFill>
                  <a:srgbClr val="262626"/>
                </a:solidFill>
                <a:latin typeface="Garamond"/>
              </a:rPr>
              <a:t>At most once: Either you will get one message or zero.</a:t>
            </a:r>
            <a:endParaRPr b="0" lang="en-IN" sz="2000" spc="-1" strike="noStrike">
              <a:latin typeface="Arial"/>
            </a:endParaRPr>
          </a:p>
          <a:p>
            <a:pPr lvl="1" marL="743040" indent="-285840">
              <a:lnSpc>
                <a:spcPct val="100000"/>
              </a:lnSpc>
              <a:spcBef>
                <a:spcPts val="400"/>
              </a:spcBef>
              <a:spcAft>
                <a:spcPts val="601"/>
              </a:spcAft>
              <a:buClr>
                <a:srgbClr val="83992a"/>
              </a:buClr>
              <a:buSzPct val="115000"/>
              <a:buFont typeface="Arial"/>
              <a:buChar char="•"/>
            </a:pPr>
            <a:r>
              <a:rPr b="0" lang="en-IN" sz="2000" spc="-1" strike="noStrike">
                <a:solidFill>
                  <a:srgbClr val="262626"/>
                </a:solidFill>
                <a:latin typeface="Garamond"/>
              </a:rPr>
              <a:t>Chances to not get messages.</a:t>
            </a:r>
            <a:endParaRPr b="0" lang="en-IN" sz="2000" spc="-1" strike="noStrike">
              <a:latin typeface="Arial"/>
            </a:endParaRPr>
          </a:p>
          <a:p>
            <a:pPr lvl="1" marL="743040" indent="-285840">
              <a:lnSpc>
                <a:spcPct val="100000"/>
              </a:lnSpc>
              <a:spcBef>
                <a:spcPts val="400"/>
              </a:spcBef>
              <a:spcAft>
                <a:spcPts val="601"/>
              </a:spcAft>
              <a:buClr>
                <a:srgbClr val="83992a"/>
              </a:buClr>
              <a:buSzPct val="115000"/>
              <a:buFont typeface="Arial"/>
              <a:buChar char="•"/>
            </a:pPr>
            <a:r>
              <a:rPr b="0" lang="en-IN" sz="2000" spc="-1" strike="noStrike">
                <a:solidFill>
                  <a:srgbClr val="262626"/>
                </a:solidFill>
                <a:latin typeface="Garamond"/>
              </a:rPr>
              <a:t>No duplication but doesn’t guarantee that you will always get a message however it guarantees that message won’t be repeated.</a:t>
            </a:r>
            <a:endParaRPr b="0" lang="en-IN" sz="2000" spc="-1" strike="noStrike">
              <a:latin typeface="Arial"/>
            </a:endParaRPr>
          </a:p>
          <a:p>
            <a:pPr marL="285840" indent="-285840">
              <a:lnSpc>
                <a:spcPct val="100000"/>
              </a:lnSpc>
              <a:spcBef>
                <a:spcPts val="479"/>
              </a:spcBef>
              <a:spcAft>
                <a:spcPts val="601"/>
              </a:spcAft>
              <a:buClr>
                <a:srgbClr val="83992a"/>
              </a:buClr>
              <a:buSzPct val="115000"/>
              <a:buFont typeface="Arial"/>
              <a:buChar char="•"/>
            </a:pPr>
            <a:r>
              <a:rPr b="0" lang="en-IN" sz="2400" spc="-1" strike="noStrike">
                <a:solidFill>
                  <a:srgbClr val="262626"/>
                </a:solidFill>
                <a:latin typeface="Garamond"/>
              </a:rPr>
              <a:t>NATS streaming:</a:t>
            </a:r>
            <a:endParaRPr b="0" lang="en-IN" sz="2400" spc="-1" strike="noStrike">
              <a:latin typeface="Arial"/>
            </a:endParaRPr>
          </a:p>
          <a:p>
            <a:pPr lvl="1" marL="743040" indent="-285840">
              <a:lnSpc>
                <a:spcPct val="100000"/>
              </a:lnSpc>
              <a:spcBef>
                <a:spcPts val="400"/>
              </a:spcBef>
              <a:spcAft>
                <a:spcPts val="601"/>
              </a:spcAft>
              <a:buClr>
                <a:srgbClr val="83992a"/>
              </a:buClr>
              <a:buSzPct val="115000"/>
              <a:buFont typeface="Arial"/>
              <a:buChar char="•"/>
            </a:pPr>
            <a:r>
              <a:rPr b="0" lang="en-IN" sz="2000" spc="-1" strike="noStrike">
                <a:solidFill>
                  <a:srgbClr val="262626"/>
                </a:solidFill>
                <a:latin typeface="Garamond"/>
              </a:rPr>
              <a:t>At least once: </a:t>
            </a:r>
            <a:r>
              <a:rPr b="0" lang="en-US" sz="2000" spc="-1" strike="noStrike">
                <a:solidFill>
                  <a:srgbClr val="262626"/>
                </a:solidFill>
                <a:latin typeface="Garamond"/>
              </a:rPr>
              <a:t>Message will be delivered at least once but chance to get duplicate message.</a:t>
            </a:r>
            <a:endParaRPr b="0" lang="en-IN" sz="2000" spc="-1" strike="noStrike">
              <a:latin typeface="Arial"/>
            </a:endParaRPr>
          </a:p>
          <a:p>
            <a:pPr>
              <a:lnSpc>
                <a:spcPct val="100000"/>
              </a:lnSpc>
              <a:buNone/>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1295280" y="982080"/>
            <a:ext cx="9600480" cy="1303200"/>
          </a:xfrm>
          <a:prstGeom prst="rect">
            <a:avLst/>
          </a:prstGeom>
          <a:noFill/>
          <a:ln w="0">
            <a:noFill/>
          </a:ln>
        </p:spPr>
        <p:txBody>
          <a:bodyPr lIns="90000" rIns="90000" tIns="45000" bIns="45000" anchor="ctr">
            <a:noAutofit/>
          </a:bodyPr>
          <a:p>
            <a:pPr algn="ctr">
              <a:lnSpc>
                <a:spcPct val="100000"/>
              </a:lnSpc>
              <a:buNone/>
            </a:pPr>
            <a:r>
              <a:rPr b="0" lang="en-IN" sz="4400" spc="-1" strike="noStrike">
                <a:solidFill>
                  <a:srgbClr val="262626"/>
                </a:solidFill>
                <a:latin typeface="Garamond"/>
              </a:rPr>
              <a:t>Messaging Architecture</a:t>
            </a:r>
            <a:endParaRPr b="0" lang="en-IN" sz="4400" spc="-1" strike="noStrike">
              <a:latin typeface="Arial"/>
            </a:endParaRPr>
          </a:p>
        </p:txBody>
      </p:sp>
      <p:sp>
        <p:nvSpPr>
          <p:cNvPr id="107" name="PlaceHolder 2"/>
          <p:cNvSpPr>
            <a:spLocks noGrp="1"/>
          </p:cNvSpPr>
          <p:nvPr>
            <p:ph/>
          </p:nvPr>
        </p:nvSpPr>
        <p:spPr>
          <a:xfrm>
            <a:off x="1295280" y="2557080"/>
            <a:ext cx="9600480" cy="3318120"/>
          </a:xfrm>
          <a:prstGeom prst="rect">
            <a:avLst/>
          </a:prstGeom>
          <a:noFill/>
          <a:ln w="0">
            <a:noFill/>
          </a:ln>
        </p:spPr>
        <p:txBody>
          <a:bodyPr lIns="90000" rIns="90000" tIns="45000" bIns="45000" anchor="t">
            <a:noAutofit/>
          </a:bodyPr>
          <a:p>
            <a:pPr marL="285840" indent="-285840">
              <a:lnSpc>
                <a:spcPct val="100000"/>
              </a:lnSpc>
              <a:spcBef>
                <a:spcPts val="479"/>
              </a:spcBef>
              <a:spcAft>
                <a:spcPts val="601"/>
              </a:spcAft>
              <a:buClr>
                <a:srgbClr val="83992a"/>
              </a:buClr>
              <a:buSzPct val="115000"/>
              <a:buFont typeface="Arial"/>
              <a:buChar char="•"/>
            </a:pPr>
            <a:r>
              <a:rPr b="0" lang="en-IN" sz="2400" spc="-1" strike="noStrike">
                <a:solidFill>
                  <a:srgbClr val="262626"/>
                </a:solidFill>
                <a:latin typeface="Garamond"/>
              </a:rPr>
              <a:t>Messages: unit of data exchange</a:t>
            </a:r>
            <a:endParaRPr b="0" lang="en-IN" sz="2400" spc="-1" strike="noStrike">
              <a:latin typeface="Arial"/>
            </a:endParaRPr>
          </a:p>
          <a:p>
            <a:pPr marL="285840" indent="-285840">
              <a:lnSpc>
                <a:spcPct val="100000"/>
              </a:lnSpc>
              <a:spcBef>
                <a:spcPts val="479"/>
              </a:spcBef>
              <a:spcAft>
                <a:spcPts val="601"/>
              </a:spcAft>
              <a:buClr>
                <a:srgbClr val="83992a"/>
              </a:buClr>
              <a:buSzPct val="115000"/>
              <a:buFont typeface="Arial"/>
              <a:buChar char="•"/>
            </a:pPr>
            <a:r>
              <a:rPr b="0" lang="en-IN" sz="2400" spc="-1" strike="noStrike">
                <a:solidFill>
                  <a:srgbClr val="262626"/>
                </a:solidFill>
                <a:latin typeface="Garamond"/>
              </a:rPr>
              <a:t>Producers:  send messages to server</a:t>
            </a:r>
            <a:endParaRPr b="0" lang="en-IN" sz="2400" spc="-1" strike="noStrike">
              <a:latin typeface="Arial"/>
            </a:endParaRPr>
          </a:p>
          <a:p>
            <a:pPr marL="285840" indent="-285840">
              <a:lnSpc>
                <a:spcPct val="100000"/>
              </a:lnSpc>
              <a:spcBef>
                <a:spcPts val="479"/>
              </a:spcBef>
              <a:spcAft>
                <a:spcPts val="601"/>
              </a:spcAft>
              <a:buClr>
                <a:srgbClr val="83992a"/>
              </a:buClr>
              <a:buSzPct val="115000"/>
              <a:buFont typeface="Arial"/>
              <a:buChar char="•"/>
            </a:pPr>
            <a:r>
              <a:rPr b="0" lang="en-IN" sz="2400" spc="-1" strike="noStrike">
                <a:solidFill>
                  <a:srgbClr val="262626"/>
                </a:solidFill>
                <a:latin typeface="Garamond"/>
              </a:rPr>
              <a:t>Consumers:  receive messages from the server</a:t>
            </a:r>
            <a:endParaRPr b="0" lang="en-IN" sz="2400" spc="-1" strike="noStrike">
              <a:latin typeface="Arial"/>
            </a:endParaRPr>
          </a:p>
          <a:p>
            <a:pPr marL="285840" indent="-285840">
              <a:lnSpc>
                <a:spcPct val="100000"/>
              </a:lnSpc>
              <a:spcBef>
                <a:spcPts val="479"/>
              </a:spcBef>
              <a:spcAft>
                <a:spcPts val="601"/>
              </a:spcAft>
              <a:buClr>
                <a:srgbClr val="83992a"/>
              </a:buClr>
              <a:buSzPct val="115000"/>
              <a:buFont typeface="Arial"/>
              <a:buChar char="•"/>
            </a:pPr>
            <a:r>
              <a:rPr b="0" lang="en-IN" sz="2400" spc="-1" strike="noStrike">
                <a:solidFill>
                  <a:srgbClr val="262626"/>
                </a:solidFill>
                <a:latin typeface="Garamond"/>
              </a:rPr>
              <a:t>Messaging server:  distributes messages from producers to consumers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1295280" y="982080"/>
            <a:ext cx="9600480" cy="1303200"/>
          </a:xfrm>
          <a:prstGeom prst="rect">
            <a:avLst/>
          </a:prstGeom>
          <a:noFill/>
          <a:ln w="0">
            <a:noFill/>
          </a:ln>
        </p:spPr>
        <p:txBody>
          <a:bodyPr lIns="90000" rIns="90000" tIns="45000" bIns="45000" anchor="ctr">
            <a:noAutofit/>
          </a:bodyPr>
          <a:p>
            <a:pPr algn="ctr">
              <a:lnSpc>
                <a:spcPct val="100000"/>
              </a:lnSpc>
              <a:buNone/>
            </a:pPr>
            <a:r>
              <a:rPr b="0" lang="en-IN" sz="4400" spc="-1" strike="noStrike">
                <a:solidFill>
                  <a:srgbClr val="262626"/>
                </a:solidFill>
                <a:latin typeface="Garamond"/>
              </a:rPr>
              <a:t>Messages</a:t>
            </a:r>
            <a:endParaRPr b="0" lang="en-IN" sz="4400" spc="-1" strike="noStrike">
              <a:latin typeface="Arial"/>
            </a:endParaRPr>
          </a:p>
        </p:txBody>
      </p:sp>
      <p:sp>
        <p:nvSpPr>
          <p:cNvPr id="109" name="PlaceHolder 2"/>
          <p:cNvSpPr>
            <a:spLocks noGrp="1"/>
          </p:cNvSpPr>
          <p:nvPr>
            <p:ph/>
          </p:nvPr>
        </p:nvSpPr>
        <p:spPr>
          <a:xfrm>
            <a:off x="1295280" y="2557080"/>
            <a:ext cx="9600480" cy="3318120"/>
          </a:xfrm>
          <a:prstGeom prst="rect">
            <a:avLst/>
          </a:prstGeom>
          <a:noFill/>
          <a:ln w="0">
            <a:noFill/>
          </a:ln>
        </p:spPr>
        <p:txBody>
          <a:bodyPr lIns="90000" rIns="90000" tIns="45000" bIns="45000" anchor="t">
            <a:noAutofit/>
          </a:bodyPr>
          <a:p>
            <a:pPr marL="285840" indent="-285840">
              <a:lnSpc>
                <a:spcPct val="100000"/>
              </a:lnSpc>
              <a:spcBef>
                <a:spcPts val="479"/>
              </a:spcBef>
              <a:spcAft>
                <a:spcPts val="601"/>
              </a:spcAft>
              <a:buClr>
                <a:srgbClr val="83992a"/>
              </a:buClr>
              <a:buSzPct val="115000"/>
              <a:buFont typeface="Arial"/>
              <a:buChar char="•"/>
            </a:pPr>
            <a:r>
              <a:rPr b="0" lang="en-IN" sz="2400" spc="-1" strike="noStrike">
                <a:solidFill>
                  <a:srgbClr val="262626"/>
                </a:solidFill>
                <a:latin typeface="Garamond"/>
              </a:rPr>
              <a:t>Have a subject that describes the message content.</a:t>
            </a:r>
            <a:endParaRPr b="0" lang="en-IN" sz="2400" spc="-1" strike="noStrike">
              <a:latin typeface="Arial"/>
            </a:endParaRPr>
          </a:p>
          <a:p>
            <a:pPr marL="285840" indent="-285840">
              <a:lnSpc>
                <a:spcPct val="100000"/>
              </a:lnSpc>
              <a:spcBef>
                <a:spcPts val="479"/>
              </a:spcBef>
              <a:spcAft>
                <a:spcPts val="601"/>
              </a:spcAft>
              <a:buClr>
                <a:srgbClr val="83992a"/>
              </a:buClr>
              <a:buSzPct val="115000"/>
              <a:buFont typeface="Arial"/>
              <a:buChar char="•"/>
            </a:pPr>
            <a:r>
              <a:rPr b="0" lang="en-IN" sz="2400" spc="-1" strike="noStrike">
                <a:solidFill>
                  <a:srgbClr val="262626"/>
                </a:solidFill>
                <a:latin typeface="Garamond"/>
              </a:rPr>
              <a:t>Subject: </a:t>
            </a:r>
            <a:endParaRPr b="0" lang="en-IN" sz="2400" spc="-1" strike="noStrike">
              <a:latin typeface="Arial"/>
            </a:endParaRPr>
          </a:p>
          <a:p>
            <a:pPr lvl="1" marL="743040" indent="-285840">
              <a:lnSpc>
                <a:spcPct val="100000"/>
              </a:lnSpc>
              <a:spcBef>
                <a:spcPts val="400"/>
              </a:spcBef>
              <a:spcAft>
                <a:spcPts val="601"/>
              </a:spcAft>
              <a:buClr>
                <a:srgbClr val="83992a"/>
              </a:buClr>
              <a:buSzPct val="115000"/>
              <a:buFont typeface="Arial"/>
              <a:buChar char="•"/>
            </a:pPr>
            <a:r>
              <a:rPr b="0" lang="en-IN" sz="2000" spc="-1" strike="noStrike">
                <a:solidFill>
                  <a:srgbClr val="262626"/>
                </a:solidFill>
                <a:latin typeface="Garamond"/>
              </a:rPr>
              <a:t>Subject names are extremely important.</a:t>
            </a:r>
            <a:endParaRPr b="0" lang="en-IN" sz="2000" spc="-1" strike="noStrike">
              <a:latin typeface="Arial"/>
            </a:endParaRPr>
          </a:p>
          <a:p>
            <a:pPr lvl="1" marL="743040" indent="-285840">
              <a:lnSpc>
                <a:spcPct val="100000"/>
              </a:lnSpc>
              <a:spcBef>
                <a:spcPts val="400"/>
              </a:spcBef>
              <a:spcAft>
                <a:spcPts val="601"/>
              </a:spcAft>
              <a:buClr>
                <a:srgbClr val="83992a"/>
              </a:buClr>
              <a:buSzPct val="115000"/>
              <a:buFont typeface="Arial"/>
              <a:buChar char="•"/>
            </a:pPr>
            <a:r>
              <a:rPr b="0" lang="en-IN" sz="2000" spc="-1" strike="noStrike">
                <a:solidFill>
                  <a:srgbClr val="262626"/>
                </a:solidFill>
                <a:latin typeface="Garamond"/>
              </a:rPr>
              <a:t>They specify the destination of the messages.</a:t>
            </a:r>
            <a:endParaRPr b="0" lang="en-IN" sz="2000" spc="-1" strike="noStrike">
              <a:latin typeface="Arial"/>
            </a:endParaRPr>
          </a:p>
          <a:p>
            <a:pPr lvl="1" marL="743040" indent="-285840">
              <a:lnSpc>
                <a:spcPct val="100000"/>
              </a:lnSpc>
              <a:spcBef>
                <a:spcPts val="400"/>
              </a:spcBef>
              <a:spcAft>
                <a:spcPts val="601"/>
              </a:spcAft>
              <a:buClr>
                <a:srgbClr val="83992a"/>
              </a:buClr>
              <a:buSzPct val="115000"/>
              <a:buFont typeface="Arial"/>
              <a:buChar char="•"/>
            </a:pPr>
            <a:r>
              <a:rPr b="0" lang="en-IN" sz="2000" spc="-1" strike="noStrike">
                <a:solidFill>
                  <a:srgbClr val="262626"/>
                </a:solidFill>
                <a:latin typeface="Garamond"/>
              </a:rPr>
              <a:t>They consist one or more elements separated by dot.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1295280" y="982080"/>
            <a:ext cx="9600480" cy="1303200"/>
          </a:xfrm>
          <a:prstGeom prst="rect">
            <a:avLst/>
          </a:prstGeom>
          <a:noFill/>
          <a:ln w="0">
            <a:noFill/>
          </a:ln>
        </p:spPr>
        <p:txBody>
          <a:bodyPr lIns="90000" rIns="90000" tIns="45000" bIns="45000" anchor="ctr">
            <a:noAutofit/>
          </a:bodyPr>
          <a:p>
            <a:pPr algn="ctr">
              <a:lnSpc>
                <a:spcPct val="100000"/>
              </a:lnSpc>
              <a:buNone/>
            </a:pPr>
            <a:r>
              <a:rPr b="0" lang="en-IN" sz="4400" spc="-1" strike="noStrike">
                <a:solidFill>
                  <a:srgbClr val="262626"/>
                </a:solidFill>
                <a:latin typeface="Garamond"/>
              </a:rPr>
              <a:t>Wildcard Subscription </a:t>
            </a:r>
            <a:endParaRPr b="0" lang="en-IN" sz="4400" spc="-1" strike="noStrike">
              <a:latin typeface="Arial"/>
            </a:endParaRPr>
          </a:p>
        </p:txBody>
      </p:sp>
      <p:sp>
        <p:nvSpPr>
          <p:cNvPr id="111" name="PlaceHolder 2"/>
          <p:cNvSpPr>
            <a:spLocks noGrp="1"/>
          </p:cNvSpPr>
          <p:nvPr>
            <p:ph/>
          </p:nvPr>
        </p:nvSpPr>
        <p:spPr>
          <a:xfrm>
            <a:off x="1295280" y="2557080"/>
            <a:ext cx="9600480" cy="3318120"/>
          </a:xfrm>
          <a:prstGeom prst="rect">
            <a:avLst/>
          </a:prstGeom>
          <a:noFill/>
          <a:ln w="0">
            <a:noFill/>
          </a:ln>
        </p:spPr>
        <p:txBody>
          <a:bodyPr lIns="90000" rIns="90000" tIns="45000" bIns="45000" anchor="t">
            <a:normAutofit fontScale="73000"/>
          </a:bodyPr>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Subjects can be used to organize messages into hierarchies</a:t>
            </a:r>
            <a:endParaRPr b="0" lang="en-IN" sz="2400" spc="-1" strike="noStrike">
              <a:latin typeface="Arial"/>
            </a:endParaRPr>
          </a:p>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Instead of subscribing to each specific subject, you can create subscriptions that have subjects with wildcards. Wildcards match one or more tokens in a subject.</a:t>
            </a:r>
            <a:endParaRPr b="0" lang="en-IN" sz="2400" spc="-1" strike="noStrike">
              <a:latin typeface="Arial"/>
            </a:endParaRPr>
          </a:p>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All subscriptions are independent. If two different subscriptions match a subject, both will get to process the message.</a:t>
            </a:r>
            <a:endParaRPr b="0" lang="en-IN" sz="2400" spc="-1" strike="noStrike">
              <a:latin typeface="Arial"/>
            </a:endParaRPr>
          </a:p>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Single Token Wildcard (*): The single token wildcard matches any single token within a subject.</a:t>
            </a:r>
            <a:endParaRPr b="0" lang="en-IN" sz="2400" spc="-1" strike="noStrike">
              <a:latin typeface="Arial"/>
            </a:endParaRPr>
          </a:p>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Full Token Wildcard (&gt;): The full token wildcard matches any number of tokens within a subject or across multiple levels.</a:t>
            </a:r>
            <a:endParaRPr b="0" lang="en-IN" sz="2400" spc="-1" strike="noStrike">
              <a:latin typeface="Arial"/>
            </a:endParaRPr>
          </a:p>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a:t>
            </a:r>
            <a:r>
              <a:rPr b="0" lang="en-US" sz="2400" spc="-1" strike="noStrike">
                <a:solidFill>
                  <a:srgbClr val="262626"/>
                </a:solidFill>
                <a:latin typeface="Garamond"/>
              </a:rPr>
              <a:t>&gt;’ is only valid at the end of the subject</a:t>
            </a:r>
            <a:endParaRPr b="0" lang="en-IN" sz="2400" spc="-1" strike="noStrike">
              <a:latin typeface="Arial"/>
            </a:endParaRPr>
          </a:p>
          <a:p>
            <a:pPr>
              <a:lnSpc>
                <a:spcPct val="100000"/>
              </a:lnSpc>
              <a:spcBef>
                <a:spcPts val="479"/>
              </a:spcBef>
              <a:spcAft>
                <a:spcPts val="601"/>
              </a:spcAft>
              <a:buNone/>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Organic</Template>
  <TotalTime>1612</TotalTime>
  <Application>LibreOffice/7.3.7.2$Linux_X86_64 LibreOffice_project/30$Build-2</Application>
  <AppVersion>15.0000</AppVersion>
  <Words>748</Words>
  <Paragraphs>75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2023-05-20T11:30:05Z</dcterms:created>
  <dc:creator>DELL</dc:creator>
  <dc:description/>
  <dc:language>en-IN</dc:language>
  <cp:lastModifiedBy/>
  <dcterms:modified xsi:type="dcterms:W3CDTF">2023-06-02T16:09:08Z</dcterms:modified>
  <cp:revision>14</cp:revision>
  <dc:subject/>
  <dc:title>NATS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12</vt:i4>
  </property>
</Properties>
</file>