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 id="280" r:id="rId7"/>
    <p:sldId id="279" r:id="rId8"/>
    <p:sldId id="261" r:id="rId9"/>
    <p:sldId id="281" r:id="rId10"/>
    <p:sldId id="269" r:id="rId11"/>
    <p:sldId id="278" r:id="rId12"/>
    <p:sldId id="273" r:id="rId13"/>
    <p:sldId id="266" r:id="rId14"/>
    <p:sldId id="267" r:id="rId15"/>
    <p:sldId id="262" r:id="rId16"/>
    <p:sldId id="270" r:id="rId17"/>
    <p:sldId id="271" r:id="rId18"/>
    <p:sldId id="264" r:id="rId19"/>
    <p:sldId id="274" r:id="rId20"/>
    <p:sldId id="275" r:id="rId21"/>
    <p:sldId id="265" r:id="rId22"/>
    <p:sldId id="276" r:id="rId23"/>
    <p:sldId id="277" r:id="rId24"/>
    <p:sldId id="263" r:id="rId25"/>
    <p:sldId id="282" r:id="rId26"/>
    <p:sldId id="283" r:id="rId27"/>
    <p:sldId id="284" r:id="rId28"/>
    <p:sldId id="285" r:id="rId29"/>
    <p:sldId id="26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8DFA675F-2435-4B3F-9054-943E290A8BFC}" type="datetimeFigureOut">
              <a:rPr lang="en-GB"/>
              <a:pPr>
                <a:defRPr/>
              </a:pPr>
              <a:t>12/12/2013</a:t>
            </a:fld>
            <a:endParaRPr lang="en-GB"/>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GB"/>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3481439A-B9BD-47EC-9AC8-A8F5AD3F235C}"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F4610A8-98F2-4073-B526-73D116D9B8B7}" type="datetimeFigureOut">
              <a:rPr lang="en-GB"/>
              <a:pPr>
                <a:defRPr/>
              </a:pPr>
              <a:t>12/12/2013</a:t>
            </a:fld>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33C6B3F3-AC66-44BE-81AC-D43C898A507B}"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42242C3-4DA0-4132-AF96-8EAB13B44F63}" type="datetimeFigureOut">
              <a:rPr lang="en-GB"/>
              <a:pPr>
                <a:defRPr/>
              </a:pPr>
              <a:t>12/12/2013</a:t>
            </a:fld>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4CB08BAE-0D98-40A2-A9C8-8302F6CB20BD}"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86B746C5-8B32-4EE4-BB08-7727ABA64E92}" type="datetimeFigureOut">
              <a:rPr lang="en-GB"/>
              <a:pPr>
                <a:defRPr/>
              </a:pPr>
              <a:t>12/12/2013</a:t>
            </a:fld>
            <a:endParaRPr lang="en-GB"/>
          </a:p>
        </p:txBody>
      </p:sp>
      <p:sp>
        <p:nvSpPr>
          <p:cNvPr id="5" name="Slide Number Placeholder 8"/>
          <p:cNvSpPr>
            <a:spLocks noGrp="1"/>
          </p:cNvSpPr>
          <p:nvPr>
            <p:ph type="sldNum" sz="quarter" idx="11"/>
          </p:nvPr>
        </p:nvSpPr>
        <p:spPr/>
        <p:txBody>
          <a:bodyPr rtlCol="0"/>
          <a:lstStyle>
            <a:lvl1pPr>
              <a:defRPr/>
            </a:lvl1pPr>
          </a:lstStyle>
          <a:p>
            <a:pPr>
              <a:defRPr/>
            </a:pPr>
            <a:fld id="{B1108525-7364-4B43-BE50-564BCD474883}" type="slidenum">
              <a:rPr lang="en-GB"/>
              <a:pPr>
                <a:defRPr/>
              </a:pPr>
              <a:t>‹#›</a:t>
            </a:fld>
            <a:endParaRPr lang="en-GB"/>
          </a:p>
        </p:txBody>
      </p:sp>
      <p:sp>
        <p:nvSpPr>
          <p:cNvPr id="6" name="Footer Placeholder 9"/>
          <p:cNvSpPr>
            <a:spLocks noGrp="1"/>
          </p:cNvSpPr>
          <p:nvPr>
            <p:ph type="ftr" sz="quarter" idx="12"/>
          </p:nvPr>
        </p:nvSpPr>
        <p:spPr/>
        <p:txBody>
          <a:bodyPr rtlCol="0"/>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372C6BB3-4AD6-41B8-AE31-3F34471E8B57}" type="datetimeFigureOut">
              <a:rPr lang="en-GB"/>
              <a:pPr>
                <a:defRPr/>
              </a:pPr>
              <a:t>12/12/2013</a:t>
            </a:fld>
            <a:endParaRPr lang="en-GB"/>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GB"/>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FEF3EE46-716E-4287-B213-B13B58BD1B3E}"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98E7352-DC3B-4B6E-85DE-59A61B60354C}" type="datetimeFigureOut">
              <a:rPr lang="en-GB"/>
              <a:pPr>
                <a:defRPr/>
              </a:pPr>
              <a:t>12/12/2013</a:t>
            </a:fld>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CB7D471F-A9F8-4D61-95F9-F22526D174D6}"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EF18B17E-92DB-407A-B061-565E49E3F3A1}" type="datetimeFigureOut">
              <a:rPr lang="en-GB"/>
              <a:pPr>
                <a:defRPr/>
              </a:pPr>
              <a:t>12/12/2013</a:t>
            </a:fld>
            <a:endParaRPr lang="en-GB"/>
          </a:p>
        </p:txBody>
      </p:sp>
      <p:sp>
        <p:nvSpPr>
          <p:cNvPr id="8" name="Footer Placeholder 2"/>
          <p:cNvSpPr>
            <a:spLocks noGrp="1"/>
          </p:cNvSpPr>
          <p:nvPr>
            <p:ph type="ftr" sz="quarter" idx="11"/>
          </p:nvPr>
        </p:nvSpPr>
        <p:spPr/>
        <p:txBody>
          <a:bodyPr/>
          <a:lstStyle>
            <a:lvl1pPr>
              <a:defRPr/>
            </a:lvl1pPr>
          </a:lstStyle>
          <a:p>
            <a:pPr>
              <a:defRPr/>
            </a:pPr>
            <a:endParaRPr lang="en-GB"/>
          </a:p>
        </p:txBody>
      </p:sp>
      <p:sp>
        <p:nvSpPr>
          <p:cNvPr id="9" name="Slide Number Placeholder 22"/>
          <p:cNvSpPr>
            <a:spLocks noGrp="1"/>
          </p:cNvSpPr>
          <p:nvPr>
            <p:ph type="sldNum" sz="quarter" idx="12"/>
          </p:nvPr>
        </p:nvSpPr>
        <p:spPr/>
        <p:txBody>
          <a:bodyPr/>
          <a:lstStyle>
            <a:lvl1pPr>
              <a:defRPr/>
            </a:lvl1pPr>
          </a:lstStyle>
          <a:p>
            <a:pPr>
              <a:defRPr/>
            </a:pPr>
            <a:fld id="{5E1C9A12-4DA1-4A64-8981-3289FCD77231}"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44F371F9-4101-4580-8D04-77528BC399F9}" type="datetimeFigureOut">
              <a:rPr lang="en-GB"/>
              <a:pPr>
                <a:defRPr/>
              </a:pPr>
              <a:t>12/12/2013</a:t>
            </a:fld>
            <a:endParaRPr lang="en-GB"/>
          </a:p>
        </p:txBody>
      </p:sp>
      <p:sp>
        <p:nvSpPr>
          <p:cNvPr id="4" name="Slide Number Placeholder 6"/>
          <p:cNvSpPr>
            <a:spLocks noGrp="1"/>
          </p:cNvSpPr>
          <p:nvPr>
            <p:ph type="sldNum" sz="quarter" idx="11"/>
          </p:nvPr>
        </p:nvSpPr>
        <p:spPr/>
        <p:txBody>
          <a:bodyPr rtlCol="0"/>
          <a:lstStyle>
            <a:lvl1pPr>
              <a:defRPr/>
            </a:lvl1pPr>
          </a:lstStyle>
          <a:p>
            <a:pPr>
              <a:defRPr/>
            </a:pPr>
            <a:fld id="{D254C68F-5BE0-48A1-8CF1-27C90B1A7699}" type="slidenum">
              <a:rPr lang="en-GB"/>
              <a:pPr>
                <a:defRPr/>
              </a:pPr>
              <a:t>‹#›</a:t>
            </a:fld>
            <a:endParaRPr lang="en-GB"/>
          </a:p>
        </p:txBody>
      </p:sp>
      <p:sp>
        <p:nvSpPr>
          <p:cNvPr id="5" name="Footer Placeholder 7"/>
          <p:cNvSpPr>
            <a:spLocks noGrp="1"/>
          </p:cNvSpPr>
          <p:nvPr>
            <p:ph type="ftr" sz="quarter" idx="12"/>
          </p:nvPr>
        </p:nvSpPr>
        <p:spPr/>
        <p:txBody>
          <a:bodyPr rtlCol="0"/>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268D6CB-01A8-4DAE-BED5-2C2CF673AE2E}" type="datetimeFigureOut">
              <a:rPr lang="en-GB"/>
              <a:pPr>
                <a:defRPr/>
              </a:pPr>
              <a:t>12/12/2013</a:t>
            </a:fld>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52BD17E5-2810-4113-8DC0-B91F813B1D86}"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0DB10857-7ABB-413F-8F8E-D04C874220E2}" type="datetimeFigureOut">
              <a:rPr lang="en-GB"/>
              <a:pPr>
                <a:defRPr/>
              </a:pPr>
              <a:t>12/12/2013</a:t>
            </a:fld>
            <a:endParaRPr lang="en-GB"/>
          </a:p>
        </p:txBody>
      </p:sp>
      <p:sp>
        <p:nvSpPr>
          <p:cNvPr id="13" name="Slide Number Placeholder 21"/>
          <p:cNvSpPr>
            <a:spLocks noGrp="1"/>
          </p:cNvSpPr>
          <p:nvPr>
            <p:ph type="sldNum" sz="quarter" idx="11"/>
          </p:nvPr>
        </p:nvSpPr>
        <p:spPr/>
        <p:txBody>
          <a:bodyPr rtlCol="0"/>
          <a:lstStyle>
            <a:lvl1pPr>
              <a:defRPr/>
            </a:lvl1pPr>
          </a:lstStyle>
          <a:p>
            <a:pPr>
              <a:defRPr/>
            </a:pPr>
            <a:fld id="{BFD8BECF-43A9-40C0-86A7-38050D5BEF42}" type="slidenum">
              <a:rPr lang="en-GB"/>
              <a:pPr>
                <a:defRPr/>
              </a:pPr>
              <a:t>‹#›</a:t>
            </a:fld>
            <a:endParaRPr lang="en-GB"/>
          </a:p>
        </p:txBody>
      </p:sp>
      <p:sp>
        <p:nvSpPr>
          <p:cNvPr id="14" name="Footer Placeholder 22"/>
          <p:cNvSpPr>
            <a:spLocks noGrp="1"/>
          </p:cNvSpPr>
          <p:nvPr>
            <p:ph type="ftr" sz="quarter" idx="12"/>
          </p:nvPr>
        </p:nvSpPr>
        <p:spPr/>
        <p:txBody>
          <a:bodyPr rtlCol="0"/>
          <a:lstStyle>
            <a:lvl1pPr>
              <a:defRPr/>
            </a:lvl1pPr>
          </a:lstStyle>
          <a:p>
            <a:pPr>
              <a:defRPr/>
            </a:pPr>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3269ABF1-1B9A-49C7-8EA1-08F66BFA3CBB}" type="datetimeFigureOut">
              <a:rPr lang="en-GB"/>
              <a:pPr>
                <a:defRPr/>
              </a:pPr>
              <a:t>12/12/2013</a:t>
            </a:fld>
            <a:endParaRPr lang="en-GB"/>
          </a:p>
        </p:txBody>
      </p:sp>
      <p:sp>
        <p:nvSpPr>
          <p:cNvPr id="13" name="Slide Number Placeholder 17"/>
          <p:cNvSpPr>
            <a:spLocks noGrp="1"/>
          </p:cNvSpPr>
          <p:nvPr>
            <p:ph type="sldNum" sz="quarter" idx="11"/>
          </p:nvPr>
        </p:nvSpPr>
        <p:spPr/>
        <p:txBody>
          <a:bodyPr rtlCol="0"/>
          <a:lstStyle>
            <a:lvl1pPr>
              <a:defRPr/>
            </a:lvl1pPr>
          </a:lstStyle>
          <a:p>
            <a:pPr>
              <a:defRPr/>
            </a:pPr>
            <a:fld id="{FC958097-CBE6-4279-A898-00CB42CCF741}" type="slidenum">
              <a:rPr lang="en-GB"/>
              <a:pPr>
                <a:defRPr/>
              </a:pPr>
              <a:t>‹#›</a:t>
            </a:fld>
            <a:endParaRPr lang="en-GB"/>
          </a:p>
        </p:txBody>
      </p:sp>
      <p:sp>
        <p:nvSpPr>
          <p:cNvPr id="14" name="Footer Placeholder 20"/>
          <p:cNvSpPr>
            <a:spLocks noGrp="1"/>
          </p:cNvSpPr>
          <p:nvPr>
            <p:ph type="ftr" sz="quarter" idx="12"/>
          </p:nvPr>
        </p:nvSpPr>
        <p:spPr/>
        <p:txBody>
          <a:bodyPr rtlCol="0"/>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cs typeface="+mn-cs"/>
              </a:defRPr>
            </a:lvl1pPr>
          </a:lstStyle>
          <a:p>
            <a:pPr>
              <a:defRPr/>
            </a:pPr>
            <a:fld id="{3DB517D8-2174-4D48-A017-266CB831AF8F}" type="datetimeFigureOut">
              <a:rPr lang="en-GB"/>
              <a:pPr>
                <a:defRPr/>
              </a:pPr>
              <a:t>12/12/2013</a:t>
            </a:fld>
            <a:endParaRPr lang="en-GB"/>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cs typeface="+mn-cs"/>
              </a:defRPr>
            </a:lvl1pPr>
          </a:lstStyle>
          <a:p>
            <a:pPr>
              <a:defRPr/>
            </a:pPr>
            <a:fld id="{2BB670C3-256F-4347-AE0F-2C227EF2CFE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0" r:id="rId4"/>
    <p:sldLayoutId id="2147483751" r:id="rId5"/>
    <p:sldLayoutId id="2147483758" r:id="rId6"/>
    <p:sldLayoutId id="2147483752" r:id="rId7"/>
    <p:sldLayoutId id="2147483759" r:id="rId8"/>
    <p:sldLayoutId id="2147483760" r:id="rId9"/>
    <p:sldLayoutId id="2147483753" r:id="rId10"/>
    <p:sldLayoutId id="2147483754"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eople.ece.cornell.edu/land/courses/ece4760/FinalProjects/s2006/aa338_mg266_emo29/aa338_mg266_emo29/index.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eople.ece.cornell.edu/land/courses/ece4760/FinalProjects/s2006/aa338_mg266_emo29/aa338_mg266_emo29/ULN2003AN.pdf" TargetMode="External"/><Relationship Id="rId2" Type="http://schemas.openxmlformats.org/officeDocument/2006/relationships/hyperlink" Target="http://people.ece.cornell.edu/land/courses/ece4760/FinalProjects/s2006/aa338_mg266_emo29/aa338_mg266_emo29/PF35T-48L4.pdf" TargetMode="External"/><Relationship Id="rId1" Type="http://schemas.openxmlformats.org/officeDocument/2006/relationships/slideLayout" Target="../slideLayouts/slideLayout2.xml"/><Relationship Id="rId4" Type="http://schemas.openxmlformats.org/officeDocument/2006/relationships/hyperlink" Target="http://en.wikipedia.org/wiki/Bipolar_transistor"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Bipolar_transistor" TargetMode="External"/><Relationship Id="rId7" Type="http://schemas.openxmlformats.org/officeDocument/2006/relationships/image" Target="../media/image7.png"/><Relationship Id="rId2" Type="http://schemas.openxmlformats.org/officeDocument/2006/relationships/hyperlink" Target="http://en.wikipedia.org/wiki/Darlington_transistor" TargetMode="External"/><Relationship Id="rId1" Type="http://schemas.openxmlformats.org/officeDocument/2006/relationships/slideLayout" Target="../slideLayouts/slideLayout2.xml"/><Relationship Id="rId6" Type="http://schemas.openxmlformats.org/officeDocument/2006/relationships/hyperlink" Target="http://en.wikipedia.org/wiki/Integrated_circuit" TargetMode="External"/><Relationship Id="rId5" Type="http://schemas.openxmlformats.org/officeDocument/2006/relationships/hyperlink" Target="http://en.wikipedia.org/wiki/Gain" TargetMode="External"/><Relationship Id="rId4" Type="http://schemas.openxmlformats.org/officeDocument/2006/relationships/hyperlink" Target="http://en.wikipedia.org/wiki/Electric_curren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eople.ece.cornell.edu/land/courses/ece4760/FinalProjects/s2006/aa338_mg266_emo29/aa338_mg266_emo29/LTE4208.pdf" TargetMode="External"/><Relationship Id="rId2" Type="http://schemas.openxmlformats.org/officeDocument/2006/relationships/hyperlink" Target="http://people.ece.cornell.edu/land/courses/ece4760/FinalProjects/s2006/aa338_mg266_emo29/aa338_mg266_emo29/LTR4206E.pdf" TargetMode="External"/><Relationship Id="rId1" Type="http://schemas.openxmlformats.org/officeDocument/2006/relationships/slideLayout" Target="../slideLayouts/slideLayout2.xml"/><Relationship Id="rId4" Type="http://schemas.openxmlformats.org/officeDocument/2006/relationships/hyperlink" Target="http://people.ece.cornell.edu/land/courses/ece4760/FinalProjects/s2006/aa338_mg266_emo29/aa338_mg266_emo29/LMC7111.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908050"/>
            <a:ext cx="6480175" cy="2665413"/>
          </a:xfrm>
        </p:spPr>
        <p:txBody>
          <a:bodyPr>
            <a:normAutofit fontScale="90000"/>
          </a:bodyPr>
          <a:lstStyle/>
          <a:p>
            <a:pPr fontAlgn="auto">
              <a:spcAft>
                <a:spcPts val="0"/>
              </a:spcAft>
              <a:defRPr/>
            </a:pPr>
            <a:r>
              <a:rPr lang="en-IN" sz="4000" dirty="0" smtClean="0">
                <a:solidFill>
                  <a:schemeClr val="tx1"/>
                </a:solidFill>
              </a:rPr>
              <a:t>      Self-Configuring Lighting Control System</a:t>
            </a:r>
            <a:r>
              <a:rPr lang="en-GB" dirty="0" smtClean="0"/>
              <a:t/>
            </a:r>
            <a:br>
              <a:rPr lang="en-GB" dirty="0" smtClean="0"/>
            </a:br>
            <a:r>
              <a:rPr lang="en-IN" dirty="0" smtClean="0"/>
              <a:t> </a:t>
            </a:r>
            <a:r>
              <a:rPr lang="en-GB" dirty="0" smtClean="0"/>
              <a:t/>
            </a:r>
            <a:br>
              <a:rPr lang="en-GB" dirty="0" smtClean="0"/>
            </a:br>
            <a:endParaRPr lang="en-GB" dirty="0"/>
          </a:p>
        </p:txBody>
      </p:sp>
      <p:sp>
        <p:nvSpPr>
          <p:cNvPr id="8195" name="Subtitle 2"/>
          <p:cNvSpPr>
            <a:spLocks noGrp="1"/>
          </p:cNvSpPr>
          <p:nvPr>
            <p:ph type="subTitle" idx="1"/>
          </p:nvPr>
        </p:nvSpPr>
        <p:spPr>
          <a:xfrm>
            <a:off x="4427538" y="4724400"/>
            <a:ext cx="4392612" cy="1577975"/>
          </a:xfrm>
        </p:spPr>
        <p:txBody>
          <a:bodyPr/>
          <a:lstStyle/>
          <a:p>
            <a:r>
              <a:rPr lang="en-IN" sz="1600" smtClean="0">
                <a:solidFill>
                  <a:schemeClr val="tx1"/>
                </a:solidFill>
              </a:rPr>
              <a:t>      Aakriti Yadav    (2K10/EC/002)</a:t>
            </a:r>
            <a:endParaRPr lang="en-GB" sz="1600" smtClean="0">
              <a:solidFill>
                <a:schemeClr val="tx1"/>
              </a:solidFill>
            </a:endParaRPr>
          </a:p>
          <a:p>
            <a:r>
              <a:rPr lang="en-IN" sz="1600" smtClean="0">
                <a:solidFill>
                  <a:schemeClr val="tx1"/>
                </a:solidFill>
              </a:rPr>
              <a:t>      Bhuvi Chopra    (2K10/EC/045)</a:t>
            </a:r>
            <a:endParaRPr lang="en-GB" sz="1600" smtClean="0">
              <a:solidFill>
                <a:schemeClr val="tx1"/>
              </a:solidFill>
            </a:endParaRPr>
          </a:p>
          <a:p>
            <a:r>
              <a:rPr lang="en-IN" sz="1600" smtClean="0">
                <a:solidFill>
                  <a:schemeClr val="tx1"/>
                </a:solidFill>
              </a:rPr>
              <a:t>      Dhwani Kapoor (2K10/EC/053)</a:t>
            </a:r>
            <a:endParaRPr lang="en-GB" sz="1600" smtClean="0">
              <a:solidFill>
                <a:schemeClr val="tx1"/>
              </a:solidFill>
            </a:endParaRPr>
          </a:p>
          <a:p>
            <a:r>
              <a:rPr lang="en-IN" sz="1600" smtClean="0">
                <a:solidFill>
                  <a:schemeClr val="tx1"/>
                </a:solidFill>
              </a:rPr>
              <a:t>      Ekta Sengar       (2K10/EC/056)</a:t>
            </a:r>
            <a:endParaRPr lang="en-GB" sz="1600" smtClean="0">
              <a:solidFill>
                <a:schemeClr val="tx1"/>
              </a:solidFill>
            </a:endParaRPr>
          </a:p>
          <a:p>
            <a:endParaRPr lang="en-GB"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3"/>
          <p:cNvPicPr>
            <a:picLocks noGrp="1"/>
          </p:cNvPicPr>
          <p:nvPr>
            <p:ph sz="quarter" idx="1"/>
          </p:nvPr>
        </p:nvPicPr>
        <p:blipFill>
          <a:blip r:embed="rId2"/>
          <a:srcRect/>
          <a:stretch>
            <a:fillRect/>
          </a:stretch>
        </p:blipFill>
        <p:spPr>
          <a:xfrm>
            <a:off x="1835168" y="0"/>
            <a:ext cx="5308600" cy="5645150"/>
          </a:xfrm>
        </p:spPr>
      </p:pic>
      <p:sp>
        <p:nvSpPr>
          <p:cNvPr id="14339" name="Rectangle 1"/>
          <p:cNvSpPr>
            <a:spLocks noChangeArrowheads="1"/>
          </p:cNvSpPr>
          <p:nvPr/>
        </p:nvSpPr>
        <p:spPr bwMode="auto">
          <a:xfrm>
            <a:off x="1403350" y="5862638"/>
            <a:ext cx="5748338" cy="431800"/>
          </a:xfrm>
          <a:prstGeom prst="rect">
            <a:avLst/>
          </a:prstGeom>
          <a:noFill/>
          <a:ln w="9525">
            <a:noFill/>
            <a:miter lim="800000"/>
            <a:headEnd/>
            <a:tailEnd/>
          </a:ln>
        </p:spPr>
        <p:txBody>
          <a:bodyPr anchor="ctr">
            <a:spAutoFit/>
          </a:bodyPr>
          <a:lstStyle/>
          <a:p>
            <a:pPr indent="457200" algn="just"/>
            <a:r>
              <a:rPr lang="en-GB" sz="1100">
                <a:solidFill>
                  <a:srgbClr val="000000"/>
                </a:solidFill>
                <a:ea typeface="Times New Roman" pitchFamily="18" charset="0"/>
              </a:rPr>
              <a:t>   IR Sensors	                            	 Schmitt Triggers	</a:t>
            </a:r>
            <a:endParaRPr lang="en-GB" sz="800">
              <a:ea typeface="Times New Roman" pitchFamily="18" charset="0"/>
            </a:endParaRPr>
          </a:p>
          <a:p>
            <a:pPr indent="457200" algn="just" eaLnBrk="0" hangingPunct="0"/>
            <a:r>
              <a:rPr lang="en-GB" sz="1100">
                <a:solidFill>
                  <a:srgbClr val="000000"/>
                </a:solidFill>
                <a:ea typeface="Times New Roman" pitchFamily="18" charset="0"/>
              </a:rPr>
              <a:t>                         Infrared Occupancy Detector Circuit</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0825" y="188913"/>
            <a:ext cx="8424863" cy="6284912"/>
          </a:xfrm>
        </p:spPr>
        <p:txBody>
          <a:bodyPr>
            <a:normAutofit lnSpcReduction="10000"/>
          </a:bodyPr>
          <a:lstStyle/>
          <a:p>
            <a:pPr marL="274320" indent="-274320" algn="ctr" fontAlgn="auto">
              <a:spcAft>
                <a:spcPts val="0"/>
              </a:spcAft>
              <a:buFont typeface="Wingdings"/>
              <a:buNone/>
              <a:defRPr/>
            </a:pPr>
            <a:r>
              <a:rPr lang="en-US" b="1" dirty="0" smtClean="0"/>
              <a:t>Pushbutton Operation</a:t>
            </a:r>
          </a:p>
          <a:p>
            <a:pPr marL="274320" indent="-274320" algn="ctr" fontAlgn="auto">
              <a:spcAft>
                <a:spcPts val="0"/>
              </a:spcAft>
              <a:buFont typeface="Wingdings"/>
              <a:buNone/>
              <a:defRPr/>
            </a:pPr>
            <a:endParaRPr lang="en-US" dirty="0" smtClean="0"/>
          </a:p>
          <a:p>
            <a:pPr marL="274320" indent="-274320" algn="just" fontAlgn="auto">
              <a:spcAft>
                <a:spcPts val="0"/>
              </a:spcAft>
              <a:buFont typeface="Wingdings"/>
              <a:buChar char=""/>
              <a:defRPr/>
            </a:pPr>
            <a:r>
              <a:rPr lang="en-IN" dirty="0" smtClean="0"/>
              <a:t>When the button is not pressed (open switch), the port on the MCU is connected to </a:t>
            </a:r>
            <a:r>
              <a:rPr lang="en-IN" dirty="0" err="1" smtClean="0"/>
              <a:t>Vcc</a:t>
            </a:r>
            <a:r>
              <a:rPr lang="en-IN" dirty="0" smtClean="0"/>
              <a:t> through a 1KΩ resistor. Assuming infinite input impedance, the MCU will also going to be tied to </a:t>
            </a:r>
            <a:r>
              <a:rPr lang="en-IN" dirty="0" err="1" smtClean="0"/>
              <a:t>Vcc</a:t>
            </a:r>
            <a:r>
              <a:rPr lang="en-IN" dirty="0" smtClean="0"/>
              <a:t>. When the pushbutton is depressed (short circuit), the MCU will be connected to ground, toggling the port.</a:t>
            </a:r>
            <a:endParaRPr lang="en-GB" dirty="0" smtClean="0"/>
          </a:p>
          <a:p>
            <a:pPr marL="274320" indent="-274320" algn="just" fontAlgn="auto">
              <a:spcAft>
                <a:spcPts val="0"/>
              </a:spcAft>
              <a:buFont typeface="Wingdings"/>
              <a:buChar char=""/>
              <a:defRPr/>
            </a:pPr>
            <a:r>
              <a:rPr lang="en-IN" dirty="0" smtClean="0"/>
              <a:t>The controller can be fully programmed with only eight pushbuttons. The first four buttons S1-S4 are pre-set ambiances that can be recovered by pressing the buttons once.</a:t>
            </a:r>
            <a:endParaRPr lang="en-GB" dirty="0" smtClean="0"/>
          </a:p>
          <a:p>
            <a:pPr marL="274320" indent="-274320" algn="just" fontAlgn="auto">
              <a:spcAft>
                <a:spcPts val="0"/>
              </a:spcAft>
              <a:buFont typeface="Wingdings"/>
              <a:buChar char=""/>
              <a:defRPr/>
            </a:pPr>
            <a:r>
              <a:rPr lang="en-IN" dirty="0" smtClean="0"/>
              <a:t>One pressing of the Float button makes the controller enter the automatic operation mode, which is explained in more detailed in the </a:t>
            </a:r>
            <a:r>
              <a:rPr lang="en-IN" dirty="0" smtClean="0">
                <a:hlinkClick r:id="rId2"/>
              </a:rPr>
              <a:t>automatic operation section</a:t>
            </a:r>
            <a:r>
              <a:rPr lang="en-IN" dirty="0" smtClean="0"/>
              <a:t>. </a:t>
            </a:r>
            <a:br>
              <a:rPr lang="en-IN" dirty="0" smtClean="0"/>
            </a:br>
            <a:r>
              <a:rPr lang="en-IN" dirty="0" smtClean="0"/>
              <a:t>When in Float mode, the buttons Plus/Minus can be used to increase or decrease the floating value.</a:t>
            </a:r>
            <a:endParaRPr lang="en-GB" dirty="0" smtClean="0"/>
          </a:p>
          <a:p>
            <a:pPr marL="274320" indent="-274320" fontAlgn="auto">
              <a:spcAft>
                <a:spcPts val="0"/>
              </a:spcAft>
              <a:buFont typeface="Wingdings"/>
              <a:buNone/>
              <a:defRPr/>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4"/>
          <p:cNvPicPr>
            <a:picLocks noGrp="1"/>
          </p:cNvPicPr>
          <p:nvPr>
            <p:ph sz="quarter" idx="1"/>
          </p:nvPr>
        </p:nvPicPr>
        <p:blipFill>
          <a:blip r:embed="rId2"/>
          <a:srcRect/>
          <a:stretch>
            <a:fillRect/>
          </a:stretch>
        </p:blipFill>
        <p:spPr>
          <a:xfrm>
            <a:off x="539750" y="1052513"/>
            <a:ext cx="7416800" cy="459422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39750" y="476250"/>
          <a:ext cx="8136904" cy="5464479"/>
        </p:xfrm>
        <a:graphic>
          <a:graphicData uri="http://schemas.openxmlformats.org/drawingml/2006/table">
            <a:tbl>
              <a:tblPr/>
              <a:tblGrid>
                <a:gridCol w="2033798"/>
                <a:gridCol w="2033798"/>
                <a:gridCol w="2034654"/>
                <a:gridCol w="2034654"/>
              </a:tblGrid>
              <a:tr h="1244240">
                <a:tc>
                  <a:txBody>
                    <a:bodyPr/>
                    <a:lstStyle/>
                    <a:p>
                      <a:pPr>
                        <a:lnSpc>
                          <a:spcPct val="115000"/>
                        </a:lnSpc>
                        <a:spcAft>
                          <a:spcPts val="0"/>
                        </a:spcAft>
                      </a:pPr>
                      <a:r>
                        <a:rPr lang="en-IN" sz="1600" b="1" dirty="0">
                          <a:latin typeface="Calibri"/>
                          <a:ea typeface="Calibri"/>
                          <a:cs typeface="Mangal"/>
                        </a:rPr>
                        <a:t>Button Number </a:t>
                      </a:r>
                      <a:endParaRPr lang="en-GB" sz="1600" b="1"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Calibri"/>
                          <a:ea typeface="Calibri"/>
                          <a:cs typeface="Mangal"/>
                        </a:rPr>
                        <a:t>Single Press</a:t>
                      </a:r>
                      <a:endParaRPr lang="en-GB" sz="1600" b="1"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Calibri"/>
                          <a:ea typeface="Calibri"/>
                          <a:cs typeface="Mangal"/>
                        </a:rPr>
                        <a:t>Press and hold for two seconds </a:t>
                      </a:r>
                      <a:endParaRPr lang="en-GB" sz="1600" b="1">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Calibri"/>
                          <a:ea typeface="Calibri"/>
                          <a:cs typeface="Mangal"/>
                        </a:rPr>
                        <a:t>Hold ‘manual ‘ button and </a:t>
                      </a:r>
                      <a:endParaRPr lang="en-GB" sz="1600" b="1"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0">
                <a:tc>
                  <a:txBody>
                    <a:bodyPr/>
                    <a:lstStyle/>
                    <a:p>
                      <a:pPr algn="ctr">
                        <a:lnSpc>
                          <a:spcPct val="115000"/>
                        </a:lnSpc>
                        <a:spcAft>
                          <a:spcPts val="0"/>
                        </a:spcAft>
                      </a:pPr>
                      <a:r>
                        <a:rPr lang="en-IN" sz="1600" dirty="0">
                          <a:latin typeface="Calibri"/>
                          <a:ea typeface="Calibri"/>
                          <a:cs typeface="Mangal"/>
                        </a:rPr>
                        <a:t>1</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Setting 1( bright day)</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Save current conditions as Setting 1</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Open (one step) blinds</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0">
                <a:tc>
                  <a:txBody>
                    <a:bodyPr/>
                    <a:lstStyle/>
                    <a:p>
                      <a:pPr algn="ctr">
                        <a:lnSpc>
                          <a:spcPct val="115000"/>
                        </a:lnSpc>
                        <a:spcAft>
                          <a:spcPts val="0"/>
                        </a:spcAft>
                      </a:pP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Setting 2( privacy)</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Save current conditions as Setting 2</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Close (one step) blinds</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819">
                <a:tc>
                  <a:txBody>
                    <a:bodyPr/>
                    <a:lstStyle/>
                    <a:p>
                      <a:pPr algn="ctr">
                        <a:lnSpc>
                          <a:spcPct val="115000"/>
                        </a:lnSpc>
                        <a:spcAft>
                          <a:spcPts val="0"/>
                        </a:spcAft>
                      </a:pPr>
                      <a:r>
                        <a:rPr lang="en-IN" sz="1600" dirty="0">
                          <a:latin typeface="Calibri"/>
                          <a:ea typeface="Calibri"/>
                          <a:cs typeface="Mangal"/>
                        </a:rPr>
                        <a:t>3</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Setting 3( Relax)</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Save current conditions as Setting 3</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Brighten (one step) lights</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0">
                <a:tc>
                  <a:txBody>
                    <a:bodyPr/>
                    <a:lstStyle/>
                    <a:p>
                      <a:pPr algn="ctr">
                        <a:lnSpc>
                          <a:spcPct val="115000"/>
                        </a:lnSpc>
                        <a:spcAft>
                          <a:spcPts val="0"/>
                        </a:spcAft>
                      </a:pPr>
                      <a:r>
                        <a:rPr lang="en-IN" sz="1600" dirty="0">
                          <a:latin typeface="Calibri"/>
                          <a:ea typeface="Calibri"/>
                          <a:cs typeface="Mangal"/>
                        </a:rPr>
                        <a:t>4</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Mangal"/>
                        </a:rPr>
                        <a:t>Setting 4( sleep)</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Save current conditions as Setting 4</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Mangal"/>
                        </a:rPr>
                        <a:t>Dim (one step) lights</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0">
                <a:tc>
                  <a:txBody>
                    <a:bodyPr/>
                    <a:lstStyle/>
                    <a:p>
                      <a:pPr algn="ctr">
                        <a:lnSpc>
                          <a:spcPct val="115000"/>
                        </a:lnSpc>
                        <a:spcAft>
                          <a:spcPts val="0"/>
                        </a:spcAft>
                      </a:pPr>
                      <a:r>
                        <a:rPr lang="en-IN" sz="1600">
                          <a:latin typeface="Calibri"/>
                          <a:ea typeface="Calibri"/>
                          <a:cs typeface="Mangal"/>
                        </a:rPr>
                        <a:t>5</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Mangal"/>
                        </a:rPr>
                        <a:t>Enter float mode</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0">
                <a:tc>
                  <a:txBody>
                    <a:bodyPr/>
                    <a:lstStyle/>
                    <a:p>
                      <a:pPr algn="ctr">
                        <a:lnSpc>
                          <a:spcPct val="115000"/>
                        </a:lnSpc>
                        <a:spcAft>
                          <a:spcPts val="0"/>
                        </a:spcAft>
                      </a:pPr>
                      <a:r>
                        <a:rPr lang="en-IN" sz="1600">
                          <a:latin typeface="Calibri"/>
                          <a:ea typeface="Calibri"/>
                          <a:cs typeface="Mangal"/>
                        </a:rPr>
                        <a:t>6</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Mangal"/>
                        </a:rPr>
                        <a:t>Increase Illumination</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570">
                <a:tc>
                  <a:txBody>
                    <a:bodyPr/>
                    <a:lstStyle/>
                    <a:p>
                      <a:pPr algn="ctr">
                        <a:lnSpc>
                          <a:spcPct val="115000"/>
                        </a:lnSpc>
                        <a:spcAft>
                          <a:spcPts val="0"/>
                        </a:spcAft>
                      </a:pPr>
                      <a:r>
                        <a:rPr lang="en-IN" sz="1600">
                          <a:latin typeface="Calibri"/>
                          <a:ea typeface="Calibri"/>
                          <a:cs typeface="Mangal"/>
                        </a:rPr>
                        <a:t>7</a:t>
                      </a:r>
                      <a:endParaRPr lang="en-GB" sz="16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Mangal"/>
                        </a:rPr>
                        <a:t>Decrease Illumination</a:t>
                      </a:r>
                      <a:endParaRPr lang="en-GB"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quarter" idx="1"/>
          </p:nvPr>
        </p:nvSpPr>
        <p:spPr>
          <a:xfrm>
            <a:off x="250825" y="188913"/>
            <a:ext cx="8353425" cy="6480175"/>
          </a:xfrm>
        </p:spPr>
        <p:txBody>
          <a:bodyPr/>
          <a:lstStyle/>
          <a:p>
            <a:pPr algn="ctr">
              <a:buFont typeface="Wingdings" pitchFamily="2" charset="2"/>
              <a:buNone/>
            </a:pPr>
            <a:r>
              <a:rPr lang="en-US" b="1" dirty="0" smtClean="0"/>
              <a:t>Automatic Operation</a:t>
            </a:r>
          </a:p>
          <a:p>
            <a:pPr algn="ctr">
              <a:buFont typeface="Wingdings" pitchFamily="2" charset="2"/>
              <a:buNone/>
            </a:pPr>
            <a:endParaRPr lang="en-US" dirty="0" smtClean="0"/>
          </a:p>
          <a:p>
            <a:r>
              <a:rPr lang="en-IN" dirty="0" smtClean="0"/>
              <a:t>When set to the automatic operation mode, the sensor will take full control over the blinds and the light dimmer in order to maintain a constant amount of light in the room, which is pre-determined by the user. This pre-determined light amount, called "floating value" can be increased or decreased at any time by pressing the "plus" or "minus" buttons on the controller. The coordination of the movements of the blinds and the dimming of the lamp is done prioritizing energy savings. </a:t>
            </a:r>
            <a:endParaRPr lang="en-GB" dirty="0" smtClean="0"/>
          </a:p>
          <a:p>
            <a:r>
              <a:rPr lang="en-IN" dirty="0" smtClean="0"/>
              <a:t>The automatic operation also enters the privacy mode closing the blinds when it sees that the light indoors is greater than outside and the light outside does not contribute to the illumination of the room. </a:t>
            </a:r>
            <a:endParaRPr lang="en-US" dirty="0" smtClean="0"/>
          </a:p>
          <a:p>
            <a:pPr algn="ctr">
              <a:buFont typeface="Wingdings" pitchFamily="2" charset="2"/>
              <a:buNone/>
            </a:pPr>
            <a:endParaRPr lang="en-US" dirty="0" smtClean="0"/>
          </a:p>
          <a:p>
            <a:pPr>
              <a:buFont typeface="Wingdings" pitchFamily="2" charset="2"/>
              <a:buNone/>
            </a:pPr>
            <a:endParaRPr lang="en-GB"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1"/>
          </p:nvPr>
        </p:nvSpPr>
        <p:spPr>
          <a:xfrm>
            <a:off x="457200" y="188913"/>
            <a:ext cx="8075613" cy="6284912"/>
          </a:xfrm>
        </p:spPr>
        <p:txBody>
          <a:bodyPr/>
          <a:lstStyle/>
          <a:p>
            <a:pPr marL="457200" indent="-457200" algn="ctr">
              <a:buFont typeface="Wingdings" pitchFamily="2" charset="2"/>
              <a:buNone/>
            </a:pPr>
            <a:r>
              <a:rPr lang="en-US" b="1" dirty="0" smtClean="0"/>
              <a:t>Blinds Control</a:t>
            </a:r>
          </a:p>
          <a:p>
            <a:pPr marL="457200" indent="-457200" algn="ctr">
              <a:buFont typeface="Wingdings" pitchFamily="2" charset="2"/>
              <a:buNone/>
            </a:pPr>
            <a:endParaRPr lang="en-US" b="1" u="sng" dirty="0" smtClean="0"/>
          </a:p>
          <a:p>
            <a:pPr marL="457200" indent="-457200" algn="just"/>
            <a:r>
              <a:rPr lang="en-IN" dirty="0" smtClean="0"/>
              <a:t>To control the angles of the blind, one </a:t>
            </a:r>
            <a:r>
              <a:rPr lang="en-IN" dirty="0" err="1" smtClean="0"/>
              <a:t>unipolar</a:t>
            </a:r>
            <a:r>
              <a:rPr lang="en-IN" dirty="0" smtClean="0"/>
              <a:t> stepper motors (</a:t>
            </a:r>
            <a:r>
              <a:rPr lang="en-IN" dirty="0" smtClean="0">
                <a:hlinkClick r:id="rId2"/>
              </a:rPr>
              <a:t>PF35T-48L4</a:t>
            </a:r>
            <a:r>
              <a:rPr lang="en-IN" dirty="0" smtClean="0"/>
              <a:t>) is used. </a:t>
            </a:r>
          </a:p>
          <a:p>
            <a:pPr marL="457200" indent="-457200" algn="just"/>
            <a:r>
              <a:rPr lang="en-IN" dirty="0" smtClean="0"/>
              <a:t>To provide sufficient power and torque to these motors the </a:t>
            </a:r>
            <a:r>
              <a:rPr lang="en-IN" dirty="0" smtClean="0">
                <a:hlinkClick r:id="rId3"/>
              </a:rPr>
              <a:t>ULN2003AN</a:t>
            </a:r>
            <a:r>
              <a:rPr lang="en-IN" dirty="0" smtClean="0"/>
              <a:t> (High-voltage, high-current Darlington transistor  arrays) which provides the current necessary to drive the motors is used.</a:t>
            </a:r>
          </a:p>
          <a:p>
            <a:pPr marL="457200" indent="-457200" algn="just"/>
            <a:r>
              <a:rPr lang="en-IN" dirty="0" smtClean="0"/>
              <a:t>The Darlington transistor is a compound structure consisting of two </a:t>
            </a:r>
            <a:r>
              <a:rPr lang="en-IN" dirty="0" smtClean="0">
                <a:hlinkClick r:id="rId4" tooltip="Bipolar transistor"/>
              </a:rPr>
              <a:t>bipolar transistors</a:t>
            </a:r>
            <a:r>
              <a:rPr lang="en-IN" dirty="0" smtClean="0"/>
              <a:t> (either integrated or separated devices) connected in such a way that the current amplified by the first transistor is amplified further by the second one.</a:t>
            </a:r>
            <a:endParaRPr lang="en-GB" dirty="0" smtClean="0"/>
          </a:p>
          <a:p>
            <a:pPr marL="457200" indent="-457200">
              <a:buFont typeface="Wingdings" pitchFamily="2" charset="2"/>
              <a:buNone/>
            </a:pPr>
            <a:endParaRPr lang="en-US" b="1" u="sng" dirty="0" smtClean="0"/>
          </a:p>
          <a:p>
            <a:pPr marL="457200" indent="-457200" algn="ctr">
              <a:buFont typeface="Wingdings" pitchFamily="2" charset="2"/>
              <a:buNone/>
            </a:pPr>
            <a:endParaRPr lang="en-US" b="1" u="sng" dirty="0" smtClean="0"/>
          </a:p>
          <a:p>
            <a:pPr marL="457200" indent="-457200" algn="ctr">
              <a:buFont typeface="Wingdings" pitchFamily="2" charset="2"/>
              <a:buNone/>
            </a:pPr>
            <a:endParaRPr lang="en-US" b="1" u="sng" dirty="0" smtClean="0"/>
          </a:p>
          <a:p>
            <a:pPr marL="457200" indent="-457200" algn="ctr">
              <a:buFont typeface="Wingdings" pitchFamily="2" charset="2"/>
              <a:buNone/>
            </a:pPr>
            <a:endParaRPr lang="en-US" b="1" u="sng" dirty="0" smtClean="0"/>
          </a:p>
          <a:p>
            <a:pPr marL="457200" indent="-457200" algn="ctr">
              <a:buFont typeface="Wingdings" pitchFamily="2" charset="2"/>
              <a:buNone/>
            </a:pPr>
            <a:endParaRPr lang="en-US" b="1" u="sng" dirty="0" smtClean="0"/>
          </a:p>
          <a:p>
            <a:pPr marL="457200" indent="-457200" algn="ctr">
              <a:buFont typeface="Wingdings" pitchFamily="2" charset="2"/>
              <a:buNone/>
            </a:pPr>
            <a:endParaRPr lang="en-GB" b="1" u="sng"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srcRect/>
          <a:stretch>
            <a:fillRect/>
          </a:stretch>
        </p:blipFill>
        <p:spPr bwMode="auto">
          <a:xfrm>
            <a:off x="468313" y="188913"/>
            <a:ext cx="8280400" cy="1655762"/>
          </a:xfrm>
          <a:prstGeom prst="rect">
            <a:avLst/>
          </a:prstGeom>
          <a:noFill/>
          <a:ln w="9525">
            <a:noFill/>
            <a:miter lim="800000"/>
            <a:headEnd/>
            <a:tailEnd/>
          </a:ln>
        </p:spPr>
      </p:pic>
      <p:sp>
        <p:nvSpPr>
          <p:cNvPr id="16387" name="Rectangle 4"/>
          <p:cNvSpPr>
            <a:spLocks noChangeArrowheads="1"/>
          </p:cNvSpPr>
          <p:nvPr/>
        </p:nvSpPr>
        <p:spPr bwMode="auto">
          <a:xfrm>
            <a:off x="250825" y="2205038"/>
            <a:ext cx="8281988" cy="3692525"/>
          </a:xfrm>
          <a:prstGeom prst="rect">
            <a:avLst/>
          </a:prstGeom>
          <a:noFill/>
          <a:ln w="9525">
            <a:noFill/>
            <a:miter lim="800000"/>
            <a:headEnd/>
            <a:tailEnd/>
          </a:ln>
        </p:spPr>
        <p:txBody>
          <a:bodyPr>
            <a:spAutoFit/>
          </a:bodyPr>
          <a:lstStyle/>
          <a:p>
            <a:pPr algn="just"/>
            <a:r>
              <a:rPr lang="en-IN" dirty="0">
                <a:latin typeface="Century Schoolbook" pitchFamily="18" charset="0"/>
              </a:rPr>
              <a:t>The advantage of using a stepper motor is that the angular position of the motor shaft can be controlled without any feedback mechanism. Stepper motors work on the principle of electromagnetism. There is a soft iron or magnetic rotor shaft surrounded by the electromagnetic stators. The rotor and stator have poles which may be teethed or not depending upon the type of stepper. When the stators are energized the rotor moves to align itself along with the stator (in case of a permanent magnet type stepper) or moves to have a minimum gap with the stator (in case of a variable reluctance stepper). This way the stators are energized in a sequence to rotate the stepper motor. The stepper motor’s electrical input consists of six wires; four for control and two for power supply. In order to drive the motor, a particular sequence of high/low voltages is required to be applied to the four control wires.</a:t>
            </a:r>
            <a:endParaRPr lang="en-GB" dirty="0">
              <a:latin typeface="Century Schoolbook"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395288" y="260350"/>
            <a:ext cx="8424862" cy="6213475"/>
          </a:xfrm>
        </p:spPr>
        <p:txBody>
          <a:bodyPr/>
          <a:lstStyle/>
          <a:p>
            <a:pPr>
              <a:buFont typeface="Wingdings" pitchFamily="2" charset="2"/>
              <a:buNone/>
            </a:pPr>
            <a:r>
              <a:rPr lang="en-IN" u="sng" dirty="0" smtClean="0"/>
              <a:t>Darlington Array:</a:t>
            </a:r>
          </a:p>
          <a:p>
            <a:pPr algn="just">
              <a:buFont typeface="Wingdings" pitchFamily="2" charset="2"/>
              <a:buNone/>
            </a:pPr>
            <a:r>
              <a:rPr lang="en-GB" sz="2000" dirty="0" smtClean="0"/>
              <a:t>An ULN2003A is a high-voltage, high-current </a:t>
            </a:r>
            <a:r>
              <a:rPr lang="en-GB" sz="2000" u="sng" dirty="0" smtClean="0">
                <a:hlinkClick r:id="rId2" tooltip="Darlington transistor"/>
              </a:rPr>
              <a:t>Darlington transistor</a:t>
            </a:r>
            <a:r>
              <a:rPr lang="en-GB" sz="2000" dirty="0" smtClean="0"/>
              <a:t> array. It consists of seven NPN Darlington pairs that feature high-voltage outputs </a:t>
            </a:r>
          </a:p>
          <a:p>
            <a:pPr algn="just">
              <a:buFont typeface="Wingdings" pitchFamily="2" charset="2"/>
              <a:buNone/>
            </a:pPr>
            <a:r>
              <a:rPr lang="en-GB" sz="2000" dirty="0" smtClean="0"/>
              <a:t>The Darlington transistor (often called a Darlington pair) is a compound structure consisting of two </a:t>
            </a:r>
            <a:r>
              <a:rPr lang="en-GB" sz="2000" u="sng" dirty="0" smtClean="0">
                <a:hlinkClick r:id="rId3" tooltip="Bipolar transistor"/>
              </a:rPr>
              <a:t>bipolar transistors</a:t>
            </a:r>
            <a:r>
              <a:rPr lang="en-GB" sz="2000" dirty="0" smtClean="0"/>
              <a:t> (either integrated or separated devices) connected in such a way that the current amplified by the first transistor is amplified further by the second one. This configuration gives a much higher common/emitter </a:t>
            </a:r>
            <a:r>
              <a:rPr lang="en-GB" sz="2000" u="sng" dirty="0" smtClean="0">
                <a:hlinkClick r:id="rId4" tooltip="Electric current"/>
              </a:rPr>
              <a:t>current</a:t>
            </a:r>
            <a:r>
              <a:rPr lang="en-GB" sz="2000" dirty="0" smtClean="0"/>
              <a:t> </a:t>
            </a:r>
            <a:r>
              <a:rPr lang="en-GB" sz="2000" u="sng" dirty="0" smtClean="0">
                <a:hlinkClick r:id="rId5" tooltip="Gain"/>
              </a:rPr>
              <a:t>gain</a:t>
            </a:r>
            <a:r>
              <a:rPr lang="en-GB" sz="2000" dirty="0" smtClean="0"/>
              <a:t> than each transistor taken separately and, in the case of integrated devices, can take less space than two individual transistors because they can use a </a:t>
            </a:r>
            <a:r>
              <a:rPr lang="en-GB" sz="2000" i="1" dirty="0" smtClean="0"/>
              <a:t>shared</a:t>
            </a:r>
            <a:r>
              <a:rPr lang="en-GB" sz="2000" dirty="0" smtClean="0"/>
              <a:t> collector. Integrated Darlington pairs come packaged singly in transistor-like packages or as an array  devices (usually eight) in an </a:t>
            </a:r>
            <a:r>
              <a:rPr lang="en-GB" sz="2000" u="sng" dirty="0" smtClean="0">
                <a:hlinkClick r:id="rId6" tooltip="Integrated circuit"/>
              </a:rPr>
              <a:t>integrated circuit</a:t>
            </a:r>
            <a:r>
              <a:rPr lang="en-GB" sz="2000" dirty="0" smtClean="0"/>
              <a:t>.</a:t>
            </a:r>
          </a:p>
          <a:p>
            <a:pPr>
              <a:buFont typeface="Wingdings" pitchFamily="2" charset="2"/>
              <a:buNone/>
            </a:pPr>
            <a:endParaRPr lang="en-GB" dirty="0" smtClean="0"/>
          </a:p>
        </p:txBody>
      </p:sp>
      <p:pic>
        <p:nvPicPr>
          <p:cNvPr id="17411" name="Picture 3"/>
          <p:cNvPicPr>
            <a:picLocks noChangeAspect="1" noChangeArrowheads="1"/>
          </p:cNvPicPr>
          <p:nvPr/>
        </p:nvPicPr>
        <p:blipFill>
          <a:blip r:embed="rId7"/>
          <a:srcRect/>
          <a:stretch>
            <a:fillRect/>
          </a:stretch>
        </p:blipFill>
        <p:spPr bwMode="auto">
          <a:xfrm>
            <a:off x="3708400" y="4868863"/>
            <a:ext cx="2735263"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748713" cy="6473825"/>
          </a:xfrm>
        </p:spPr>
        <p:txBody>
          <a:bodyPr>
            <a:normAutofit/>
          </a:bodyPr>
          <a:lstStyle/>
          <a:p>
            <a:pPr marL="274320" indent="-274320" algn="ctr" fontAlgn="auto">
              <a:spcAft>
                <a:spcPts val="0"/>
              </a:spcAft>
              <a:buFont typeface="Wingdings"/>
              <a:buNone/>
              <a:defRPr/>
            </a:pPr>
            <a:endParaRPr lang="en-US" dirty="0" smtClean="0"/>
          </a:p>
          <a:p>
            <a:pPr marL="274320" indent="-274320" algn="ctr" fontAlgn="auto">
              <a:spcAft>
                <a:spcPts val="0"/>
              </a:spcAft>
              <a:buFont typeface="Wingdings"/>
              <a:buNone/>
              <a:defRPr/>
            </a:pPr>
            <a:r>
              <a:rPr lang="en-US" b="1" dirty="0" smtClean="0"/>
              <a:t>Light Sensors</a:t>
            </a:r>
          </a:p>
          <a:p>
            <a:pPr marL="457200" indent="-457200" fontAlgn="auto">
              <a:spcAft>
                <a:spcPts val="0"/>
              </a:spcAft>
              <a:buFont typeface="Wingdings"/>
              <a:buChar char=""/>
              <a:defRPr/>
            </a:pPr>
            <a:endParaRPr lang="en-US" dirty="0" smtClean="0"/>
          </a:p>
          <a:p>
            <a:pPr marL="457200" indent="-457200" algn="just" fontAlgn="auto">
              <a:spcAft>
                <a:spcPts val="0"/>
              </a:spcAft>
              <a:buFont typeface="Wingdings"/>
              <a:buChar char=""/>
              <a:defRPr/>
            </a:pPr>
            <a:r>
              <a:rPr lang="en-IN" dirty="0" smtClean="0"/>
              <a:t>To measure the intensity of light inside and outside the “house”, a pair of photo resistors (CL905L) is used. This light dependent resistor is an electronic component whose resistance decreases with increasing incident light intensity and vice-versa. This module is connected with another resistor is series. The output is connected with the </a:t>
            </a:r>
            <a:r>
              <a:rPr lang="en-IN" dirty="0" err="1" smtClean="0"/>
              <a:t>Analog</a:t>
            </a:r>
            <a:r>
              <a:rPr lang="en-IN" dirty="0" smtClean="0"/>
              <a:t>-to-Digital Converter input of the microcontroller to acquire the various</a:t>
            </a:r>
          </a:p>
          <a:p>
            <a:pPr marL="457200" indent="-457200" algn="just" fontAlgn="auto">
              <a:spcAft>
                <a:spcPts val="0"/>
              </a:spcAft>
              <a:buFont typeface="Wingdings"/>
              <a:buNone/>
              <a:defRPr/>
            </a:pPr>
            <a:r>
              <a:rPr lang="en-IN" dirty="0" smtClean="0"/>
              <a:t>        voltage levels.</a:t>
            </a:r>
            <a:endParaRPr lang="en-GB" dirty="0" smtClean="0"/>
          </a:p>
          <a:p>
            <a:pPr marL="457200" indent="-457200" fontAlgn="auto">
              <a:spcAft>
                <a:spcPts val="0"/>
              </a:spcAft>
              <a:buFont typeface="Wingdings"/>
              <a:buNone/>
              <a:defRPr/>
            </a:pPr>
            <a:endParaRPr lang="en-GB" dirty="0" smtClean="0"/>
          </a:p>
          <a:p>
            <a:pPr marL="274320" indent="-274320" fontAlgn="auto">
              <a:spcAft>
                <a:spcPts val="0"/>
              </a:spcAft>
              <a:buFont typeface="Wingdings"/>
              <a:buNone/>
              <a:defRPr/>
            </a:pPr>
            <a:endParaRPr lang="en-US" dirty="0" smtClean="0"/>
          </a:p>
        </p:txBody>
      </p:sp>
      <p:pic>
        <p:nvPicPr>
          <p:cNvPr id="19459" name="Picture 3"/>
          <p:cNvPicPr>
            <a:picLocks noChangeAspect="1" noChangeArrowheads="1"/>
          </p:cNvPicPr>
          <p:nvPr/>
        </p:nvPicPr>
        <p:blipFill>
          <a:blip r:embed="rId2"/>
          <a:srcRect/>
          <a:stretch>
            <a:fillRect/>
          </a:stretch>
        </p:blipFill>
        <p:spPr bwMode="auto">
          <a:xfrm>
            <a:off x="6072198" y="4000504"/>
            <a:ext cx="1658937" cy="280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748713" cy="6473825"/>
          </a:xfrm>
        </p:spPr>
        <p:txBody>
          <a:bodyPr anchor="t">
            <a:normAutofit/>
          </a:bodyPr>
          <a:lstStyle/>
          <a:p>
            <a:pPr marL="274320" indent="-274320" algn="ctr" fontAlgn="auto">
              <a:spcAft>
                <a:spcPts val="0"/>
              </a:spcAft>
              <a:buFont typeface="Wingdings"/>
              <a:buNone/>
              <a:defRPr/>
            </a:pPr>
            <a:endParaRPr lang="en-US" b="1" dirty="0" smtClean="0"/>
          </a:p>
          <a:p>
            <a:pPr marL="274320" indent="-274320" algn="ctr" fontAlgn="auto">
              <a:spcAft>
                <a:spcPts val="0"/>
              </a:spcAft>
              <a:buFont typeface="Wingdings"/>
              <a:buNone/>
              <a:defRPr/>
            </a:pPr>
            <a:r>
              <a:rPr lang="en-US" b="1" dirty="0" smtClean="0"/>
              <a:t>ADC</a:t>
            </a:r>
          </a:p>
          <a:p>
            <a:pPr marL="457200" indent="-457200" fontAlgn="auto">
              <a:spcAft>
                <a:spcPts val="0"/>
              </a:spcAft>
              <a:buFont typeface="Wingdings"/>
              <a:buChar char=""/>
              <a:defRPr/>
            </a:pPr>
            <a:endParaRPr lang="en-US" dirty="0" smtClean="0"/>
          </a:p>
          <a:p>
            <a:pPr marL="457200" indent="-457200" algn="just" fontAlgn="auto">
              <a:spcAft>
                <a:spcPts val="0"/>
              </a:spcAft>
              <a:buFont typeface="Wingdings"/>
              <a:buChar char=""/>
              <a:defRPr/>
            </a:pPr>
            <a:r>
              <a:rPr lang="en-IN" dirty="0" smtClean="0"/>
              <a:t>ADC converts a continuous signal to a digital signal.</a:t>
            </a:r>
            <a:br>
              <a:rPr lang="en-IN" dirty="0" smtClean="0"/>
            </a:br>
            <a:r>
              <a:rPr lang="en-IN" dirty="0" smtClean="0"/>
              <a:t>It maps a range of values to a single level. </a:t>
            </a:r>
            <a:endParaRPr lang="en-GB" dirty="0" smtClean="0"/>
          </a:p>
          <a:p>
            <a:pPr marL="457200" indent="-457200" algn="just" fontAlgn="auto">
              <a:spcAft>
                <a:spcPts val="0"/>
              </a:spcAft>
              <a:buFont typeface="Wingdings"/>
              <a:buChar char=""/>
              <a:defRPr/>
            </a:pPr>
            <a:r>
              <a:rPr lang="en-GB" dirty="0" smtClean="0"/>
              <a:t>Number of levels in the ADC is decided by the number of bits used.</a:t>
            </a:r>
          </a:p>
          <a:p>
            <a:pPr marL="457200" indent="-457200" algn="just" fontAlgn="auto">
              <a:spcAft>
                <a:spcPts val="0"/>
              </a:spcAft>
              <a:buFont typeface="Wingdings"/>
              <a:buChar char=""/>
              <a:defRPr/>
            </a:pPr>
            <a:r>
              <a:rPr lang="en-GB" dirty="0" smtClean="0"/>
              <a:t>If L is the number of levels, then L = 2^n, where n is the number of bits.</a:t>
            </a:r>
          </a:p>
          <a:p>
            <a:pPr marL="457200" indent="-457200" algn="just" fontAlgn="auto">
              <a:spcAft>
                <a:spcPts val="0"/>
              </a:spcAft>
              <a:buFont typeface="Wingdings"/>
              <a:buChar char=""/>
              <a:defRPr/>
            </a:pPr>
            <a:r>
              <a:rPr lang="en-GB" dirty="0" smtClean="0"/>
              <a:t>Most modern MCUs have ADC on chip.</a:t>
            </a:r>
          </a:p>
          <a:p>
            <a:pPr marL="457200" indent="-457200" algn="just" fontAlgn="auto">
              <a:spcAft>
                <a:spcPts val="0"/>
              </a:spcAft>
              <a:buFont typeface="Wingdings"/>
              <a:buChar char=""/>
              <a:defRPr/>
            </a:pPr>
            <a:r>
              <a:rPr lang="en-GB" dirty="0" smtClean="0"/>
              <a:t>Atmega32 has microcontroller has a built in  ADC with 8 input channels. These input channels are multiplexed with PORT A. It can be used in single conversion or free running mode.</a:t>
            </a:r>
          </a:p>
          <a:p>
            <a:pPr marL="274320" indent="-274320" fontAlgn="auto">
              <a:spcAft>
                <a:spcPts val="0"/>
              </a:spcAft>
              <a:buFont typeface="Wingdings"/>
              <a:buNone/>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7467600" cy="1143000"/>
          </a:xfrm>
        </p:spPr>
        <p:txBody>
          <a:bodyPr/>
          <a:lstStyle/>
          <a:p>
            <a:pPr algn="ctr" fontAlgn="auto">
              <a:spcAft>
                <a:spcPts val="0"/>
              </a:spcAft>
              <a:defRPr/>
            </a:pPr>
            <a:r>
              <a:rPr lang="en-US" b="1" dirty="0" smtClean="0">
                <a:solidFill>
                  <a:srgbClr val="FF0000"/>
                </a:solidFill>
              </a:rPr>
              <a:t>INTRODUCTION</a:t>
            </a:r>
            <a:endParaRPr lang="en-GB" b="1" dirty="0">
              <a:solidFill>
                <a:srgbClr val="FF0000"/>
              </a:solidFill>
            </a:endParaRPr>
          </a:p>
        </p:txBody>
      </p:sp>
      <p:sp>
        <p:nvSpPr>
          <p:cNvPr id="9219" name="Content Placeholder 2"/>
          <p:cNvSpPr>
            <a:spLocks noGrp="1"/>
          </p:cNvSpPr>
          <p:nvPr>
            <p:ph sz="quarter" idx="1"/>
          </p:nvPr>
        </p:nvSpPr>
        <p:spPr>
          <a:xfrm>
            <a:off x="457200" y="1600200"/>
            <a:ext cx="8075613" cy="4924425"/>
          </a:xfrm>
        </p:spPr>
        <p:txBody>
          <a:bodyPr/>
          <a:lstStyle/>
          <a:p>
            <a:pPr algn="just"/>
            <a:r>
              <a:rPr lang="en-IN" dirty="0" smtClean="0"/>
              <a:t> The Self-Configuring Lighting Control System senses luminosity inside and outside a room, controls the angle of the blinds and dims the lamps to maintain a prescribed level of illumination inside the room. The system also provides the user with 4 pre-programmed ambience settings that can set the tone of the room with just a button press. It is an environmentally friendly system that saves energy by keeping unoccupied rooms unlit and maximizing the use of available natural light. In the long-run, it provides control solutions that reduce energy costs and extends lamp life.</a:t>
            </a:r>
            <a:endParaRPr lang="en-GB" dirty="0" smtClean="0"/>
          </a:p>
          <a:p>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sz="quarter" idx="1"/>
          </p:nvPr>
        </p:nvPicPr>
        <p:blipFill>
          <a:blip r:embed="rId2"/>
          <a:srcRect/>
          <a:stretch>
            <a:fillRect/>
          </a:stretch>
        </p:blipFill>
        <p:spPr bwMode="auto">
          <a:xfrm>
            <a:off x="2000232" y="214290"/>
            <a:ext cx="5357850" cy="6175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0825" y="188913"/>
            <a:ext cx="8424863" cy="6284912"/>
          </a:xfrm>
        </p:spPr>
        <p:txBody>
          <a:bodyPr>
            <a:normAutofit/>
          </a:bodyPr>
          <a:lstStyle/>
          <a:p>
            <a:pPr marL="274320" indent="-274320" algn="ctr" fontAlgn="auto">
              <a:spcAft>
                <a:spcPts val="0"/>
              </a:spcAft>
              <a:buFont typeface="Wingdings"/>
              <a:buNone/>
              <a:defRPr/>
            </a:pPr>
            <a:r>
              <a:rPr lang="en-US" dirty="0" smtClean="0"/>
              <a:t>ADC registers</a:t>
            </a:r>
          </a:p>
          <a:p>
            <a:pPr marL="274320" indent="-274320" algn="ctr" fontAlgn="auto">
              <a:spcAft>
                <a:spcPts val="0"/>
              </a:spcAft>
              <a:buFont typeface="Wingdings"/>
              <a:buNone/>
              <a:defRPr/>
            </a:pPr>
            <a:endParaRPr lang="en-US" dirty="0" smtClean="0"/>
          </a:p>
          <a:p>
            <a:pPr marL="274320" indent="-274320" fontAlgn="auto">
              <a:spcAft>
                <a:spcPts val="0"/>
              </a:spcAft>
              <a:buFont typeface="Wingdings"/>
              <a:buChar char=""/>
              <a:defRPr/>
            </a:pPr>
            <a:r>
              <a:rPr lang="en-US" dirty="0" smtClean="0"/>
              <a:t>ADC has 4 registers.</a:t>
            </a:r>
          </a:p>
          <a:p>
            <a:pPr marL="641033" lvl="1" indent="-274320" fontAlgn="auto">
              <a:spcAft>
                <a:spcPts val="0"/>
              </a:spcAft>
              <a:buFont typeface="Wingdings"/>
              <a:buChar char=""/>
              <a:defRPr/>
            </a:pPr>
            <a:r>
              <a:rPr lang="en-US" dirty="0" smtClean="0"/>
              <a:t>ADMUX – ADC multiplexer selection register. It is used to select the reference voltage(</a:t>
            </a:r>
            <a:r>
              <a:rPr lang="en-US" dirty="0" err="1" smtClean="0"/>
              <a:t>Aref</a:t>
            </a:r>
            <a:r>
              <a:rPr lang="en-US" dirty="0" smtClean="0"/>
              <a:t>) and the input channel.</a:t>
            </a:r>
          </a:p>
          <a:p>
            <a:pPr marL="641033" lvl="1" indent="-274320" fontAlgn="auto">
              <a:spcAft>
                <a:spcPts val="0"/>
              </a:spcAft>
              <a:buFont typeface="Wingdings"/>
              <a:buChar char=""/>
              <a:defRPr/>
            </a:pPr>
            <a:endParaRPr lang="en-US" dirty="0" smtClean="0"/>
          </a:p>
          <a:p>
            <a:pPr marL="641033" lvl="1" indent="-274320" fontAlgn="auto">
              <a:spcAft>
                <a:spcPts val="0"/>
              </a:spcAft>
              <a:buFont typeface="Wingdings"/>
              <a:buChar char=""/>
              <a:defRPr/>
            </a:pPr>
            <a:r>
              <a:rPr lang="en-US" dirty="0" smtClean="0"/>
              <a:t>ADCSRA – ADC Status and Control register. </a:t>
            </a:r>
          </a:p>
          <a:p>
            <a:pPr marL="641033" lvl="1" indent="-274320" fontAlgn="auto">
              <a:spcAft>
                <a:spcPts val="0"/>
              </a:spcAft>
              <a:buFont typeface="Wingdings"/>
              <a:buChar char=""/>
              <a:defRPr/>
            </a:pPr>
            <a:endParaRPr lang="en-US" dirty="0" smtClean="0"/>
          </a:p>
          <a:p>
            <a:pPr marL="641033" lvl="1" indent="-274320" fontAlgn="auto">
              <a:spcAft>
                <a:spcPts val="0"/>
              </a:spcAft>
              <a:buFont typeface="Wingdings"/>
              <a:buChar char=""/>
              <a:defRPr/>
            </a:pPr>
            <a:r>
              <a:rPr lang="en-GB" dirty="0" smtClean="0"/>
              <a:t>ADCL and ADCH – ADC data registers. The 10 bit result of ADC is presented in these registers.</a:t>
            </a:r>
          </a:p>
          <a:p>
            <a:pPr marL="641033" lvl="1" indent="-274320" fontAlgn="auto">
              <a:spcAft>
                <a:spcPts val="0"/>
              </a:spcAft>
              <a:buNone/>
              <a:defRPr/>
            </a:pPr>
            <a:endParaRPr lang="en-GB" dirty="0" smtClean="0"/>
          </a:p>
          <a:p>
            <a:pPr marL="641033" lvl="1" indent="-274320" fontAlgn="auto">
              <a:spcAft>
                <a:spcPts val="0"/>
              </a:spcAft>
              <a:buNone/>
              <a:defRPr/>
            </a:pPr>
            <a:r>
              <a:rPr lang="en-GB" dirty="0" smtClean="0"/>
              <a:t>The output of LDR, the light sensor, is connected to one of the</a:t>
            </a:r>
          </a:p>
          <a:p>
            <a:pPr marL="641033" lvl="1" indent="-274320" fontAlgn="auto">
              <a:spcAft>
                <a:spcPts val="0"/>
              </a:spcAft>
              <a:buNone/>
              <a:defRPr/>
            </a:pPr>
            <a:r>
              <a:rPr lang="en-GB" dirty="0" smtClean="0"/>
              <a:t>input channels of ADC.</a:t>
            </a:r>
          </a:p>
          <a:p>
            <a:pPr marL="641033" lvl="1" indent="-274320" fontAlgn="auto">
              <a:spcAft>
                <a:spcPts val="0"/>
              </a:spcAft>
              <a:buNone/>
              <a:defRPr/>
            </a:pPr>
            <a:endParaRPr lang="en-GB" dirty="0" smtClean="0"/>
          </a:p>
          <a:p>
            <a:pPr marL="274320" indent="-274320" fontAlgn="auto">
              <a:spcAft>
                <a:spcPts val="0"/>
              </a:spcAft>
              <a:buFont typeface="Wingdings"/>
              <a:buNone/>
              <a:defRPr/>
            </a:pP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0825" y="188913"/>
            <a:ext cx="8464579" cy="1739889"/>
          </a:xfrm>
        </p:spPr>
        <p:txBody>
          <a:bodyPr>
            <a:normAutofit/>
          </a:bodyPr>
          <a:lstStyle/>
          <a:p>
            <a:pPr marL="274320" indent="-274320" algn="ctr" fontAlgn="auto">
              <a:spcAft>
                <a:spcPts val="0"/>
              </a:spcAft>
              <a:buFont typeface="Wingdings"/>
              <a:buNone/>
              <a:defRPr/>
            </a:pPr>
            <a:r>
              <a:rPr lang="en-US" dirty="0" smtClean="0"/>
              <a:t>INITIALIZATION</a:t>
            </a:r>
          </a:p>
          <a:p>
            <a:pPr marL="274320" indent="-274320" algn="ctr" fontAlgn="auto">
              <a:spcAft>
                <a:spcPts val="0"/>
              </a:spcAft>
              <a:buFont typeface="Wingdings"/>
              <a:buNone/>
              <a:defRPr/>
            </a:pPr>
            <a:endParaRPr lang="en-US" dirty="0" smtClean="0"/>
          </a:p>
          <a:p>
            <a:pPr marL="274320" indent="-274320" fontAlgn="auto">
              <a:spcAft>
                <a:spcPts val="0"/>
              </a:spcAft>
              <a:buFont typeface="Wingdings"/>
              <a:buChar char=""/>
              <a:defRPr/>
            </a:pPr>
            <a:r>
              <a:rPr lang="en-IN" dirty="0" smtClean="0"/>
              <a:t>ADMUX</a:t>
            </a:r>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GB" dirty="0"/>
          </a:p>
        </p:txBody>
      </p:sp>
      <p:pic>
        <p:nvPicPr>
          <p:cNvPr id="1028" name="Picture 4"/>
          <p:cNvPicPr>
            <a:picLocks noChangeAspect="1" noChangeArrowheads="1"/>
          </p:cNvPicPr>
          <p:nvPr/>
        </p:nvPicPr>
        <p:blipFill>
          <a:blip r:embed="rId2"/>
          <a:srcRect/>
          <a:stretch>
            <a:fillRect/>
          </a:stretch>
        </p:blipFill>
        <p:spPr bwMode="auto">
          <a:xfrm>
            <a:off x="285720" y="1785926"/>
            <a:ext cx="8315345" cy="585260"/>
          </a:xfrm>
          <a:prstGeom prst="rect">
            <a:avLst/>
          </a:prstGeom>
          <a:noFill/>
          <a:ln w="9525">
            <a:noFill/>
            <a:miter lim="800000"/>
            <a:headEnd/>
            <a:tailEnd/>
          </a:ln>
          <a:effectLst/>
        </p:spPr>
      </p:pic>
      <p:sp>
        <p:nvSpPr>
          <p:cNvPr id="6" name="Content Placeholder 2"/>
          <p:cNvSpPr txBox="1">
            <a:spLocks/>
          </p:cNvSpPr>
          <p:nvPr/>
        </p:nvSpPr>
        <p:spPr bwMode="auto">
          <a:xfrm>
            <a:off x="142844" y="2428868"/>
            <a:ext cx="8464579" cy="1739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a:t>
            </a:r>
            <a:r>
              <a:rPr kumimoji="0" lang="en-IN" sz="2400" b="0" i="0" u="none" strike="noStrike" kern="1200" cap="none" spc="0" normalizeH="0" noProof="0" dirty="0" smtClean="0">
                <a:ln>
                  <a:noFill/>
                </a:ln>
                <a:solidFill>
                  <a:schemeClr val="tx1"/>
                </a:solidFill>
                <a:effectLst/>
                <a:uLnTx/>
                <a:uFillTx/>
                <a:latin typeface="+mn-lt"/>
                <a:ea typeface="+mn-ea"/>
                <a:cs typeface="+mn-cs"/>
              </a:rPr>
              <a:t> reference voltage </a:t>
            </a:r>
            <a:r>
              <a:rPr kumimoji="0" lang="en-IN" sz="2400" b="0" i="0" u="none" strike="noStrike" kern="1200" cap="none" spc="0" normalizeH="0" noProof="0" dirty="0" err="1" smtClean="0">
                <a:ln>
                  <a:noFill/>
                </a:ln>
                <a:solidFill>
                  <a:schemeClr val="tx1"/>
                </a:solidFill>
                <a:effectLst/>
                <a:uLnTx/>
                <a:uFillTx/>
                <a:latin typeface="+mn-lt"/>
                <a:ea typeface="+mn-ea"/>
                <a:cs typeface="+mn-cs"/>
              </a:rPr>
              <a:t>i</a:t>
            </a:r>
            <a:r>
              <a:rPr lang="en-IN" sz="2400" dirty="0" smtClean="0">
                <a:latin typeface="+mn-lt"/>
                <a:cs typeface="+mn-cs"/>
              </a:rPr>
              <a:t>s set to </a:t>
            </a:r>
            <a:r>
              <a:rPr lang="en-IN" sz="2400" dirty="0" err="1" smtClean="0">
                <a:latin typeface="+mn-lt"/>
                <a:cs typeface="+mn-cs"/>
              </a:rPr>
              <a:t>Vcc</a:t>
            </a:r>
            <a:r>
              <a:rPr lang="en-IN" sz="2400" dirty="0" smtClean="0">
                <a:latin typeface="+mn-lt"/>
                <a:cs typeface="+mn-cs"/>
              </a:rPr>
              <a:t> by appropriately setting the values of bits 6 and 7.</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0" name="Picture 6"/>
          <p:cNvPicPr>
            <a:picLocks noChangeAspect="1" noChangeArrowheads="1"/>
          </p:cNvPicPr>
          <p:nvPr/>
        </p:nvPicPr>
        <p:blipFill>
          <a:blip r:embed="rId3"/>
          <a:srcRect/>
          <a:stretch>
            <a:fillRect/>
          </a:stretch>
        </p:blipFill>
        <p:spPr bwMode="auto">
          <a:xfrm>
            <a:off x="285720" y="4637806"/>
            <a:ext cx="8358246" cy="648582"/>
          </a:xfrm>
          <a:prstGeom prst="rect">
            <a:avLst/>
          </a:prstGeom>
          <a:noFill/>
          <a:ln w="9525">
            <a:noFill/>
            <a:miter lim="800000"/>
            <a:headEnd/>
            <a:tailEnd/>
          </a:ln>
          <a:effectLst/>
        </p:spPr>
      </p:pic>
      <p:sp>
        <p:nvSpPr>
          <p:cNvPr id="9" name="Content Placeholder 2"/>
          <p:cNvSpPr txBox="1">
            <a:spLocks/>
          </p:cNvSpPr>
          <p:nvPr/>
        </p:nvSpPr>
        <p:spPr bwMode="auto">
          <a:xfrm>
            <a:off x="214282" y="3643314"/>
            <a:ext cx="8464579" cy="1739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ADCSRA:</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786446" y="1508769"/>
            <a:ext cx="2786082" cy="3777619"/>
          </a:xfrm>
          <a:prstGeom prst="rect">
            <a:avLst/>
          </a:prstGeom>
          <a:noFill/>
          <a:ln w="9525">
            <a:noFill/>
            <a:miter lim="800000"/>
            <a:headEnd/>
            <a:tailEnd/>
          </a:ln>
          <a:effectLst/>
        </p:spPr>
      </p:pic>
      <p:sp>
        <p:nvSpPr>
          <p:cNvPr id="3" name="Content Placeholder 2"/>
          <p:cNvSpPr>
            <a:spLocks noGrp="1"/>
          </p:cNvSpPr>
          <p:nvPr>
            <p:ph sz="quarter" idx="1"/>
          </p:nvPr>
        </p:nvSpPr>
        <p:spPr>
          <a:xfrm>
            <a:off x="250825" y="188913"/>
            <a:ext cx="8424863" cy="6284912"/>
          </a:xfrm>
        </p:spPr>
        <p:txBody>
          <a:bodyPr>
            <a:normAutofit/>
          </a:bodyPr>
          <a:lstStyle/>
          <a:p>
            <a:pPr marL="274320" indent="-274320" algn="ctr" fontAlgn="auto">
              <a:spcAft>
                <a:spcPts val="0"/>
              </a:spcAft>
              <a:buFont typeface="Wingdings"/>
              <a:buNone/>
              <a:defRPr/>
            </a:pPr>
            <a:r>
              <a:rPr lang="en-US" dirty="0" smtClean="0"/>
              <a:t>Sample code</a:t>
            </a:r>
          </a:p>
          <a:p>
            <a:pPr marL="274320" indent="-274320" algn="ctr" fontAlgn="auto">
              <a:spcAft>
                <a:spcPts val="0"/>
              </a:spcAft>
              <a:buFont typeface="Wingdings"/>
              <a:buNone/>
              <a:defRPr/>
            </a:pPr>
            <a:endParaRPr lang="en-US" dirty="0" smtClean="0"/>
          </a:p>
          <a:p>
            <a:pPr marL="274320" indent="-274320" fontAlgn="auto">
              <a:spcAft>
                <a:spcPts val="0"/>
              </a:spcAft>
              <a:buFont typeface="Wingdings"/>
              <a:buNone/>
              <a:defRPr/>
            </a:pPr>
            <a:r>
              <a:rPr lang="en-US" dirty="0" smtClean="0"/>
              <a:t>ADMUX = 0b11100000;</a:t>
            </a:r>
          </a:p>
          <a:p>
            <a:pPr marL="274320" indent="-274320" fontAlgn="auto">
              <a:spcAft>
                <a:spcPts val="0"/>
              </a:spcAft>
              <a:buFont typeface="Wingdings"/>
              <a:buNone/>
              <a:defRPr/>
            </a:pPr>
            <a:r>
              <a:rPr lang="en-US" dirty="0" smtClean="0"/>
              <a:t> //ADCSR: </a:t>
            </a:r>
          </a:p>
          <a:p>
            <a:pPr marL="274320" indent="-274320" fontAlgn="auto">
              <a:spcAft>
                <a:spcPts val="0"/>
              </a:spcAft>
              <a:buFont typeface="Wingdings"/>
              <a:buNone/>
              <a:defRPr/>
            </a:pPr>
            <a:r>
              <a:rPr lang="en-US" dirty="0" smtClean="0"/>
              <a:t> //Bit7: ADC enable </a:t>
            </a:r>
          </a:p>
          <a:p>
            <a:pPr marL="274320" indent="-274320" fontAlgn="auto">
              <a:spcAft>
                <a:spcPts val="0"/>
              </a:spcAft>
              <a:buFont typeface="Wingdings"/>
              <a:buNone/>
              <a:defRPr/>
            </a:pPr>
            <a:r>
              <a:rPr lang="en-US" dirty="0" smtClean="0"/>
              <a:t> //Bit6: ADC start conversion</a:t>
            </a:r>
          </a:p>
          <a:p>
            <a:pPr marL="274320" indent="-274320" fontAlgn="auto">
              <a:spcAft>
                <a:spcPts val="0"/>
              </a:spcAft>
              <a:buFont typeface="Wingdings"/>
              <a:buNone/>
              <a:defRPr/>
            </a:pPr>
            <a:r>
              <a:rPr lang="en-US" dirty="0" smtClean="0"/>
              <a:t> //Bit4: ADC interrupt flag </a:t>
            </a:r>
          </a:p>
          <a:p>
            <a:pPr marL="274320" indent="-274320" fontAlgn="auto">
              <a:spcAft>
                <a:spcPts val="0"/>
              </a:spcAft>
              <a:buFont typeface="Wingdings"/>
              <a:buNone/>
              <a:defRPr/>
            </a:pPr>
            <a:r>
              <a:rPr lang="en-US" dirty="0" smtClean="0"/>
              <a:t> //Bit3: ADC interrupt enable</a:t>
            </a:r>
          </a:p>
          <a:p>
            <a:pPr marL="274320" indent="-274320" fontAlgn="auto">
              <a:spcAft>
                <a:spcPts val="0"/>
              </a:spcAft>
              <a:buFont typeface="Wingdings"/>
              <a:buNone/>
              <a:defRPr/>
            </a:pPr>
            <a:r>
              <a:rPr lang="en-US" dirty="0" smtClean="0"/>
              <a:t> //Bits2-0: frequency division factor (128) </a:t>
            </a:r>
          </a:p>
          <a:p>
            <a:pPr marL="274320" indent="-274320" fontAlgn="auto">
              <a:spcAft>
                <a:spcPts val="0"/>
              </a:spcAft>
              <a:buFont typeface="Wingdings"/>
              <a:buNone/>
              <a:defRPr/>
            </a:pPr>
            <a:r>
              <a:rPr lang="en-US" dirty="0" smtClean="0"/>
              <a:t>ADCSR = 0b11000111; </a:t>
            </a:r>
          </a:p>
          <a:p>
            <a:pPr marL="274320" indent="-274320" fontAlgn="auto">
              <a:spcAft>
                <a:spcPts val="0"/>
              </a:spcAft>
              <a:buFont typeface="Wingdings"/>
              <a:buNone/>
              <a:defRPr/>
            </a:pPr>
            <a:r>
              <a:rPr lang="en-US" dirty="0" err="1" smtClean="0"/>
              <a:t>light_out</a:t>
            </a:r>
            <a:r>
              <a:rPr lang="en-US" dirty="0" smtClean="0"/>
              <a:t> = ADCH;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sz="quarter" idx="1"/>
          </p:nvPr>
        </p:nvSpPr>
        <p:spPr>
          <a:xfrm>
            <a:off x="457200" y="260350"/>
            <a:ext cx="8147050" cy="6213475"/>
          </a:xfrm>
        </p:spPr>
        <p:txBody>
          <a:bodyPr/>
          <a:lstStyle/>
          <a:p>
            <a:pPr marL="457200" indent="-457200">
              <a:buFont typeface="Wingdings" pitchFamily="2" charset="2"/>
              <a:buNone/>
            </a:pPr>
            <a:r>
              <a:rPr lang="en-US" dirty="0" smtClean="0"/>
              <a:t>				 Dimmer</a:t>
            </a:r>
          </a:p>
          <a:p>
            <a:pPr marL="457200" indent="-457200">
              <a:buFont typeface="Wingdings" pitchFamily="2" charset="2"/>
              <a:buNone/>
            </a:pPr>
            <a:endParaRPr lang="en-US" dirty="0" smtClean="0"/>
          </a:p>
          <a:p>
            <a:pPr marL="457200" indent="-457200">
              <a:buFont typeface="Wingdings" pitchFamily="2" charset="2"/>
              <a:buNone/>
            </a:pPr>
            <a:endParaRPr lang="en-US" dirty="0" smtClean="0"/>
          </a:p>
          <a:p>
            <a:pPr marL="457200" indent="-457200">
              <a:buFont typeface="Wingdings" pitchFamily="2" charset="2"/>
              <a:buNone/>
            </a:pPr>
            <a:endParaRPr lang="en-US" dirty="0" smtClean="0"/>
          </a:p>
          <a:p>
            <a:pPr marL="457200" indent="-457200">
              <a:buFont typeface="Wingdings" pitchFamily="2" charset="2"/>
              <a:buNone/>
            </a:pPr>
            <a:endParaRPr lang="en-US" dirty="0" smtClean="0"/>
          </a:p>
          <a:p>
            <a:pPr marL="457200" indent="-457200">
              <a:buFont typeface="Wingdings" pitchFamily="2" charset="2"/>
              <a:buNone/>
            </a:pPr>
            <a:endParaRPr lang="en-US" dirty="0" smtClean="0"/>
          </a:p>
          <a:p>
            <a:pPr marL="457200" indent="-457200">
              <a:buFont typeface="Wingdings" pitchFamily="2" charset="2"/>
              <a:buNone/>
            </a:pPr>
            <a:endParaRPr lang="en-US" dirty="0" smtClean="0"/>
          </a:p>
        </p:txBody>
      </p:sp>
      <p:sp>
        <p:nvSpPr>
          <p:cNvPr id="18436" name="Rectangle 4"/>
          <p:cNvSpPr>
            <a:spLocks noChangeArrowheads="1"/>
          </p:cNvSpPr>
          <p:nvPr/>
        </p:nvSpPr>
        <p:spPr bwMode="auto">
          <a:xfrm>
            <a:off x="539750" y="836613"/>
            <a:ext cx="8280400" cy="4524315"/>
          </a:xfrm>
          <a:prstGeom prst="rect">
            <a:avLst/>
          </a:prstGeom>
          <a:noFill/>
          <a:ln w="9525">
            <a:noFill/>
            <a:miter lim="800000"/>
            <a:headEnd/>
            <a:tailEnd/>
          </a:ln>
        </p:spPr>
        <p:txBody>
          <a:bodyPr>
            <a:spAutoFit/>
          </a:bodyPr>
          <a:lstStyle/>
          <a:p>
            <a:pPr algn="just"/>
            <a:r>
              <a:rPr lang="en-IN" dirty="0">
                <a:latin typeface="Century Schoolbook" pitchFamily="18" charset="0"/>
              </a:rPr>
              <a:t>Dimming can be achieved in different ways, the most straightforward being a variable resistance that varies the voltage coming in to the lamp. However, variable resistance dimming is very inefficient in terms of energy, as the resistance is turning energy into heat that is not used. An efficient way to dim an incandescent light bulb on AC power is to periodically turn off the AC sinusoid and thus provide only a fraction of the full wave to the light.  So therefore we use </a:t>
            </a:r>
            <a:r>
              <a:rPr lang="en-IN" dirty="0" err="1" smtClean="0">
                <a:latin typeface="Century Schoolbook" pitchFamily="18" charset="0"/>
              </a:rPr>
              <a:t>pwm</a:t>
            </a:r>
            <a:r>
              <a:rPr lang="en-IN" dirty="0" smtClean="0">
                <a:latin typeface="Century Schoolbook" pitchFamily="18" charset="0"/>
              </a:rPr>
              <a:t>.</a:t>
            </a:r>
          </a:p>
          <a:p>
            <a:pPr algn="just"/>
            <a:endParaRPr lang="en-IN" dirty="0" smtClean="0">
              <a:latin typeface="Century Schoolbook" pitchFamily="18" charset="0"/>
            </a:endParaRPr>
          </a:p>
          <a:p>
            <a:pPr algn="just"/>
            <a:r>
              <a:rPr lang="en-IN" dirty="0" smtClean="0">
                <a:latin typeface="Century Schoolbook" pitchFamily="18" charset="0"/>
              </a:rPr>
              <a:t>Pulse Width Modulation: </a:t>
            </a:r>
            <a:r>
              <a:rPr lang="en-US" dirty="0" smtClean="0"/>
              <a:t> </a:t>
            </a:r>
            <a:r>
              <a:rPr lang="en-US" dirty="0" smtClean="0">
                <a:latin typeface="+mj-lt"/>
              </a:rPr>
              <a:t>PWM is a way of digitally encoding analog signal levels. Through the use of high-resolution counters, the duty cycle of a square wave is modulated to encode a specific analog signal level.</a:t>
            </a:r>
          </a:p>
          <a:p>
            <a:pPr algn="just"/>
            <a:r>
              <a:rPr lang="en-US" dirty="0" smtClean="0">
                <a:latin typeface="+mj-lt"/>
              </a:rPr>
              <a:t>Duty Cycle = on time/(on time + off time) </a:t>
            </a:r>
          </a:p>
          <a:p>
            <a:pPr algn="just"/>
            <a:r>
              <a:rPr lang="en-US" dirty="0" smtClean="0"/>
              <a:t> </a:t>
            </a:r>
            <a:r>
              <a:rPr lang="en-US" dirty="0" smtClean="0">
                <a:latin typeface="+mn-lt"/>
              </a:rPr>
              <a:t>The on-time is the time during which the DC supply is applied to the load, and the off-time is the period during which that supply is switched off. Given a sufficient bandwidth, any analog value can be encoded with PWM</a:t>
            </a:r>
            <a:r>
              <a:rPr lang="en-US" dirty="0" smtClean="0">
                <a:latin typeface="+mj-lt"/>
              </a:rPr>
              <a:t>.</a:t>
            </a:r>
            <a:endParaRPr lang="en-IN" dirty="0" smtClean="0">
              <a:latin typeface="+mj-lt"/>
            </a:endParaRPr>
          </a:p>
          <a:p>
            <a:endParaRPr lang="en-GB" dirty="0">
              <a:latin typeface="Century Schoolboo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259662"/>
          </a:xfrm>
        </p:spPr>
        <p:txBody>
          <a:bodyPr/>
          <a:lstStyle/>
          <a:p>
            <a:pPr>
              <a:buNone/>
            </a:pPr>
            <a:r>
              <a:rPr lang="en-US" dirty="0" smtClean="0"/>
              <a:t>				</a:t>
            </a:r>
            <a:r>
              <a:rPr lang="en-US" b="1" u="sng" dirty="0" smtClean="0"/>
              <a:t>Timer Registers:</a:t>
            </a:r>
          </a:p>
          <a:p>
            <a:r>
              <a:rPr lang="en-US" b="1" dirty="0" smtClean="0"/>
              <a:t>Timer/Counter Control Register-TCCR0</a:t>
            </a:r>
          </a:p>
          <a:p>
            <a:pPr>
              <a:buNone/>
            </a:pPr>
            <a:endParaRPr lang="en-US" dirty="0" smtClean="0"/>
          </a:p>
          <a:p>
            <a:pPr marL="457200" indent="-457200">
              <a:buNone/>
            </a:pPr>
            <a:r>
              <a:rPr lang="en-US" sz="1800" dirty="0" smtClean="0"/>
              <a:t>		</a:t>
            </a:r>
          </a:p>
          <a:p>
            <a:pPr marL="457200" indent="-457200">
              <a:buNone/>
            </a:pPr>
            <a:endParaRPr lang="en-US" sz="1800" dirty="0" smtClean="0"/>
          </a:p>
          <a:p>
            <a:pPr marL="457200" indent="-457200">
              <a:buAutoNum type="arabicPeriod"/>
            </a:pPr>
            <a:r>
              <a:rPr lang="en-US" sz="1800" dirty="0" smtClean="0"/>
              <a:t>Bit 6, 3 – WGM01:0: Waveform Generation Mode</a:t>
            </a:r>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None/>
            </a:pPr>
            <a:r>
              <a:rPr lang="en-US" sz="1800" dirty="0" smtClean="0"/>
              <a:t>2. Bit 5:4 – COM01:0: Compare Match Output Mode</a:t>
            </a:r>
            <a:endParaRPr lang="en-US" sz="1800" dirty="0"/>
          </a:p>
        </p:txBody>
      </p:sp>
      <p:pic>
        <p:nvPicPr>
          <p:cNvPr id="1026" name="Picture 2" descr="http://msoe.us/taylor/tutorial/ce2800/2800tccr0.png"/>
          <p:cNvPicPr>
            <a:picLocks noChangeAspect="1" noChangeArrowheads="1"/>
          </p:cNvPicPr>
          <p:nvPr/>
        </p:nvPicPr>
        <p:blipFill>
          <a:blip r:embed="rId2"/>
          <a:srcRect/>
          <a:stretch>
            <a:fillRect/>
          </a:stretch>
        </p:blipFill>
        <p:spPr bwMode="auto">
          <a:xfrm>
            <a:off x="1071538" y="1142984"/>
            <a:ext cx="6381750" cy="942976"/>
          </a:xfrm>
          <a:prstGeom prst="rect">
            <a:avLst/>
          </a:prstGeom>
          <a:noFill/>
        </p:spPr>
      </p:pic>
      <p:pic>
        <p:nvPicPr>
          <p:cNvPr id="1028" name="Picture 4" descr="http://maxembedded.files.wordpress.com/2012/01/waveform-generation-mode-bit-description.png"/>
          <p:cNvPicPr>
            <a:picLocks noChangeAspect="1" noChangeArrowheads="1"/>
          </p:cNvPicPr>
          <p:nvPr/>
        </p:nvPicPr>
        <p:blipFill>
          <a:blip r:embed="rId3"/>
          <a:srcRect/>
          <a:stretch>
            <a:fillRect/>
          </a:stretch>
        </p:blipFill>
        <p:spPr bwMode="auto">
          <a:xfrm>
            <a:off x="928662" y="2786058"/>
            <a:ext cx="6996124" cy="1759103"/>
          </a:xfrm>
          <a:prstGeom prst="rect">
            <a:avLst/>
          </a:prstGeom>
          <a:noFill/>
        </p:spPr>
      </p:pic>
      <p:pic>
        <p:nvPicPr>
          <p:cNvPr id="1030" name="Picture 6" descr="http://maxembedded.files.wordpress.com/2011/07/compare-output-mode-non-pwm-toggle011.png"/>
          <p:cNvPicPr>
            <a:picLocks noChangeAspect="1" noChangeArrowheads="1"/>
          </p:cNvPicPr>
          <p:nvPr/>
        </p:nvPicPr>
        <p:blipFill>
          <a:blip r:embed="rId4"/>
          <a:srcRect/>
          <a:stretch>
            <a:fillRect/>
          </a:stretch>
        </p:blipFill>
        <p:spPr bwMode="auto">
          <a:xfrm>
            <a:off x="1214414" y="5214950"/>
            <a:ext cx="6657975" cy="14859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643710"/>
          </a:xfrm>
        </p:spPr>
        <p:txBody>
          <a:bodyPr/>
          <a:lstStyle/>
          <a:p>
            <a:pPr>
              <a:buNone/>
            </a:pPr>
            <a:r>
              <a:rPr lang="en-US" sz="1800" dirty="0" smtClean="0"/>
              <a:t>3. Bit 2:0 – CS02:0: Clock Select</a:t>
            </a:r>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r>
              <a:rPr lang="en-US" b="1" dirty="0" smtClean="0"/>
              <a:t>Output Compare Register-OCR0</a:t>
            </a:r>
          </a:p>
          <a:p>
            <a:pPr>
              <a:buNone/>
            </a:pPr>
            <a:endParaRPr lang="en-US" sz="1800" b="1" dirty="0" smtClean="0"/>
          </a:p>
          <a:p>
            <a:pPr>
              <a:buNone/>
            </a:pPr>
            <a:endParaRPr lang="en-US" sz="1800" b="1" dirty="0" smtClean="0"/>
          </a:p>
          <a:p>
            <a:pPr>
              <a:buNone/>
            </a:pPr>
            <a:endParaRPr lang="en-US" sz="1800" b="1" dirty="0" smtClean="0"/>
          </a:p>
          <a:p>
            <a:pPr>
              <a:buNone/>
            </a:pPr>
            <a:r>
              <a:rPr lang="en-US" sz="1800" dirty="0" smtClean="0"/>
              <a:t>  </a:t>
            </a:r>
          </a:p>
          <a:p>
            <a:pPr>
              <a:buNone/>
            </a:pPr>
            <a:r>
              <a:rPr lang="en-US" sz="1800" dirty="0" smtClean="0"/>
              <a:t>   The Output Compare Register contains an 8-bit value that is continuously compared with the counter value (TCNT0). A match can be used to generate an output compare interrupt, or to  generate a waveform output on the OC0 pin.</a:t>
            </a:r>
            <a:endParaRPr lang="en-US" sz="1800" b="1" dirty="0" smtClean="0"/>
          </a:p>
          <a:p>
            <a:pPr>
              <a:buNone/>
            </a:pPr>
            <a:endParaRPr lang="en-US" sz="1800" dirty="0"/>
          </a:p>
        </p:txBody>
      </p:sp>
      <p:pic>
        <p:nvPicPr>
          <p:cNvPr id="39938" name="Picture 2" descr="http://maxembedded.files.wordpress.com/2011/06/clock-select-bit-description-n1024.png"/>
          <p:cNvPicPr>
            <a:picLocks noChangeAspect="1" noChangeArrowheads="1"/>
          </p:cNvPicPr>
          <p:nvPr/>
        </p:nvPicPr>
        <p:blipFill>
          <a:blip r:embed="rId2"/>
          <a:srcRect/>
          <a:stretch>
            <a:fillRect/>
          </a:stretch>
        </p:blipFill>
        <p:spPr bwMode="auto">
          <a:xfrm>
            <a:off x="500034" y="785794"/>
            <a:ext cx="6667500" cy="2657476"/>
          </a:xfrm>
          <a:prstGeom prst="rect">
            <a:avLst/>
          </a:prstGeom>
          <a:noFill/>
        </p:spPr>
      </p:pic>
      <p:pic>
        <p:nvPicPr>
          <p:cNvPr id="39940" name="Picture 4" descr="http://maxembedded.files.wordpress.com/2011/07/ocr0.png"/>
          <p:cNvPicPr>
            <a:picLocks noChangeAspect="1" noChangeArrowheads="1"/>
          </p:cNvPicPr>
          <p:nvPr/>
        </p:nvPicPr>
        <p:blipFill>
          <a:blip r:embed="rId3"/>
          <a:srcRect/>
          <a:stretch>
            <a:fillRect/>
          </a:stretch>
        </p:blipFill>
        <p:spPr bwMode="auto">
          <a:xfrm>
            <a:off x="357191" y="4143380"/>
            <a:ext cx="8215337" cy="108489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2852"/>
            <a:ext cx="7467600" cy="6331100"/>
          </a:xfrm>
        </p:spPr>
        <p:txBody>
          <a:bodyPr/>
          <a:lstStyle/>
          <a:p>
            <a:r>
              <a:rPr lang="en-US" b="1" dirty="0" smtClean="0"/>
              <a:t>Timer/Counter Interrupt Flag Register– TIFR</a:t>
            </a:r>
          </a:p>
          <a:p>
            <a:endParaRPr lang="en-US" b="1" dirty="0" smtClean="0"/>
          </a:p>
          <a:p>
            <a:endParaRPr lang="en-US" b="1" dirty="0" smtClean="0"/>
          </a:p>
          <a:p>
            <a:endParaRPr lang="en-US" b="1" dirty="0" smtClean="0"/>
          </a:p>
          <a:p>
            <a:pPr>
              <a:buNone/>
            </a:pPr>
            <a:r>
              <a:rPr lang="en-US" sz="1800" dirty="0" smtClean="0"/>
              <a:t>Bit 1 – OCF0: Output Compare Flag 0</a:t>
            </a:r>
          </a:p>
          <a:p>
            <a:pPr>
              <a:buNone/>
            </a:pPr>
            <a:endParaRPr lang="en-US" sz="1800" dirty="0" smtClean="0"/>
          </a:p>
          <a:p>
            <a:pPr>
              <a:buNone/>
            </a:pPr>
            <a:r>
              <a:rPr lang="en-US" b="1" dirty="0" smtClean="0"/>
              <a:t>Sample Code:</a:t>
            </a:r>
          </a:p>
          <a:p>
            <a:pPr>
              <a:buNone/>
            </a:pPr>
            <a:endParaRPr lang="en-US" b="1" dirty="0" smtClean="0"/>
          </a:p>
          <a:p>
            <a:pPr>
              <a:buNone/>
            </a:pPr>
            <a:r>
              <a:rPr lang="en-US" sz="1800" dirty="0" smtClean="0"/>
              <a:t>//Bit 6 &amp; 3: Fast PWM Mode.</a:t>
            </a:r>
          </a:p>
          <a:p>
            <a:pPr>
              <a:buNone/>
            </a:pPr>
            <a:r>
              <a:rPr lang="en-US" sz="1800" dirty="0" smtClean="0"/>
              <a:t>//Bit 5 &amp;4: Toggle OCO on Compare Match.</a:t>
            </a:r>
          </a:p>
          <a:p>
            <a:pPr>
              <a:buNone/>
            </a:pPr>
            <a:r>
              <a:rPr lang="en-US" sz="1800" dirty="0" smtClean="0"/>
              <a:t>//Bit 0,1,2: Clock for Timer</a:t>
            </a:r>
          </a:p>
          <a:p>
            <a:pPr>
              <a:buNone/>
            </a:pPr>
            <a:r>
              <a:rPr lang="en-US" sz="1800" dirty="0" smtClean="0"/>
              <a:t>TCCR0|=(1&lt;&lt;WGM01)|(1&lt;&lt;WGM00)|(1&lt;&lt;COM01)|(1&lt;&lt;CS00);</a:t>
            </a:r>
          </a:p>
          <a:p>
            <a:pPr>
              <a:buNone/>
            </a:pPr>
            <a:r>
              <a:rPr lang="en-US" sz="1800" dirty="0" smtClean="0"/>
              <a:t>OCR0 = 128;</a:t>
            </a:r>
          </a:p>
          <a:p>
            <a:pPr>
              <a:buNone/>
            </a:pPr>
            <a:endParaRPr lang="en-US" sz="1800" dirty="0" smtClean="0"/>
          </a:p>
          <a:p>
            <a:pPr>
              <a:buNone/>
            </a:pPr>
            <a:endParaRPr lang="en-US" b="1" dirty="0" smtClean="0"/>
          </a:p>
          <a:p>
            <a:pPr>
              <a:buNone/>
            </a:pPr>
            <a:endParaRPr lang="en-US" sz="1800" dirty="0" smtClean="0"/>
          </a:p>
          <a:p>
            <a:pPr>
              <a:buNone/>
            </a:pPr>
            <a:endParaRPr lang="en-US" dirty="0" smtClean="0"/>
          </a:p>
        </p:txBody>
      </p:sp>
      <p:pic>
        <p:nvPicPr>
          <p:cNvPr id="40962" name="Picture 2" descr="http://maxembedded.files.wordpress.com/2011/07/tifr-ocf.png"/>
          <p:cNvPicPr>
            <a:picLocks noChangeAspect="1" noChangeArrowheads="1"/>
          </p:cNvPicPr>
          <p:nvPr/>
        </p:nvPicPr>
        <p:blipFill>
          <a:blip r:embed="rId2"/>
          <a:srcRect/>
          <a:stretch>
            <a:fillRect/>
          </a:stretch>
        </p:blipFill>
        <p:spPr bwMode="auto">
          <a:xfrm>
            <a:off x="214282" y="928670"/>
            <a:ext cx="8215338" cy="131879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7467600" cy="6188224"/>
          </a:xfrm>
        </p:spPr>
        <p:txBody>
          <a:bodyPr/>
          <a:lstStyle/>
          <a:p>
            <a:pPr>
              <a:buNone/>
            </a:pPr>
            <a:r>
              <a:rPr lang="en-US" dirty="0" smtClean="0"/>
              <a:t>Output:</a:t>
            </a:r>
            <a:endParaRPr lang="en-US" dirty="0"/>
          </a:p>
        </p:txBody>
      </p:sp>
      <p:pic>
        <p:nvPicPr>
          <p:cNvPr id="41986" name="Picture 2" descr="http://d32zx1or0t1x0y.cloudfront.net/2011/06/atmega168a_pwm_02_lrg.jpg"/>
          <p:cNvPicPr>
            <a:picLocks noChangeAspect="1" noChangeArrowheads="1"/>
          </p:cNvPicPr>
          <p:nvPr/>
        </p:nvPicPr>
        <p:blipFill>
          <a:blip r:embed="rId2"/>
          <a:srcRect/>
          <a:stretch>
            <a:fillRect/>
          </a:stretch>
        </p:blipFill>
        <p:spPr bwMode="auto">
          <a:xfrm>
            <a:off x="186375" y="928670"/>
            <a:ext cx="8457591" cy="419575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0"/>
            <a:ext cx="6819900" cy="954088"/>
          </a:xfrm>
        </p:spPr>
        <p:txBody>
          <a:bodyPr/>
          <a:lstStyle/>
          <a:p>
            <a:pPr algn="ctr" fontAlgn="auto">
              <a:spcAft>
                <a:spcPts val="0"/>
              </a:spcAft>
              <a:defRPr/>
            </a:pPr>
            <a:r>
              <a:rPr lang="en-US" dirty="0" smtClean="0">
                <a:solidFill>
                  <a:schemeClr val="tx1"/>
                </a:solidFill>
              </a:rPr>
              <a:t> CONCLUSION</a:t>
            </a:r>
            <a:endParaRPr lang="en-GB" dirty="0">
              <a:solidFill>
                <a:schemeClr val="tx1"/>
              </a:solidFill>
            </a:endParaRPr>
          </a:p>
        </p:txBody>
      </p:sp>
      <p:sp>
        <p:nvSpPr>
          <p:cNvPr id="24579" name="Content Placeholder 2"/>
          <p:cNvSpPr>
            <a:spLocks noGrp="1"/>
          </p:cNvSpPr>
          <p:nvPr>
            <p:ph sz="quarter" idx="1"/>
          </p:nvPr>
        </p:nvSpPr>
        <p:spPr>
          <a:xfrm>
            <a:off x="250825" y="1052513"/>
            <a:ext cx="8281988" cy="5421312"/>
          </a:xfrm>
        </p:spPr>
        <p:txBody>
          <a:bodyPr/>
          <a:lstStyle/>
          <a:p>
            <a:pPr algn="just">
              <a:buFont typeface="Wingdings" pitchFamily="2" charset="2"/>
              <a:buNone/>
            </a:pPr>
            <a:r>
              <a:rPr lang="en-GB" dirty="0" smtClean="0"/>
              <a:t>	Self-Configuring Light Control system  is a smart system that saves energy by controlling the illumination of a space. By operating on a feedback loop where the system senses light and the presence of people, the system makes smart decisions on how to best illuminate the space given the user's preference. Given that the system already has control over the lighting and the shading of the space, ambiences can be saved and recalled with ease. The light control system is  very expandable and versatile. The heart of the system is an Atmel, MEGA32 8-bit microcontroller. The sensors on the system are made from easily obtained components and the control algorithms are extensive and robust.</a:t>
            </a:r>
          </a:p>
          <a:p>
            <a:pPr>
              <a:buFont typeface="Wingdings" pitchFamily="2" charset="2"/>
              <a:buNone/>
            </a:pPr>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55650" y="836613"/>
            <a:ext cx="7200900" cy="540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250825" y="188913"/>
            <a:ext cx="8353425" cy="6284912"/>
          </a:xfrm>
        </p:spPr>
        <p:txBody>
          <a:bodyPr/>
          <a:lstStyle/>
          <a:p>
            <a:pPr>
              <a:buFont typeface="Wingdings" pitchFamily="2" charset="2"/>
              <a:buNone/>
            </a:pPr>
            <a:r>
              <a:rPr lang="en-IN" dirty="0" smtClean="0"/>
              <a:t>There are four pre-programmed settings are available.</a:t>
            </a:r>
            <a:endParaRPr lang="en-GB" dirty="0" smtClean="0"/>
          </a:p>
          <a:p>
            <a:r>
              <a:rPr lang="en-IN" u="sng" dirty="0" smtClean="0"/>
              <a:t> Bright day</a:t>
            </a:r>
            <a:r>
              <a:rPr lang="en-IN" dirty="0" smtClean="0"/>
              <a:t/>
            </a:r>
            <a:br>
              <a:rPr lang="en-IN" dirty="0" smtClean="0"/>
            </a:br>
            <a:r>
              <a:rPr lang="en-IN" dirty="0" smtClean="0"/>
              <a:t>On a bright day, one can open up all blinds letting plenty of natural sunlight in and turning off the lights to save energy. </a:t>
            </a:r>
          </a:p>
          <a:p>
            <a:r>
              <a:rPr lang="en-IN" u="sng" dirty="0" smtClean="0"/>
              <a:t> Privacy</a:t>
            </a:r>
            <a:r>
              <a:rPr lang="en-IN" dirty="0" smtClean="0"/>
              <a:t/>
            </a:r>
            <a:br>
              <a:rPr lang="en-IN" dirty="0" smtClean="0"/>
            </a:br>
            <a:r>
              <a:rPr lang="en-IN" dirty="0" smtClean="0"/>
              <a:t>The Privacy setting sets a medium level of illumination while closing all blinds, providing comfort and visual security to the user.</a:t>
            </a:r>
          </a:p>
          <a:p>
            <a:r>
              <a:rPr lang="en-IN" u="sng" dirty="0" smtClean="0"/>
              <a:t> Relaxing</a:t>
            </a:r>
            <a:r>
              <a:rPr lang="en-IN" dirty="0" smtClean="0"/>
              <a:t> </a:t>
            </a:r>
            <a:br>
              <a:rPr lang="en-IN" dirty="0" smtClean="0"/>
            </a:br>
            <a:r>
              <a:rPr lang="en-IN" dirty="0" smtClean="0"/>
              <a:t>The Relaxing setting is perfect to set a soothing ambience; combining the privacy of closed binds with low lights. </a:t>
            </a:r>
          </a:p>
          <a:p>
            <a:r>
              <a:rPr lang="en-IN" u="sng" dirty="0" smtClean="0"/>
              <a:t> Sleep</a:t>
            </a:r>
            <a:r>
              <a:rPr lang="en-IN" dirty="0" smtClean="0"/>
              <a:t> </a:t>
            </a:r>
            <a:br>
              <a:rPr lang="en-IN" dirty="0" smtClean="0"/>
            </a:br>
            <a:r>
              <a:rPr lang="en-IN" dirty="0" smtClean="0"/>
              <a:t>Turns off all lights and closes all blinds so that the user can rest peacefully</a:t>
            </a: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357422" y="2266974"/>
            <a:ext cx="4171950" cy="4591050"/>
          </a:xfrm>
          <a:prstGeom prst="rect">
            <a:avLst/>
          </a:prstGeom>
          <a:noFill/>
          <a:ln w="9525">
            <a:noFill/>
            <a:miter lim="800000"/>
            <a:headEnd/>
            <a:tailEnd/>
          </a:ln>
          <a:effectLst/>
        </p:spPr>
      </p:pic>
      <p:sp>
        <p:nvSpPr>
          <p:cNvPr id="2" name="Title 1"/>
          <p:cNvSpPr>
            <a:spLocks noGrp="1"/>
          </p:cNvSpPr>
          <p:nvPr>
            <p:ph type="title"/>
          </p:nvPr>
        </p:nvSpPr>
        <p:spPr>
          <a:xfrm>
            <a:off x="1142976" y="0"/>
            <a:ext cx="6767512" cy="836613"/>
          </a:xfrm>
        </p:spPr>
        <p:txBody>
          <a:bodyPr/>
          <a:lstStyle/>
          <a:p>
            <a:pPr algn="ctr" fontAlgn="auto">
              <a:spcAft>
                <a:spcPts val="0"/>
              </a:spcAft>
              <a:defRPr/>
            </a:pPr>
            <a:r>
              <a:rPr lang="en-US" b="1" dirty="0" smtClean="0">
                <a:solidFill>
                  <a:srgbClr val="FF0000"/>
                </a:solidFill>
              </a:rPr>
              <a:t>Hardware design</a:t>
            </a:r>
            <a:endParaRPr lang="en-GB" b="1" dirty="0">
              <a:solidFill>
                <a:srgbClr val="FF0000"/>
              </a:solidFill>
            </a:endParaRPr>
          </a:p>
        </p:txBody>
      </p:sp>
      <p:sp>
        <p:nvSpPr>
          <p:cNvPr id="3" name="Content Placeholder 2"/>
          <p:cNvSpPr>
            <a:spLocks noGrp="1"/>
          </p:cNvSpPr>
          <p:nvPr>
            <p:ph sz="quarter" idx="1"/>
          </p:nvPr>
        </p:nvSpPr>
        <p:spPr>
          <a:xfrm>
            <a:off x="428596" y="1081109"/>
            <a:ext cx="8147050" cy="5348287"/>
          </a:xfrm>
        </p:spPr>
        <p:txBody>
          <a:bodyPr>
            <a:normAutofit/>
          </a:bodyPr>
          <a:lstStyle/>
          <a:p>
            <a:pPr marL="457200" indent="-457200" algn="just" fontAlgn="auto">
              <a:spcAft>
                <a:spcPts val="0"/>
              </a:spcAft>
              <a:buFont typeface="Wingdings"/>
              <a:buNone/>
              <a:defRPr/>
            </a:pPr>
            <a:r>
              <a:rPr lang="en-US" sz="2600" dirty="0" smtClean="0"/>
              <a:t>We have used a high performance, low power </a:t>
            </a:r>
          </a:p>
          <a:p>
            <a:pPr marL="457200" indent="-457200" algn="just" fontAlgn="auto">
              <a:spcAft>
                <a:spcPts val="0"/>
              </a:spcAft>
              <a:buFont typeface="Wingdings"/>
              <a:buNone/>
              <a:defRPr/>
            </a:pPr>
            <a:r>
              <a:rPr lang="en-US" sz="2600" dirty="0" err="1" smtClean="0"/>
              <a:t>mcu</a:t>
            </a:r>
            <a:r>
              <a:rPr lang="en-US" sz="2600" dirty="0" smtClean="0"/>
              <a:t>, Atmega32. It is a 8 bit microcontroller based</a:t>
            </a:r>
          </a:p>
          <a:p>
            <a:pPr marL="457200" indent="-457200" algn="just" fontAlgn="auto">
              <a:spcAft>
                <a:spcPts val="0"/>
              </a:spcAft>
              <a:buFont typeface="Wingdings"/>
              <a:buNone/>
              <a:defRPr/>
            </a:pPr>
            <a:r>
              <a:rPr lang="en-US" sz="2600" dirty="0" smtClean="0"/>
              <a:t>on RISC architecture.</a:t>
            </a:r>
          </a:p>
          <a:p>
            <a:pPr marL="457200" indent="-457200" fontAlgn="auto">
              <a:spcAft>
                <a:spcPts val="0"/>
              </a:spcAft>
              <a:buFont typeface="Wingdings"/>
              <a:buNone/>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GB" dirty="0" smtClean="0"/>
          </a:p>
          <a:p>
            <a:pPr marL="457200" indent="-457200" algn="ctr" fontAlgn="auto">
              <a:spcAft>
                <a:spcPts val="0"/>
              </a:spcAft>
              <a:buFont typeface="Wingdings"/>
              <a:buNone/>
              <a:defRPr/>
            </a:pPr>
            <a:endParaRPr lang="en-US" b="1" dirty="0" smtClean="0"/>
          </a:p>
          <a:p>
            <a:pPr marL="457200" indent="-457200" algn="ctr" fontAlgn="auto">
              <a:spcAft>
                <a:spcPts val="0"/>
              </a:spcAft>
              <a:buFont typeface="Wingdings"/>
              <a:buNone/>
              <a:defRPr/>
            </a:pPr>
            <a:endParaRPr lang="en-US" b="1" dirty="0" smtClean="0"/>
          </a:p>
          <a:p>
            <a:pPr marL="457200" indent="-457200" fontAlgn="auto">
              <a:spcAft>
                <a:spcPts val="0"/>
              </a:spcAft>
              <a:buFont typeface="Wingdings"/>
              <a:buAutoNum type="arabicPeriod"/>
              <a:defRPr/>
            </a:pP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0"/>
            <a:ext cx="6767512" cy="836613"/>
          </a:xfrm>
        </p:spPr>
        <p:txBody>
          <a:bodyPr/>
          <a:lstStyle/>
          <a:p>
            <a:pPr algn="ctr" fontAlgn="auto">
              <a:spcAft>
                <a:spcPts val="0"/>
              </a:spcAft>
              <a:defRPr/>
            </a:pPr>
            <a:r>
              <a:rPr lang="en-US" b="1" dirty="0" smtClean="0">
                <a:solidFill>
                  <a:srgbClr val="FF0000"/>
                </a:solidFill>
              </a:rPr>
              <a:t>Software</a:t>
            </a:r>
            <a:endParaRPr lang="en-GB" b="1" dirty="0">
              <a:solidFill>
                <a:srgbClr val="FF0000"/>
              </a:solidFill>
            </a:endParaRPr>
          </a:p>
        </p:txBody>
      </p:sp>
      <p:sp>
        <p:nvSpPr>
          <p:cNvPr id="3" name="Content Placeholder 2"/>
          <p:cNvSpPr>
            <a:spLocks noGrp="1"/>
          </p:cNvSpPr>
          <p:nvPr>
            <p:ph sz="quarter" idx="1"/>
          </p:nvPr>
        </p:nvSpPr>
        <p:spPr>
          <a:xfrm>
            <a:off x="457200" y="1125538"/>
            <a:ext cx="8147050" cy="5348287"/>
          </a:xfrm>
        </p:spPr>
        <p:txBody>
          <a:bodyPr>
            <a:normAutofit/>
          </a:bodyPr>
          <a:lstStyle/>
          <a:p>
            <a:pPr marL="457200" indent="-457200" algn="ctr" fontAlgn="auto">
              <a:spcAft>
                <a:spcPts val="0"/>
              </a:spcAft>
              <a:buFont typeface="Wingdings"/>
              <a:buNone/>
              <a:defRPr/>
            </a:pPr>
            <a:endParaRPr lang="en-US" b="1" dirty="0" smtClean="0"/>
          </a:p>
          <a:p>
            <a:pPr marL="457200" indent="-457200" algn="ctr" fontAlgn="auto">
              <a:spcAft>
                <a:spcPts val="0"/>
              </a:spcAft>
              <a:buFont typeface="Wingdings"/>
              <a:buNone/>
              <a:defRPr/>
            </a:pPr>
            <a:endParaRPr lang="en-US" b="1" dirty="0" smtClean="0"/>
          </a:p>
          <a:p>
            <a:pPr marL="274320" indent="-274320" algn="just" fontAlgn="auto">
              <a:spcAft>
                <a:spcPts val="0"/>
              </a:spcAft>
              <a:buFont typeface="Wingdings"/>
              <a:buChar char=""/>
              <a:defRPr/>
            </a:pPr>
            <a:r>
              <a:rPr lang="en-US" dirty="0" smtClean="0"/>
              <a:t>We will use </a:t>
            </a:r>
            <a:r>
              <a:rPr lang="en-US" dirty="0" err="1" smtClean="0"/>
              <a:t>Codevision</a:t>
            </a:r>
            <a:r>
              <a:rPr lang="en-US" dirty="0" smtClean="0"/>
              <a:t> </a:t>
            </a:r>
            <a:r>
              <a:rPr lang="en-US" dirty="0" smtClean="0"/>
              <a:t>AVR and </a:t>
            </a:r>
            <a:r>
              <a:rPr lang="en-US" smtClean="0"/>
              <a:t>AVR studio </a:t>
            </a:r>
            <a:r>
              <a:rPr lang="en-US" dirty="0" smtClean="0"/>
              <a:t>for programming and debugging.</a:t>
            </a:r>
          </a:p>
          <a:p>
            <a:pPr marL="274320" indent="-274320" algn="just" fontAlgn="auto">
              <a:spcAft>
                <a:spcPts val="0"/>
              </a:spcAft>
              <a:buFont typeface="Wingdings"/>
              <a:buChar char=""/>
              <a:defRPr/>
            </a:pPr>
            <a:endParaRPr lang="en-US" dirty="0" smtClean="0"/>
          </a:p>
          <a:p>
            <a:pPr marL="274320" indent="-274320" algn="just" fontAlgn="auto">
              <a:spcAft>
                <a:spcPts val="0"/>
              </a:spcAft>
              <a:buFont typeface="Wingdings"/>
              <a:buChar char=""/>
              <a:defRPr/>
            </a:pPr>
            <a:r>
              <a:rPr lang="en-US" dirty="0" smtClean="0"/>
              <a:t>Proteus ISIS professional will be used for simulation of  the design.</a:t>
            </a:r>
            <a:endParaRPr lang="en-GB" dirty="0" smtClean="0"/>
          </a:p>
          <a:p>
            <a:pPr marL="274320" indent="-274320" fontAlgn="auto">
              <a:spcAft>
                <a:spcPts val="0"/>
              </a:spcAft>
              <a:buNone/>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GB" dirty="0" smtClean="0"/>
          </a:p>
          <a:p>
            <a:pPr marL="457200" indent="-457200" algn="ctr" fontAlgn="auto">
              <a:spcAft>
                <a:spcPts val="0"/>
              </a:spcAft>
              <a:buFont typeface="Wingdings"/>
              <a:buNone/>
              <a:defRPr/>
            </a:pPr>
            <a:endParaRPr lang="en-US" b="1" dirty="0" smtClean="0"/>
          </a:p>
          <a:p>
            <a:pPr marL="457200" indent="-457200" algn="ctr" fontAlgn="auto">
              <a:spcAft>
                <a:spcPts val="0"/>
              </a:spcAft>
              <a:buFont typeface="Wingdings"/>
              <a:buNone/>
              <a:defRPr/>
            </a:pPr>
            <a:endParaRPr lang="en-US" b="1" dirty="0" smtClean="0"/>
          </a:p>
          <a:p>
            <a:pPr marL="457200" indent="-457200" fontAlgn="auto">
              <a:spcAft>
                <a:spcPts val="0"/>
              </a:spcAft>
              <a:buFont typeface="Wingdings"/>
              <a:buAutoNum type="arabicPeriod"/>
              <a:defRPr/>
            </a:pP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8147050" cy="5348287"/>
          </a:xfrm>
        </p:spPr>
        <p:txBody>
          <a:bodyPr>
            <a:normAutofit fontScale="92500" lnSpcReduction="10000"/>
          </a:bodyPr>
          <a:lstStyle/>
          <a:p>
            <a:pPr marL="457200" indent="-457200" algn="ctr" fontAlgn="auto">
              <a:spcAft>
                <a:spcPts val="0"/>
              </a:spcAft>
              <a:buFont typeface="Wingdings"/>
              <a:buNone/>
              <a:defRPr/>
            </a:pPr>
            <a:r>
              <a:rPr lang="en-US" sz="2600" b="1" dirty="0" smtClean="0"/>
              <a:t>Occupancy Detector</a:t>
            </a:r>
            <a:r>
              <a:rPr lang="en-US" b="1" dirty="0" smtClean="0"/>
              <a:t> </a:t>
            </a:r>
          </a:p>
          <a:p>
            <a:pPr marL="457200" indent="-457200" algn="ctr" fontAlgn="auto">
              <a:spcAft>
                <a:spcPts val="0"/>
              </a:spcAft>
              <a:buFont typeface="Wingdings"/>
              <a:buNone/>
              <a:defRPr/>
            </a:pPr>
            <a:endParaRPr lang="en-US" b="1" dirty="0" smtClean="0"/>
          </a:p>
          <a:p>
            <a:pPr marL="274320" indent="-274320" algn="just" fontAlgn="auto">
              <a:spcAft>
                <a:spcPts val="0"/>
              </a:spcAft>
              <a:buFont typeface="Wingdings"/>
              <a:buChar char=""/>
              <a:defRPr/>
            </a:pPr>
            <a:r>
              <a:rPr lang="en-IN" dirty="0" smtClean="0"/>
              <a:t>An occupancy detector circuit is built using a pair of infrared transceivers. For Receiver </a:t>
            </a:r>
            <a:r>
              <a:rPr lang="en-IN" dirty="0" smtClean="0">
                <a:hlinkClick r:id="rId2"/>
              </a:rPr>
              <a:t>LTR-4206E</a:t>
            </a:r>
            <a:r>
              <a:rPr lang="en-IN" dirty="0" smtClean="0"/>
              <a:t> was used and for Transmitter: </a:t>
            </a:r>
            <a:r>
              <a:rPr lang="en-IN" dirty="0" smtClean="0">
                <a:hlinkClick r:id="rId3"/>
              </a:rPr>
              <a:t>LTE-4208</a:t>
            </a:r>
            <a:r>
              <a:rPr lang="en-IN" dirty="0" smtClean="0"/>
              <a:t>. When an opaque object is put in between the aligned transceiver current flows through the receiver.</a:t>
            </a:r>
            <a:endParaRPr lang="en-GB" dirty="0" smtClean="0"/>
          </a:p>
          <a:p>
            <a:pPr marL="274320" indent="-274320" algn="just" fontAlgn="auto">
              <a:spcAft>
                <a:spcPts val="0"/>
              </a:spcAft>
              <a:buFont typeface="Wingdings"/>
              <a:buChar char=""/>
              <a:defRPr/>
            </a:pPr>
            <a:r>
              <a:rPr lang="en-IN" dirty="0" smtClean="0"/>
              <a:t> Putting one transceiver on a door can be used to determine whether someone crossed the door, however, two are needed to determine the direction of the person crossing the door.</a:t>
            </a:r>
            <a:endParaRPr lang="en-GB" dirty="0" smtClean="0"/>
          </a:p>
          <a:p>
            <a:pPr marL="274320" indent="-274320" algn="just" fontAlgn="auto">
              <a:spcAft>
                <a:spcPts val="0"/>
              </a:spcAft>
              <a:buFont typeface="Wingdings"/>
              <a:buChar char=""/>
              <a:defRPr/>
            </a:pPr>
            <a:r>
              <a:rPr lang="en-IN" dirty="0" smtClean="0"/>
              <a:t>The voltage that develops across the receiver is dependent on the opaqueness of the object and the distance between the transmitter and receiver. To deal with this, two inverting Schmitt Triggers is designed using a </a:t>
            </a:r>
            <a:r>
              <a:rPr lang="en-IN" dirty="0" smtClean="0">
                <a:hlinkClick r:id="rId4"/>
              </a:rPr>
              <a:t>LMC7111</a:t>
            </a:r>
            <a:r>
              <a:rPr lang="en-IN" dirty="0" smtClean="0"/>
              <a:t> Operational Amplifier.</a:t>
            </a:r>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IN" dirty="0" smtClean="0"/>
          </a:p>
          <a:p>
            <a:pPr marL="274320" indent="-274320" fontAlgn="auto">
              <a:spcAft>
                <a:spcPts val="0"/>
              </a:spcAft>
              <a:buFont typeface="Wingdings"/>
              <a:buChar char=""/>
              <a:defRPr/>
            </a:pPr>
            <a:endParaRPr lang="en-GB" dirty="0" smtClean="0"/>
          </a:p>
          <a:p>
            <a:pPr marL="457200" indent="-457200" algn="ctr" fontAlgn="auto">
              <a:spcAft>
                <a:spcPts val="0"/>
              </a:spcAft>
              <a:buFont typeface="Wingdings"/>
              <a:buNone/>
              <a:defRPr/>
            </a:pPr>
            <a:endParaRPr lang="en-US" b="1" dirty="0" smtClean="0"/>
          </a:p>
          <a:p>
            <a:pPr marL="457200" indent="-457200" algn="ctr" fontAlgn="auto">
              <a:spcAft>
                <a:spcPts val="0"/>
              </a:spcAft>
              <a:buFont typeface="Wingdings"/>
              <a:buNone/>
              <a:defRPr/>
            </a:pPr>
            <a:endParaRPr lang="en-US" b="1" dirty="0" smtClean="0"/>
          </a:p>
          <a:p>
            <a:pPr marL="457200" indent="-457200" fontAlgn="auto">
              <a:spcAft>
                <a:spcPts val="0"/>
              </a:spcAft>
              <a:buFont typeface="Wingdings"/>
              <a:buAutoNum type="arabicPeriod"/>
              <a:defRPr/>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sz="quarter" idx="1"/>
          </p:nvPr>
        </p:nvSpPr>
        <p:spPr>
          <a:xfrm>
            <a:off x="457200" y="260350"/>
            <a:ext cx="8075613" cy="6213475"/>
          </a:xfrm>
        </p:spPr>
        <p:txBody>
          <a:bodyPr/>
          <a:lstStyle/>
          <a:p>
            <a:pPr algn="just"/>
            <a:r>
              <a:rPr lang="en-GB" dirty="0" smtClean="0"/>
              <a:t>when a person walks into the room through a door with the sensors, Sensor A is toggled first followed by Sensor B</a:t>
            </a:r>
          </a:p>
          <a:p>
            <a:pPr algn="just"/>
            <a:r>
              <a:rPr lang="en-GB" dirty="0" smtClean="0"/>
              <a:t>The number of people in the room will only be increased if the sensors are toggled in the following specific order: </a:t>
            </a:r>
          </a:p>
          <a:p>
            <a:pPr algn="just">
              <a:buFont typeface="Wingdings" pitchFamily="2" charset="2"/>
              <a:buNone/>
            </a:pPr>
            <a:r>
              <a:rPr lang="en-GB" dirty="0" smtClean="0"/>
              <a:t>                     1.Sensor A </a:t>
            </a:r>
          </a:p>
          <a:p>
            <a:pPr algn="just">
              <a:buFont typeface="Wingdings" pitchFamily="2" charset="2"/>
              <a:buNone/>
            </a:pPr>
            <a:r>
              <a:rPr lang="en-GB" dirty="0" smtClean="0"/>
              <a:t>                     2.Sensor A and Sensor B </a:t>
            </a:r>
          </a:p>
          <a:p>
            <a:pPr algn="just">
              <a:buFont typeface="Wingdings" pitchFamily="2" charset="2"/>
              <a:buNone/>
            </a:pPr>
            <a:r>
              <a:rPr lang="en-GB" dirty="0" smtClean="0"/>
              <a:t>                     3.Sensor B</a:t>
            </a:r>
          </a:p>
          <a:p>
            <a:pPr algn="just"/>
            <a:r>
              <a:rPr lang="en-GB" dirty="0" smtClean="0"/>
              <a:t>In an analogous manner, the number of people will only be decreased if the following sensors are toggled in order:</a:t>
            </a:r>
          </a:p>
          <a:p>
            <a:pPr algn="just">
              <a:buFont typeface="Wingdings" pitchFamily="2" charset="2"/>
              <a:buNone/>
            </a:pPr>
            <a:r>
              <a:rPr lang="en-US" dirty="0" smtClean="0"/>
              <a:t>                      1. Sensor B</a:t>
            </a:r>
          </a:p>
          <a:p>
            <a:pPr algn="just">
              <a:buFont typeface="Wingdings" pitchFamily="2" charset="2"/>
              <a:buNone/>
            </a:pPr>
            <a:r>
              <a:rPr lang="en-US" dirty="0" smtClean="0"/>
              <a:t>		           2 .Sensor B and Sensor A</a:t>
            </a:r>
          </a:p>
          <a:p>
            <a:pPr algn="just">
              <a:buFont typeface="Wingdings" pitchFamily="2" charset="2"/>
              <a:buNone/>
            </a:pPr>
            <a:r>
              <a:rPr lang="en-US" dirty="0" smtClean="0"/>
              <a:t>			3. Sensor A</a:t>
            </a:r>
            <a:endParaRPr lang="en-GB" dirty="0" smtClean="0"/>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sz="quarter" idx="1"/>
          </p:nvPr>
        </p:nvSpPr>
        <p:spPr>
          <a:xfrm>
            <a:off x="457200" y="71414"/>
            <a:ext cx="8075613" cy="6213475"/>
          </a:xfrm>
        </p:spPr>
        <p:txBody>
          <a:bodyPr/>
          <a:lstStyle/>
          <a:p>
            <a:pPr>
              <a:buNone/>
            </a:pPr>
            <a:r>
              <a:rPr lang="en-US" sz="1800" b="1" dirty="0" smtClean="0"/>
              <a:t>CODE SNIPPET</a:t>
            </a:r>
          </a:p>
          <a:p>
            <a:pPr>
              <a:buNone/>
            </a:pPr>
            <a:r>
              <a:rPr lang="en-US" sz="1600" dirty="0" smtClean="0"/>
              <a:t>	</a:t>
            </a:r>
            <a:r>
              <a:rPr lang="en-US" sz="1800" dirty="0" smtClean="0"/>
              <a:t>if (</a:t>
            </a:r>
            <a:r>
              <a:rPr lang="en-US" sz="1800" dirty="0" err="1" smtClean="0"/>
              <a:t>sensorA</a:t>
            </a:r>
            <a:r>
              <a:rPr lang="en-US" sz="1800" dirty="0" smtClean="0"/>
              <a:t> &amp;&amp; !</a:t>
            </a:r>
            <a:r>
              <a:rPr lang="en-US" sz="1800" dirty="0" err="1" smtClean="0"/>
              <a:t>sensorB</a:t>
            </a:r>
            <a:r>
              <a:rPr lang="en-US" sz="1800" dirty="0" smtClean="0"/>
              <a:t>) </a:t>
            </a:r>
          </a:p>
          <a:p>
            <a:pPr>
              <a:buNone/>
            </a:pPr>
            <a:r>
              <a:rPr lang="en-US" sz="1800" dirty="0" smtClean="0"/>
              <a:t>	{</a:t>
            </a:r>
            <a:br>
              <a:rPr lang="en-US" sz="1800" dirty="0" smtClean="0"/>
            </a:br>
            <a:r>
              <a:rPr lang="en-US" sz="1800" dirty="0" smtClean="0"/>
              <a:t>if((traffic == NONE)||(traffic == IN_M)) traffic = IN;</a:t>
            </a:r>
            <a:br>
              <a:rPr lang="en-US" sz="1800" dirty="0" smtClean="0"/>
            </a:br>
            <a:r>
              <a:rPr lang="en-US" sz="1800" dirty="0" smtClean="0"/>
              <a:t>}</a:t>
            </a:r>
            <a:br>
              <a:rPr lang="en-US" sz="1800" dirty="0" smtClean="0"/>
            </a:br>
            <a:r>
              <a:rPr lang="en-US" sz="1800" dirty="0" smtClean="0"/>
              <a:t>else if (!</a:t>
            </a:r>
            <a:r>
              <a:rPr lang="en-US" sz="1800" dirty="0" err="1" smtClean="0"/>
              <a:t>sensorA</a:t>
            </a:r>
            <a:r>
              <a:rPr lang="en-US" sz="1800" dirty="0" smtClean="0"/>
              <a:t> &amp;&amp; </a:t>
            </a:r>
            <a:r>
              <a:rPr lang="en-US" sz="1800" dirty="0" err="1" smtClean="0"/>
              <a:t>sensorB</a:t>
            </a:r>
            <a:r>
              <a:rPr lang="en-US" sz="1800" dirty="0" smtClean="0"/>
              <a:t>) { </a:t>
            </a:r>
            <a:br>
              <a:rPr lang="en-US" sz="1800" dirty="0" smtClean="0"/>
            </a:br>
            <a:r>
              <a:rPr lang="en-US" sz="1800" dirty="0" smtClean="0"/>
              <a:t>if((traffic == NONE)||(traffic == OUT_M)) traffic = OUT;</a:t>
            </a:r>
            <a:br>
              <a:rPr lang="en-US" sz="1800" dirty="0" smtClean="0"/>
            </a:br>
            <a:r>
              <a:rPr lang="en-US" sz="1800" dirty="0" smtClean="0"/>
              <a:t>}</a:t>
            </a:r>
            <a:br>
              <a:rPr lang="en-US" sz="1800" dirty="0" smtClean="0"/>
            </a:br>
            <a:r>
              <a:rPr lang="en-US" sz="1800" dirty="0" smtClean="0"/>
              <a:t>else if (</a:t>
            </a:r>
            <a:r>
              <a:rPr lang="en-US" sz="1800" dirty="0" err="1" smtClean="0"/>
              <a:t>sensorA</a:t>
            </a:r>
            <a:r>
              <a:rPr lang="en-US" sz="1800" dirty="0" smtClean="0"/>
              <a:t> &amp;&amp; </a:t>
            </a:r>
            <a:r>
              <a:rPr lang="en-US" sz="1800" dirty="0" err="1" smtClean="0"/>
              <a:t>sensorB</a:t>
            </a:r>
            <a:r>
              <a:rPr lang="en-US" sz="1800" dirty="0" smtClean="0"/>
              <a:t>) {</a:t>
            </a:r>
            <a:br>
              <a:rPr lang="en-US" sz="1800" dirty="0" smtClean="0"/>
            </a:br>
            <a:r>
              <a:rPr lang="en-US" sz="1800" dirty="0" smtClean="0"/>
              <a:t>if(traffic == IN) traffic = IN_M;</a:t>
            </a:r>
            <a:br>
              <a:rPr lang="en-US" sz="1800" dirty="0" smtClean="0"/>
            </a:br>
            <a:r>
              <a:rPr lang="en-US" sz="1800" dirty="0" smtClean="0"/>
              <a:t>else if (traffic == OUT) traffic = OUT_M;</a:t>
            </a:r>
            <a:br>
              <a:rPr lang="en-US" sz="1800" dirty="0" smtClean="0"/>
            </a:br>
            <a:r>
              <a:rPr lang="en-US" sz="1800" dirty="0" smtClean="0"/>
              <a:t>}</a:t>
            </a:r>
            <a:br>
              <a:rPr lang="en-US" sz="1800" dirty="0" smtClean="0"/>
            </a:br>
            <a:r>
              <a:rPr lang="en-US" sz="1800" dirty="0" smtClean="0"/>
              <a:t>else if (!</a:t>
            </a:r>
            <a:r>
              <a:rPr lang="en-US" sz="1800" dirty="0" err="1" smtClean="0"/>
              <a:t>sensorA</a:t>
            </a:r>
            <a:r>
              <a:rPr lang="en-US" sz="1800" dirty="0" smtClean="0"/>
              <a:t> &amp;&amp; !</a:t>
            </a:r>
            <a:r>
              <a:rPr lang="en-US" sz="1800" dirty="0" err="1" smtClean="0"/>
              <a:t>sensorB</a:t>
            </a:r>
            <a:r>
              <a:rPr lang="en-US" sz="1800" dirty="0" smtClean="0"/>
              <a:t>) {</a:t>
            </a:r>
            <a:br>
              <a:rPr lang="en-US" sz="1800" dirty="0" smtClean="0"/>
            </a:br>
            <a:r>
              <a:rPr lang="en-US" sz="1800" dirty="0" smtClean="0"/>
              <a:t>if(traffic == OUT_M) {</a:t>
            </a:r>
            <a:br>
              <a:rPr lang="en-US" sz="1800" dirty="0" smtClean="0"/>
            </a:br>
            <a:r>
              <a:rPr lang="en-US" sz="1800" dirty="0" smtClean="0"/>
              <a:t>if(</a:t>
            </a:r>
            <a:r>
              <a:rPr lang="en-US" sz="1800" dirty="0" err="1" smtClean="0"/>
              <a:t>num_people</a:t>
            </a:r>
            <a:r>
              <a:rPr lang="en-US" sz="1800" dirty="0" smtClean="0"/>
              <a:t> != 0) </a:t>
            </a:r>
            <a:r>
              <a:rPr lang="en-US" sz="1800" dirty="0" err="1" smtClean="0"/>
              <a:t>num_people</a:t>
            </a:r>
            <a:r>
              <a:rPr lang="en-US" sz="1800" dirty="0" smtClean="0"/>
              <a:t>--;</a:t>
            </a:r>
            <a:br>
              <a:rPr lang="en-US" sz="1800" dirty="0" smtClean="0"/>
            </a:br>
            <a:r>
              <a:rPr lang="en-US" sz="1800" dirty="0" smtClean="0"/>
              <a:t>PORTB = ~</a:t>
            </a:r>
            <a:r>
              <a:rPr lang="en-US" sz="1800" dirty="0" err="1" smtClean="0"/>
              <a:t>num_people</a:t>
            </a:r>
            <a:r>
              <a:rPr lang="en-US" sz="1800" dirty="0" smtClean="0"/>
              <a:t>;</a:t>
            </a:r>
            <a:br>
              <a:rPr lang="en-US" sz="1800" dirty="0" smtClean="0"/>
            </a:br>
            <a:r>
              <a:rPr lang="en-US" sz="1800" dirty="0" smtClean="0"/>
              <a:t>} </a:t>
            </a:r>
            <a:br>
              <a:rPr lang="en-US" sz="1800" dirty="0" smtClean="0"/>
            </a:br>
            <a:r>
              <a:rPr lang="en-US" sz="1800" dirty="0" smtClean="0"/>
              <a:t>else if(traffic == IN_M) {</a:t>
            </a:r>
            <a:br>
              <a:rPr lang="en-US" sz="1800" dirty="0" smtClean="0"/>
            </a:br>
            <a:r>
              <a:rPr lang="en-US" sz="1800" dirty="0" err="1" smtClean="0"/>
              <a:t>num_people</a:t>
            </a:r>
            <a:r>
              <a:rPr lang="en-US" sz="1800" dirty="0" smtClean="0"/>
              <a:t>++; </a:t>
            </a:r>
            <a:br>
              <a:rPr lang="en-US" sz="1800" dirty="0" smtClean="0"/>
            </a:br>
            <a:r>
              <a:rPr lang="en-US" sz="1800" dirty="0" smtClean="0"/>
              <a:t>PORTB = ~</a:t>
            </a:r>
            <a:r>
              <a:rPr lang="en-US" sz="1800" dirty="0" err="1" smtClean="0"/>
              <a:t>num_people</a:t>
            </a:r>
            <a:r>
              <a:rPr lang="en-US" sz="1800" dirty="0" smtClean="0"/>
              <a:t>;</a:t>
            </a:r>
            <a:br>
              <a:rPr lang="en-US" sz="1800" dirty="0" smtClean="0"/>
            </a:br>
            <a:r>
              <a:rPr lang="en-US" sz="1800" dirty="0" smtClean="0"/>
              <a:t>} </a:t>
            </a:r>
            <a:br>
              <a:rPr lang="en-US" sz="1800" dirty="0" smtClean="0"/>
            </a:br>
            <a:r>
              <a:rPr lang="en-US" sz="1800" dirty="0" smtClean="0"/>
              <a:t>traffic = NONE;</a:t>
            </a:r>
            <a:br>
              <a:rPr lang="en-US" sz="1800" dirty="0" smtClean="0"/>
            </a:br>
            <a:r>
              <a:rPr lang="en-US" sz="1800" dirty="0" smtClean="0"/>
              <a:t>}</a:t>
            </a:r>
          </a:p>
          <a:p>
            <a:pPr algn="just">
              <a:buFont typeface="Wingdings" pitchFamily="2" charset="2"/>
              <a:buNone/>
            </a:pPr>
            <a:endParaRPr lang="en-GB" dirty="0" smtClean="0"/>
          </a:p>
          <a:p>
            <a:endParaRPr lang="en-GB" dirty="0" smtClean="0"/>
          </a:p>
          <a:p>
            <a:endParaRPr lang="en-GB"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672</TotalTime>
  <Words>1344</Words>
  <Application>Microsoft Office PowerPoint</Application>
  <PresentationFormat>On-screen Show (4:3)</PresentationFormat>
  <Paragraphs>202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      Self-Configuring Lighting Control System   </vt:lpstr>
      <vt:lpstr>INTRODUCTION</vt:lpstr>
      <vt:lpstr>Slide 3</vt:lpstr>
      <vt:lpstr>Slide 4</vt:lpstr>
      <vt:lpstr>Hardware design</vt:lpstr>
      <vt:lpstr>Software</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Self-Configuring Lighting Control System</dc:title>
  <dc:creator>bhuvi</dc:creator>
  <cp:lastModifiedBy>Ekta</cp:lastModifiedBy>
  <cp:revision>71</cp:revision>
  <dcterms:created xsi:type="dcterms:W3CDTF">2013-12-11T05:47:00Z</dcterms:created>
  <dcterms:modified xsi:type="dcterms:W3CDTF">2013-12-12T04:43:53Z</dcterms:modified>
</cp:coreProperties>
</file>