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3" d="100"/>
          <a:sy n="73" d="100"/>
        </p:scale>
        <p:origin x="48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38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3.png"/><Relationship Id="rId7" Type="http://schemas.openxmlformats.org/officeDocument/2006/relationships/hyperlink" Target="https://gamma.ap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hyperlink" Target="https://explainedthis.com/books/a-little-life-review/" TargetMode="External"/><Relationship Id="rId3" Type="http://schemas.openxmlformats.org/officeDocument/2006/relationships/hyperlink" Target="https://www.butikkitap.com/blog/edebi-roman-nedir-ozellikleri-nelerdir" TargetMode="External"/><Relationship Id="rId7" Type="http://schemas.openxmlformats.org/officeDocument/2006/relationships/hyperlink" Target="https://www.theguardian.com/books/2016/jan/20/a-little-life-why-everyone-should-read-this-modern-day-classic"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thebookerprizes.com/the-booker-library/features/reading-guide-a-little-life-by-hanya-yanagihara" TargetMode="External"/><Relationship Id="rId5" Type="http://schemas.openxmlformats.org/officeDocument/2006/relationships/hyperlink" Target="https://booktriggerwarnings.com/index.php?title=A_Little_Life_by_Hanya_Yanagihara" TargetMode="External"/><Relationship Id="rId10" Type="http://schemas.openxmlformats.org/officeDocument/2006/relationships/image" Target="../media/image2.png"/><Relationship Id="rId4" Type="http://schemas.openxmlformats.org/officeDocument/2006/relationships/hyperlink" Target="https://bookbrief.io/books/a-little-life-hanya-yanagihara/summary#part-ii-friendship-and-resilience" TargetMode="External"/><Relationship Id="rId9" Type="http://schemas.openxmlformats.org/officeDocument/2006/relationships/hyperlink" Target="https://gamma.ap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198727"/>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2037993" y="2804041"/>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037993" y="3492698"/>
            <a:ext cx="4506992" cy="555427"/>
          </a:xfrm>
          <a:prstGeom prst="rect">
            <a:avLst/>
          </a:prstGeom>
          <a:noFill/>
          <a:ln/>
        </p:spPr>
        <p:txBody>
          <a:bodyPr wrap="none" rtlCol="0" anchor="t"/>
          <a:lstStyle/>
          <a:p>
            <a:pPr marL="0" indent="0">
              <a:lnSpc>
                <a:spcPts val="4374"/>
              </a:lnSpc>
              <a:buNone/>
            </a:pPr>
            <a:r>
              <a:rPr lang="en-US" sz="3499" b="1" dirty="0">
                <a:solidFill>
                  <a:srgbClr val="333F70"/>
                </a:solidFill>
                <a:latin typeface="Unbounded" pitchFamily="34" charset="0"/>
                <a:ea typeface="Unbounded" pitchFamily="34" charset="-122"/>
                <a:cs typeface="Unbounded" pitchFamily="34" charset="-120"/>
              </a:rPr>
              <a:t>EDEBİ ROMAN &amp;</a:t>
            </a:r>
            <a:endParaRPr lang="en-US" sz="3499" dirty="0"/>
          </a:p>
        </p:txBody>
      </p:sp>
      <p:sp>
        <p:nvSpPr>
          <p:cNvPr id="9" name="Text 6"/>
          <p:cNvSpPr/>
          <p:nvPr/>
        </p:nvSpPr>
        <p:spPr>
          <a:xfrm>
            <a:off x="2037993" y="4381381"/>
            <a:ext cx="5789771" cy="555427"/>
          </a:xfrm>
          <a:prstGeom prst="rect">
            <a:avLst/>
          </a:prstGeom>
          <a:noFill/>
          <a:ln/>
        </p:spPr>
        <p:txBody>
          <a:bodyPr wrap="none" rtlCol="0" anchor="t"/>
          <a:lstStyle/>
          <a:p>
            <a:pPr marL="0" indent="0">
              <a:lnSpc>
                <a:spcPts val="4374"/>
              </a:lnSpc>
              <a:buNone/>
            </a:pPr>
            <a:r>
              <a:rPr lang="en-US" sz="3499" b="1" dirty="0">
                <a:solidFill>
                  <a:srgbClr val="333F70"/>
                </a:solidFill>
                <a:latin typeface="Unbounded" pitchFamily="34" charset="0"/>
                <a:ea typeface="Unbounded" pitchFamily="34" charset="-122"/>
                <a:cs typeface="Unbounded" pitchFamily="34" charset="-120"/>
              </a:rPr>
              <a:t>DEĞERSİZ BİR HAYAT</a:t>
            </a:r>
            <a:endParaRPr lang="en-US" sz="3499" dirty="0"/>
          </a:p>
        </p:txBody>
      </p:sp>
      <p:sp>
        <p:nvSpPr>
          <p:cNvPr id="10" name="Text 7"/>
          <p:cNvSpPr/>
          <p:nvPr/>
        </p:nvSpPr>
        <p:spPr>
          <a:xfrm>
            <a:off x="2037993" y="5270063"/>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8"/>
          <p:cNvSpPr/>
          <p:nvPr/>
        </p:nvSpPr>
        <p:spPr>
          <a:xfrm>
            <a:off x="2037993" y="5875377"/>
            <a:ext cx="10554414" cy="355402"/>
          </a:xfrm>
          <a:prstGeom prst="rect">
            <a:avLst/>
          </a:prstGeom>
          <a:noFill/>
          <a:ln/>
        </p:spPr>
        <p:txBody>
          <a:bodyPr wrap="none" rtlCol="0" anchor="t"/>
          <a:lstStyle/>
          <a:p>
            <a:pPr marL="0" indent="0">
              <a:lnSpc>
                <a:spcPts val="2799"/>
              </a:lnSpc>
              <a:buNone/>
            </a:pPr>
            <a:endParaRPr lang="en-US" sz="1750" dirty="0"/>
          </a:p>
        </p:txBody>
      </p:sp>
      <p:pic>
        <p:nvPicPr>
          <p:cNvPr id="1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176582"/>
            <a:ext cx="8263057"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Kitapta İşlenen Temalar</a:t>
            </a:r>
            <a:endParaRPr lang="en-US" sz="4374" dirty="0"/>
          </a:p>
        </p:txBody>
      </p:sp>
      <p:sp>
        <p:nvSpPr>
          <p:cNvPr id="5" name="Text 3"/>
          <p:cNvSpPr/>
          <p:nvPr/>
        </p:nvSpPr>
        <p:spPr>
          <a:xfrm>
            <a:off x="2393394" y="331529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Yetişkinliğe Geçiş</a:t>
            </a:r>
            <a:endParaRPr lang="en-US" sz="1750" dirty="0"/>
          </a:p>
        </p:txBody>
      </p:sp>
      <p:sp>
        <p:nvSpPr>
          <p:cNvPr id="6" name="Text 4"/>
          <p:cNvSpPr/>
          <p:nvPr/>
        </p:nvSpPr>
        <p:spPr>
          <a:xfrm>
            <a:off x="2393394" y="3759518"/>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Arkadaşlık ve Dayanıklılık</a:t>
            </a:r>
            <a:endParaRPr lang="en-US" sz="1750" dirty="0"/>
          </a:p>
        </p:txBody>
      </p:sp>
      <p:sp>
        <p:nvSpPr>
          <p:cNvPr id="7" name="Text 5"/>
          <p:cNvSpPr/>
          <p:nvPr/>
        </p:nvSpPr>
        <p:spPr>
          <a:xfrm>
            <a:off x="2393394" y="4203740"/>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Travma ve İyileşme</a:t>
            </a:r>
            <a:endParaRPr lang="en-US" sz="1750" dirty="0"/>
          </a:p>
        </p:txBody>
      </p:sp>
      <p:sp>
        <p:nvSpPr>
          <p:cNvPr id="8" name="Text 6"/>
          <p:cNvSpPr/>
          <p:nvPr/>
        </p:nvSpPr>
        <p:spPr>
          <a:xfrm>
            <a:off x="2393394" y="4647962"/>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Kimlik Arayışı ve Kendini Kabullenme</a:t>
            </a:r>
            <a:endParaRPr lang="en-US" sz="1750" dirty="0"/>
          </a:p>
        </p:txBody>
      </p:sp>
      <p:sp>
        <p:nvSpPr>
          <p:cNvPr id="9" name="Text 7"/>
          <p:cNvSpPr/>
          <p:nvPr/>
        </p:nvSpPr>
        <p:spPr>
          <a:xfrm>
            <a:off x="2393394" y="509218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Aşk ve kayıp</a:t>
            </a:r>
            <a:endParaRPr lang="en-US" sz="1750" dirty="0"/>
          </a:p>
        </p:txBody>
      </p:sp>
      <p:sp>
        <p:nvSpPr>
          <p:cNvPr id="10" name="Text 8"/>
          <p:cNvSpPr/>
          <p:nvPr/>
        </p:nvSpPr>
        <p:spPr>
          <a:xfrm>
            <a:off x="2037993" y="5697498"/>
            <a:ext cx="10554414" cy="355402"/>
          </a:xfrm>
          <a:prstGeom prst="rect">
            <a:avLst/>
          </a:prstGeom>
          <a:noFill/>
          <a:ln/>
        </p:spPr>
        <p:txBody>
          <a:bodyPr wrap="none" rtlCol="0" anchor="t"/>
          <a:lstStyle/>
          <a:p>
            <a:pPr marL="0" indent="0">
              <a:lnSpc>
                <a:spcPts val="2799"/>
              </a:lnSpc>
              <a:buNone/>
            </a:pP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766530"/>
            <a:ext cx="7662148"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Okuyucuların Tepkileri</a:t>
            </a:r>
            <a:endParaRPr lang="en-US" sz="4374" dirty="0"/>
          </a:p>
        </p:txBody>
      </p:sp>
      <p:pic>
        <p:nvPicPr>
          <p:cNvPr id="5" name="Image 0" descr="preencoded.png"/>
          <p:cNvPicPr>
            <a:picLocks noChangeAspect="1"/>
          </p:cNvPicPr>
          <p:nvPr/>
        </p:nvPicPr>
        <p:blipFill>
          <a:blip r:embed="rId3"/>
          <a:stretch>
            <a:fillRect/>
          </a:stretch>
        </p:blipFill>
        <p:spPr>
          <a:xfrm>
            <a:off x="2762726" y="3048357"/>
            <a:ext cx="1619726" cy="2666286"/>
          </a:xfrm>
          <a:prstGeom prst="rect">
            <a:avLst/>
          </a:prstGeom>
        </p:spPr>
      </p:pic>
      <p:pic>
        <p:nvPicPr>
          <p:cNvPr id="6" name="Image 1" descr="preencoded.png"/>
          <p:cNvPicPr>
            <a:picLocks noChangeAspect="1"/>
          </p:cNvPicPr>
          <p:nvPr/>
        </p:nvPicPr>
        <p:blipFill>
          <a:blip r:embed="rId4"/>
          <a:stretch>
            <a:fillRect/>
          </a:stretch>
        </p:blipFill>
        <p:spPr>
          <a:xfrm>
            <a:off x="4560094" y="3048357"/>
            <a:ext cx="2052995" cy="2666286"/>
          </a:xfrm>
          <a:prstGeom prst="rect">
            <a:avLst/>
          </a:prstGeom>
        </p:spPr>
      </p:pic>
      <p:pic>
        <p:nvPicPr>
          <p:cNvPr id="7" name="Image 2" descr="preencoded.png"/>
          <p:cNvPicPr>
            <a:picLocks noChangeAspect="1"/>
          </p:cNvPicPr>
          <p:nvPr/>
        </p:nvPicPr>
        <p:blipFill>
          <a:blip r:embed="rId5"/>
          <a:stretch>
            <a:fillRect/>
          </a:stretch>
        </p:blipFill>
        <p:spPr>
          <a:xfrm>
            <a:off x="6790730" y="3048357"/>
            <a:ext cx="3206115" cy="2666286"/>
          </a:xfrm>
          <a:prstGeom prst="rect">
            <a:avLst/>
          </a:prstGeom>
        </p:spPr>
      </p:pic>
      <p:pic>
        <p:nvPicPr>
          <p:cNvPr id="8" name="Image 3" descr="preencoded.png"/>
          <p:cNvPicPr>
            <a:picLocks noChangeAspect="1"/>
          </p:cNvPicPr>
          <p:nvPr/>
        </p:nvPicPr>
        <p:blipFill>
          <a:blip r:embed="rId6"/>
          <a:stretch>
            <a:fillRect/>
          </a:stretch>
        </p:blipFill>
        <p:spPr>
          <a:xfrm>
            <a:off x="10174486" y="3048357"/>
            <a:ext cx="1693069" cy="2666286"/>
          </a:xfrm>
          <a:prstGeom prst="rect">
            <a:avLst/>
          </a:prstGeom>
        </p:spPr>
      </p:pic>
      <p:sp>
        <p:nvSpPr>
          <p:cNvPr id="9" name="Text 3"/>
          <p:cNvSpPr/>
          <p:nvPr/>
        </p:nvSpPr>
        <p:spPr>
          <a:xfrm>
            <a:off x="2037993" y="6107668"/>
            <a:ext cx="10554414" cy="355402"/>
          </a:xfrm>
          <a:prstGeom prst="rect">
            <a:avLst/>
          </a:prstGeom>
          <a:noFill/>
          <a:ln/>
        </p:spPr>
        <p:txBody>
          <a:bodyPr wrap="none" rtlCol="0" anchor="t"/>
          <a:lstStyle/>
          <a:p>
            <a:pPr marL="0" indent="0">
              <a:lnSpc>
                <a:spcPts val="2799"/>
              </a:lnSpc>
              <a:buNone/>
            </a:pPr>
            <a:endParaRPr lang="en-US" sz="1750" dirty="0"/>
          </a:p>
        </p:txBody>
      </p:sp>
      <p:pic>
        <p:nvPicPr>
          <p:cNvPr id="10"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176582"/>
            <a:ext cx="6633448"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Tetikleyici Unsurlar</a:t>
            </a:r>
            <a:endParaRPr lang="en-US" sz="4374" dirty="0"/>
          </a:p>
        </p:txBody>
      </p:sp>
      <p:sp>
        <p:nvSpPr>
          <p:cNvPr id="5" name="Text 3"/>
          <p:cNvSpPr/>
          <p:nvPr/>
        </p:nvSpPr>
        <p:spPr>
          <a:xfrm>
            <a:off x="2393394" y="331529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Engelli ayrımcılığı</a:t>
            </a:r>
            <a:endParaRPr lang="en-US" sz="1750" dirty="0"/>
          </a:p>
        </p:txBody>
      </p:sp>
      <p:sp>
        <p:nvSpPr>
          <p:cNvPr id="6" name="Text 4"/>
          <p:cNvSpPr/>
          <p:nvPr/>
        </p:nvSpPr>
        <p:spPr>
          <a:xfrm>
            <a:off x="2393394" y="3759518"/>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Madde bağımlılığı</a:t>
            </a:r>
            <a:endParaRPr lang="en-US" sz="1750" dirty="0"/>
          </a:p>
        </p:txBody>
      </p:sp>
      <p:sp>
        <p:nvSpPr>
          <p:cNvPr id="7" name="Text 5"/>
          <p:cNvSpPr/>
          <p:nvPr/>
        </p:nvSpPr>
        <p:spPr>
          <a:xfrm>
            <a:off x="2393394" y="4203740"/>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 İstismar</a:t>
            </a:r>
            <a:endParaRPr lang="en-US" sz="1750" dirty="0"/>
          </a:p>
        </p:txBody>
      </p:sp>
      <p:sp>
        <p:nvSpPr>
          <p:cNvPr id="8" name="Text 6"/>
          <p:cNvSpPr/>
          <p:nvPr/>
        </p:nvSpPr>
        <p:spPr>
          <a:xfrm>
            <a:off x="2393394" y="4647962"/>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Irkçılık</a:t>
            </a:r>
            <a:endParaRPr lang="en-US" sz="1750" dirty="0"/>
          </a:p>
        </p:txBody>
      </p:sp>
      <p:sp>
        <p:nvSpPr>
          <p:cNvPr id="9" name="Text 7"/>
          <p:cNvSpPr/>
          <p:nvPr/>
        </p:nvSpPr>
        <p:spPr>
          <a:xfrm>
            <a:off x="2393394" y="509218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Kendine zarar verme</a:t>
            </a:r>
            <a:endParaRPr lang="en-US" sz="1750" dirty="0"/>
          </a:p>
        </p:txBody>
      </p:sp>
      <p:sp>
        <p:nvSpPr>
          <p:cNvPr id="10" name="Text 8"/>
          <p:cNvSpPr/>
          <p:nvPr/>
        </p:nvSpPr>
        <p:spPr>
          <a:xfrm>
            <a:off x="2037993" y="5697498"/>
            <a:ext cx="10554414" cy="355402"/>
          </a:xfrm>
          <a:prstGeom prst="rect">
            <a:avLst/>
          </a:prstGeom>
          <a:noFill/>
          <a:ln/>
        </p:spPr>
        <p:txBody>
          <a:bodyPr wrap="none" rtlCol="0" anchor="t"/>
          <a:lstStyle/>
          <a:p>
            <a:pPr marL="0" indent="0">
              <a:lnSpc>
                <a:spcPts val="2799"/>
              </a:lnSpc>
              <a:buNone/>
            </a:pP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105501" y="603171"/>
            <a:ext cx="5483781" cy="685443"/>
          </a:xfrm>
          <a:prstGeom prst="rect">
            <a:avLst/>
          </a:prstGeom>
          <a:noFill/>
          <a:ln/>
        </p:spPr>
        <p:txBody>
          <a:bodyPr wrap="none" rtlCol="0" anchor="t"/>
          <a:lstStyle/>
          <a:p>
            <a:pPr marL="0" indent="0">
              <a:lnSpc>
                <a:spcPts val="5398"/>
              </a:lnSpc>
              <a:buNone/>
            </a:pPr>
            <a:r>
              <a:rPr lang="en-US" sz="4318" b="1" dirty="0">
                <a:solidFill>
                  <a:srgbClr val="333F70"/>
                </a:solidFill>
                <a:latin typeface="Unbounded" pitchFamily="34" charset="0"/>
                <a:ea typeface="Unbounded" pitchFamily="34" charset="-122"/>
                <a:cs typeface="Unbounded" pitchFamily="34" charset="-120"/>
              </a:rPr>
              <a:t>Alıntılar</a:t>
            </a:r>
            <a:endParaRPr lang="en-US" sz="4318" dirty="0"/>
          </a:p>
        </p:txBody>
      </p:sp>
      <p:sp>
        <p:nvSpPr>
          <p:cNvPr id="5" name="Text 3"/>
          <p:cNvSpPr/>
          <p:nvPr/>
        </p:nvSpPr>
        <p:spPr>
          <a:xfrm>
            <a:off x="2105501" y="1727240"/>
            <a:ext cx="10419278" cy="1754386"/>
          </a:xfrm>
          <a:prstGeom prst="rect">
            <a:avLst/>
          </a:prstGeom>
          <a:noFill/>
          <a:ln/>
        </p:spPr>
        <p:txBody>
          <a:bodyPr wrap="square" rtlCol="0" anchor="t"/>
          <a:lstStyle/>
          <a:p>
            <a:pPr marL="0" indent="0">
              <a:lnSpc>
                <a:spcPts val="2764"/>
              </a:lnSpc>
              <a:buNone/>
            </a:pPr>
            <a:r>
              <a:rPr lang="en-US" sz="1727" dirty="0">
                <a:solidFill>
                  <a:srgbClr val="333F70"/>
                </a:solidFill>
                <a:latin typeface="Open Sans" pitchFamily="34" charset="0"/>
                <a:ea typeface="Open Sans" pitchFamily="34" charset="-122"/>
                <a:cs typeface="Open Sans" pitchFamily="34" charset="-120"/>
              </a:rPr>
              <a:t>— Fakat içinde bulunduğumuz kendini gerçekleştirme çağında, insanın hayatındaki birinci tercihten başkasıyla yetinmesi iradesizlik olarak görülüyor, ayıplanıyordu. Kaderin sandığın şeye boyun eğmek, onurlu bir hareket olmaktan çıkıp korkaklığa dönüşmüştü bir yerlerde. Mutluluğa ulaşma baskısı bazen zulüm şeklini alıyordu, mutluluk herkesin ulaşabileceği ve ulaşıması gereken bir şeymiş de, bu uğurda verilecek en küçük bir taviz dahi bireyin kendi kabahatiymiş gibi.(55)</a:t>
            </a:r>
            <a:endParaRPr lang="en-US" sz="1727" dirty="0"/>
          </a:p>
        </p:txBody>
      </p:sp>
      <p:sp>
        <p:nvSpPr>
          <p:cNvPr id="6" name="Text 4"/>
          <p:cNvSpPr/>
          <p:nvPr/>
        </p:nvSpPr>
        <p:spPr>
          <a:xfrm>
            <a:off x="2105501" y="3728323"/>
            <a:ext cx="10419278" cy="1403509"/>
          </a:xfrm>
          <a:prstGeom prst="rect">
            <a:avLst/>
          </a:prstGeom>
          <a:noFill/>
          <a:ln/>
        </p:spPr>
        <p:txBody>
          <a:bodyPr wrap="square" rtlCol="0" anchor="t"/>
          <a:lstStyle/>
          <a:p>
            <a:pPr marL="0" indent="0">
              <a:lnSpc>
                <a:spcPts val="2764"/>
              </a:lnSpc>
              <a:buNone/>
            </a:pPr>
            <a:r>
              <a:rPr lang="en-US" sz="1727" dirty="0">
                <a:solidFill>
                  <a:srgbClr val="333F70"/>
                </a:solidFill>
                <a:latin typeface="Open Sans" pitchFamily="34" charset="0"/>
                <a:ea typeface="Open Sans" pitchFamily="34" charset="-122"/>
                <a:cs typeface="Open Sans" pitchFamily="34" charset="-120"/>
              </a:rPr>
              <a:t>— Bence arkadaşlığın bütün numarası, senden daha iyi insanlar bulmak; daha akıllı, daha karizmatik değil, daha sevgi dolu, cömert ve bağışlayıcı insanlar bulup onlara sana öğretecebileceklerinden ötürü saygı duymak, senin hakkında ne kadar iyi veya kötü şeyler söylerse söylesinler kulak vermek, bir de onlara güvenmek, ki en zoru budur. Ama en güzelidir de.(248)</a:t>
            </a:r>
            <a:endParaRPr lang="en-US" sz="1727" dirty="0"/>
          </a:p>
        </p:txBody>
      </p:sp>
      <p:sp>
        <p:nvSpPr>
          <p:cNvPr id="7" name="Text 5"/>
          <p:cNvSpPr/>
          <p:nvPr/>
        </p:nvSpPr>
        <p:spPr>
          <a:xfrm>
            <a:off x="2105501" y="5378529"/>
            <a:ext cx="10419278" cy="701754"/>
          </a:xfrm>
          <a:prstGeom prst="rect">
            <a:avLst/>
          </a:prstGeom>
          <a:noFill/>
          <a:ln/>
        </p:spPr>
        <p:txBody>
          <a:bodyPr wrap="square" rtlCol="0" anchor="t"/>
          <a:lstStyle/>
          <a:p>
            <a:pPr marL="0" indent="0">
              <a:lnSpc>
                <a:spcPts val="2764"/>
              </a:lnSpc>
              <a:buNone/>
            </a:pPr>
            <a:r>
              <a:rPr lang="en-US" sz="1727" dirty="0">
                <a:solidFill>
                  <a:srgbClr val="333F70"/>
                </a:solidFill>
                <a:latin typeface="Open Sans" pitchFamily="34" charset="0"/>
                <a:ea typeface="Open Sans" pitchFamily="34" charset="-122"/>
                <a:cs typeface="Open Sans" pitchFamily="34" charset="-120"/>
              </a:rPr>
              <a:t>— Bir takım şeyler kırılır, bazen kırılanlar onarılır, fakat çoğu durumda fark edersin ki kırılan ne olursa olsun hayat o kaybı telafi etmek için yeniden şekillenir, bazen de muhteşem olur bu şekilleniş.(161)</a:t>
            </a:r>
            <a:endParaRPr lang="en-US" sz="1727" dirty="0"/>
          </a:p>
        </p:txBody>
      </p:sp>
      <p:sp>
        <p:nvSpPr>
          <p:cNvPr id="8" name="Text 6"/>
          <p:cNvSpPr/>
          <p:nvPr/>
        </p:nvSpPr>
        <p:spPr>
          <a:xfrm>
            <a:off x="2105501" y="6326981"/>
            <a:ext cx="10419278" cy="701754"/>
          </a:xfrm>
          <a:prstGeom prst="rect">
            <a:avLst/>
          </a:prstGeom>
          <a:noFill/>
          <a:ln/>
        </p:spPr>
        <p:txBody>
          <a:bodyPr wrap="square" rtlCol="0" anchor="t"/>
          <a:lstStyle/>
          <a:p>
            <a:pPr marL="0" indent="0">
              <a:lnSpc>
                <a:spcPts val="2764"/>
              </a:lnSpc>
              <a:buNone/>
            </a:pPr>
            <a:r>
              <a:rPr lang="en-US" sz="1727" dirty="0">
                <a:solidFill>
                  <a:srgbClr val="333F70"/>
                </a:solidFill>
                <a:latin typeface="Open Sans" pitchFamily="34" charset="0"/>
                <a:ea typeface="Open Sans" pitchFamily="34" charset="-122"/>
                <a:cs typeface="Open Sans" pitchFamily="34" charset="-120"/>
              </a:rPr>
              <a:t>— Omzu betona vurup dünya bir anlığına da olsa irkilip ondan uzaklaşırken aklındaki son düşünce bu: x = x diyor içinden. x = x, x = x.</a:t>
            </a:r>
            <a:endParaRPr lang="en-US" sz="1727" dirty="0"/>
          </a:p>
        </p:txBody>
      </p:sp>
      <p:sp>
        <p:nvSpPr>
          <p:cNvPr id="9" name="Text 7"/>
          <p:cNvSpPr/>
          <p:nvPr/>
        </p:nvSpPr>
        <p:spPr>
          <a:xfrm>
            <a:off x="2105501" y="7275433"/>
            <a:ext cx="10419278" cy="350877"/>
          </a:xfrm>
          <a:prstGeom prst="rect">
            <a:avLst/>
          </a:prstGeom>
          <a:noFill/>
          <a:ln/>
        </p:spPr>
        <p:txBody>
          <a:bodyPr wrap="none" rtlCol="0" anchor="t"/>
          <a:lstStyle/>
          <a:p>
            <a:pPr marL="0" indent="0">
              <a:lnSpc>
                <a:spcPts val="2764"/>
              </a:lnSpc>
              <a:buNone/>
            </a:pPr>
            <a:endParaRPr lang="en-US" sz="1727" dirty="0"/>
          </a:p>
        </p:txBody>
      </p:sp>
      <p:pic>
        <p:nvPicPr>
          <p:cNvPr id="10"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923461"/>
            <a:ext cx="570988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Neden Bu Kitap?</a:t>
            </a:r>
            <a:endParaRPr lang="en-US" sz="4374" dirty="0"/>
          </a:p>
        </p:txBody>
      </p:sp>
      <p:sp>
        <p:nvSpPr>
          <p:cNvPr id="5" name="Text 3"/>
          <p:cNvSpPr/>
          <p:nvPr/>
        </p:nvSpPr>
        <p:spPr>
          <a:xfrm>
            <a:off x="2393394" y="4062174"/>
            <a:ext cx="10199013" cy="355402"/>
          </a:xfrm>
          <a:prstGeom prst="rect">
            <a:avLst/>
          </a:prstGeom>
          <a:noFill/>
          <a:ln/>
        </p:spPr>
        <p:txBody>
          <a:bodyPr wrap="none" rtlCol="0" anchor="t"/>
          <a:lstStyle/>
          <a:p>
            <a:pPr marL="342900" indent="-342900" algn="l">
              <a:lnSpc>
                <a:spcPts val="2799"/>
              </a:lnSpc>
              <a:buSzPct val="100000"/>
              <a:buChar char="•"/>
            </a:pPr>
            <a:r>
              <a:rPr lang="tr-TR" sz="1750" dirty="0" smtClean="0">
                <a:solidFill>
                  <a:srgbClr val="333F70"/>
                </a:solidFill>
                <a:latin typeface="Open Sans" pitchFamily="34" charset="0"/>
                <a:ea typeface="Open Sans" pitchFamily="34" charset="-122"/>
                <a:cs typeface="Open Sans" pitchFamily="34" charset="-120"/>
              </a:rPr>
              <a:t>Mükemmel bir hayat düşüncesi</a:t>
            </a:r>
            <a:r>
              <a:rPr lang="en-US" sz="1750" dirty="0" smtClean="0">
                <a:solidFill>
                  <a:srgbClr val="333F70"/>
                </a:solidFill>
                <a:latin typeface="Open Sans" pitchFamily="34" charset="0"/>
                <a:ea typeface="Open Sans" pitchFamily="34" charset="-122"/>
                <a:cs typeface="Open Sans" pitchFamily="34" charset="-120"/>
              </a:rPr>
              <a:t> </a:t>
            </a:r>
            <a:r>
              <a:rPr lang="en-US" sz="1750" dirty="0">
                <a:solidFill>
                  <a:srgbClr val="333F70"/>
                </a:solidFill>
                <a:latin typeface="Open Sans" pitchFamily="34" charset="0"/>
                <a:ea typeface="Open Sans" pitchFamily="34" charset="-122"/>
                <a:cs typeface="Open Sans" pitchFamily="34" charset="-120"/>
              </a:rPr>
              <a:t>yok</a:t>
            </a:r>
            <a:endParaRPr lang="en-US" sz="1750" dirty="0"/>
          </a:p>
        </p:txBody>
      </p:sp>
      <p:sp>
        <p:nvSpPr>
          <p:cNvPr id="6" name="Text 4"/>
          <p:cNvSpPr/>
          <p:nvPr/>
        </p:nvSpPr>
        <p:spPr>
          <a:xfrm>
            <a:off x="2393394" y="450639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Karakterlerin hayatına dahil olma</a:t>
            </a:r>
            <a:endParaRPr lang="en-US" sz="1750" dirty="0"/>
          </a:p>
        </p:txBody>
      </p:sp>
      <p:sp>
        <p:nvSpPr>
          <p:cNvPr id="7" name="Text 5"/>
          <p:cNvSpPr/>
          <p:nvPr/>
        </p:nvSpPr>
        <p:spPr>
          <a:xfrm>
            <a:off x="2393394" y="4950619"/>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Hayattan bir parça</a:t>
            </a:r>
            <a:endParaRPr lang="en-US" sz="1750" dirty="0"/>
          </a:p>
        </p:txBody>
      </p:sp>
      <p:pic>
        <p:nvPicPr>
          <p:cNvPr id="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76757"/>
            <a:ext cx="555498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Kaynakça</a:t>
            </a:r>
            <a:endParaRPr lang="en-US" sz="4374" dirty="0"/>
          </a:p>
        </p:txBody>
      </p:sp>
      <p:sp>
        <p:nvSpPr>
          <p:cNvPr id="5" name="Text 3"/>
          <p:cNvSpPr/>
          <p:nvPr/>
        </p:nvSpPr>
        <p:spPr>
          <a:xfrm>
            <a:off x="2037993" y="2815471"/>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3">
                  <a:extLst>
                    <a:ext uri="{A12FA001-AC4F-418D-AE19-62706E023703}">
                      <ahyp:hlinkClr xmlns:ahyp="http://schemas.microsoft.com/office/drawing/2018/hyperlinkcolor" xmlns="" val="tx"/>
                    </a:ext>
                  </a:extLst>
                </a:hlinkClick>
              </a:rPr>
              <a:t>Edebi Roman Nedir? Özellikleri Nelerdir? | Butik Kitap</a:t>
            </a:r>
            <a:endParaRPr lang="en-US" sz="1750" dirty="0"/>
          </a:p>
        </p:txBody>
      </p:sp>
      <p:sp>
        <p:nvSpPr>
          <p:cNvPr id="6" name="Text 4"/>
          <p:cNvSpPr/>
          <p:nvPr/>
        </p:nvSpPr>
        <p:spPr>
          <a:xfrm>
            <a:off x="2037993" y="3420785"/>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4">
                  <a:extLst>
                    <a:ext uri="{A12FA001-AC4F-418D-AE19-62706E023703}">
                      <ahyp:hlinkClr xmlns:ahyp="http://schemas.microsoft.com/office/drawing/2018/hyperlinkcolor" xmlns="" val="tx"/>
                    </a:ext>
                  </a:extLst>
                </a:hlinkClick>
              </a:rPr>
              <a:t>A Little Life Summary - BookBrief</a:t>
            </a:r>
            <a:endParaRPr lang="en-US" sz="1750" dirty="0"/>
          </a:p>
        </p:txBody>
      </p:sp>
      <p:sp>
        <p:nvSpPr>
          <p:cNvPr id="7" name="Text 5"/>
          <p:cNvSpPr/>
          <p:nvPr/>
        </p:nvSpPr>
        <p:spPr>
          <a:xfrm>
            <a:off x="2037993" y="4026098"/>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5">
                  <a:extLst>
                    <a:ext uri="{A12FA001-AC4F-418D-AE19-62706E023703}">
                      <ahyp:hlinkClr xmlns:ahyp="http://schemas.microsoft.com/office/drawing/2018/hyperlinkcolor" xmlns="" val="tx"/>
                    </a:ext>
                  </a:extLst>
                </a:hlinkClick>
              </a:rPr>
              <a:t>A Little Life by Hanya Yanagihara - Book Trigger Warnings</a:t>
            </a:r>
            <a:endParaRPr lang="en-US" sz="1750" dirty="0"/>
          </a:p>
        </p:txBody>
      </p:sp>
      <p:sp>
        <p:nvSpPr>
          <p:cNvPr id="8" name="Text 6"/>
          <p:cNvSpPr/>
          <p:nvPr/>
        </p:nvSpPr>
        <p:spPr>
          <a:xfrm>
            <a:off x="2037993" y="4631412"/>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6">
                  <a:extLst>
                    <a:ext uri="{A12FA001-AC4F-418D-AE19-62706E023703}">
                      <ahyp:hlinkClr xmlns:ahyp="http://schemas.microsoft.com/office/drawing/2018/hyperlinkcolor" xmlns="" val="tx"/>
                    </a:ext>
                  </a:extLst>
                </a:hlinkClick>
              </a:rPr>
              <a:t>Reading guide: A Little Life by Hanya Yanagihara | The Booker Prizes</a:t>
            </a:r>
            <a:endParaRPr lang="en-US" sz="1750" dirty="0"/>
          </a:p>
        </p:txBody>
      </p:sp>
      <p:sp>
        <p:nvSpPr>
          <p:cNvPr id="9" name="Text 7"/>
          <p:cNvSpPr/>
          <p:nvPr/>
        </p:nvSpPr>
        <p:spPr>
          <a:xfrm>
            <a:off x="2037993" y="5236726"/>
            <a:ext cx="10554414" cy="710803"/>
          </a:xfrm>
          <a:prstGeom prst="rect">
            <a:avLst/>
          </a:prstGeom>
          <a:noFill/>
          <a:ln/>
        </p:spPr>
        <p:txBody>
          <a:bodyPr wrap="squar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7">
                  <a:extLst>
                    <a:ext uri="{A12FA001-AC4F-418D-AE19-62706E023703}">
                      <ahyp:hlinkClr xmlns:ahyp="http://schemas.microsoft.com/office/drawing/2018/hyperlinkcolor" xmlns="" val="tx"/>
                    </a:ext>
                  </a:extLst>
                </a:hlinkClick>
              </a:rPr>
              <a:t>A Little Life: why everyone should read this modern-day classic | Hanya Yanagihara | The Guardian</a:t>
            </a:r>
            <a:endParaRPr lang="en-US" sz="1750" dirty="0"/>
          </a:p>
        </p:txBody>
      </p:sp>
      <p:sp>
        <p:nvSpPr>
          <p:cNvPr id="10" name="Text 8"/>
          <p:cNvSpPr/>
          <p:nvPr/>
        </p:nvSpPr>
        <p:spPr>
          <a:xfrm>
            <a:off x="2037993" y="6197441"/>
            <a:ext cx="10554414" cy="355402"/>
          </a:xfrm>
          <a:prstGeom prst="rect">
            <a:avLst/>
          </a:prstGeom>
          <a:noFill/>
          <a:ln/>
        </p:spPr>
        <p:txBody>
          <a:bodyPr wrap="none" rtlCol="0" anchor="t"/>
          <a:lstStyle/>
          <a:p>
            <a:pPr marL="0" indent="0">
              <a:lnSpc>
                <a:spcPts val="2799"/>
              </a:lnSpc>
              <a:buNone/>
            </a:pPr>
            <a:r>
              <a:rPr lang="en-US" sz="1750" u="sng" dirty="0">
                <a:solidFill>
                  <a:srgbClr val="26A688"/>
                </a:solidFill>
                <a:latin typeface="Open Sans" pitchFamily="34" charset="0"/>
                <a:ea typeface="Open Sans" pitchFamily="34" charset="-122"/>
                <a:cs typeface="Open Sans" pitchFamily="34" charset="-120"/>
                <a:hlinkClick r:id="rId8">
                  <a:extLst>
                    <a:ext uri="{A12FA001-AC4F-418D-AE19-62706E023703}">
                      <ahyp:hlinkClr xmlns:ahyp="http://schemas.microsoft.com/office/drawing/2018/hyperlinkcolor" xmlns="" val="tx"/>
                    </a:ext>
                  </a:extLst>
                </a:hlinkClick>
              </a:rPr>
              <a:t>A Little Life by Hanya Yanagihara Summary: Themes, Characters (explainedthis.com)</a:t>
            </a:r>
            <a:endParaRPr lang="en-US" sz="1750" dirty="0"/>
          </a:p>
        </p:txBody>
      </p:sp>
      <p:pic>
        <p:nvPicPr>
          <p:cNvPr id="11" name="Image 0" descr="preencoded.png">
            <a:hlinkClick r:id="rId9"/>
          </p:cNvPr>
          <p:cNvPicPr>
            <a:picLocks noChangeAspect="1"/>
          </p:cNvPicPr>
          <p:nvPr/>
        </p:nvPicPr>
        <p:blipFill>
          <a:blip r:embed="rId10"/>
          <a:stretch>
            <a:fillRect/>
          </a:stretch>
        </p:blipFill>
        <p:spPr>
          <a:xfrm>
            <a:off x="12242153" y="7589520"/>
            <a:ext cx="2296807" cy="5486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3767614"/>
            <a:ext cx="9561671"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Dinlediğiniz için teşekkürler.</a:t>
            </a:r>
            <a:endParaRPr lang="en-US" sz="4374" dirty="0"/>
          </a:p>
        </p:txBody>
      </p:sp>
      <p:pic>
        <p:nvPicPr>
          <p:cNvPr id="5"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171575"/>
            <a:ext cx="5554980" cy="694373"/>
          </a:xfrm>
          <a:prstGeom prst="rect">
            <a:avLst/>
          </a:prstGeom>
          <a:noFill/>
          <a:ln/>
        </p:spPr>
        <p:txBody>
          <a:bodyPr wrap="none" rtlCol="0" anchor="t"/>
          <a:lstStyle/>
          <a:p>
            <a:pPr marL="0" indent="0" algn="l">
              <a:lnSpc>
                <a:spcPts val="5468"/>
              </a:lnSpc>
              <a:buNone/>
            </a:pPr>
            <a:r>
              <a:rPr lang="en-US" sz="4374" b="1" dirty="0">
                <a:solidFill>
                  <a:srgbClr val="333F70"/>
                </a:solidFill>
                <a:latin typeface="Unbounded" pitchFamily="34" charset="0"/>
                <a:ea typeface="Unbounded" pitchFamily="34" charset="-122"/>
                <a:cs typeface="Unbounded" pitchFamily="34" charset="-120"/>
              </a:rPr>
              <a:t>İçindekiler</a:t>
            </a:r>
            <a:endParaRPr lang="en-US" sz="4374" dirty="0"/>
          </a:p>
        </p:txBody>
      </p:sp>
      <p:sp>
        <p:nvSpPr>
          <p:cNvPr id="5" name="Text 3"/>
          <p:cNvSpPr/>
          <p:nvPr/>
        </p:nvSpPr>
        <p:spPr>
          <a:xfrm>
            <a:off x="2037993" y="2399109"/>
            <a:ext cx="5006221"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393394" y="2954417"/>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Edebi Roman Nedir?</a:t>
            </a:r>
            <a:endParaRPr lang="en-US" sz="1750" dirty="0"/>
          </a:p>
        </p:txBody>
      </p:sp>
      <p:sp>
        <p:nvSpPr>
          <p:cNvPr id="7" name="Text 5"/>
          <p:cNvSpPr/>
          <p:nvPr/>
        </p:nvSpPr>
        <p:spPr>
          <a:xfrm>
            <a:off x="2393394" y="3398639"/>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Edebi Roman Özellikleri</a:t>
            </a:r>
            <a:endParaRPr lang="en-US" sz="1750" dirty="0"/>
          </a:p>
        </p:txBody>
      </p:sp>
      <p:sp>
        <p:nvSpPr>
          <p:cNvPr id="8" name="Text 6"/>
          <p:cNvSpPr/>
          <p:nvPr/>
        </p:nvSpPr>
        <p:spPr>
          <a:xfrm>
            <a:off x="2393394" y="3842861"/>
            <a:ext cx="4650819"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Türk ve Dünya Edebiyatından Edebi Roman Örnekleri</a:t>
            </a:r>
            <a:endParaRPr lang="en-US" sz="1750" dirty="0"/>
          </a:p>
        </p:txBody>
      </p:sp>
      <p:sp>
        <p:nvSpPr>
          <p:cNvPr id="9" name="Text 7"/>
          <p:cNvSpPr/>
          <p:nvPr/>
        </p:nvSpPr>
        <p:spPr>
          <a:xfrm>
            <a:off x="7593806" y="2421374"/>
            <a:ext cx="3883104" cy="416481"/>
          </a:xfrm>
          <a:prstGeom prst="rect">
            <a:avLst/>
          </a:prstGeom>
          <a:noFill/>
          <a:ln/>
        </p:spPr>
        <p:txBody>
          <a:bodyPr wrap="none" rtlCol="0" anchor="t"/>
          <a:lstStyle/>
          <a:p>
            <a:pPr marL="0" indent="0">
              <a:lnSpc>
                <a:spcPts val="3281"/>
              </a:lnSpc>
              <a:buNone/>
            </a:pPr>
            <a:r>
              <a:rPr lang="en-US" sz="2624" b="1" dirty="0">
                <a:solidFill>
                  <a:srgbClr val="333F70"/>
                </a:solidFill>
                <a:latin typeface="Unbounded" pitchFamily="34" charset="0"/>
                <a:ea typeface="Unbounded" pitchFamily="34" charset="-122"/>
                <a:cs typeface="Unbounded" pitchFamily="34" charset="-120"/>
              </a:rPr>
              <a:t>Değersiz Bir Hayat</a:t>
            </a:r>
            <a:endParaRPr lang="en-US" sz="2624" dirty="0"/>
          </a:p>
        </p:txBody>
      </p:sp>
      <p:sp>
        <p:nvSpPr>
          <p:cNvPr id="10" name="Text 8"/>
          <p:cNvSpPr/>
          <p:nvPr/>
        </p:nvSpPr>
        <p:spPr>
          <a:xfrm>
            <a:off x="7949208" y="3060025"/>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Yazar Hakkında</a:t>
            </a:r>
            <a:endParaRPr lang="en-US" sz="1750" dirty="0"/>
          </a:p>
        </p:txBody>
      </p:sp>
      <p:sp>
        <p:nvSpPr>
          <p:cNvPr id="11" name="Text 9"/>
          <p:cNvSpPr/>
          <p:nvPr/>
        </p:nvSpPr>
        <p:spPr>
          <a:xfrm>
            <a:off x="7949208" y="350424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Konusu</a:t>
            </a:r>
            <a:endParaRPr lang="en-US" sz="1750" dirty="0"/>
          </a:p>
        </p:txBody>
      </p:sp>
      <p:sp>
        <p:nvSpPr>
          <p:cNvPr id="12" name="Text 10"/>
          <p:cNvSpPr/>
          <p:nvPr/>
        </p:nvSpPr>
        <p:spPr>
          <a:xfrm>
            <a:off x="7949208" y="3948470"/>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Karakterleri</a:t>
            </a:r>
            <a:endParaRPr lang="en-US" sz="1750" dirty="0"/>
          </a:p>
        </p:txBody>
      </p:sp>
      <p:sp>
        <p:nvSpPr>
          <p:cNvPr id="13" name="Text 11"/>
          <p:cNvSpPr/>
          <p:nvPr/>
        </p:nvSpPr>
        <p:spPr>
          <a:xfrm>
            <a:off x="7949208" y="4392692"/>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Kitapta İşlenen Temalar</a:t>
            </a:r>
            <a:endParaRPr lang="en-US" sz="1750" dirty="0"/>
          </a:p>
        </p:txBody>
      </p:sp>
      <p:sp>
        <p:nvSpPr>
          <p:cNvPr id="14" name="Text 12"/>
          <p:cNvSpPr/>
          <p:nvPr/>
        </p:nvSpPr>
        <p:spPr>
          <a:xfrm>
            <a:off x="7949208" y="4836914"/>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Okuycuların Kitaba Tepkileri</a:t>
            </a:r>
            <a:endParaRPr lang="en-US" sz="1750" dirty="0"/>
          </a:p>
        </p:txBody>
      </p:sp>
      <p:sp>
        <p:nvSpPr>
          <p:cNvPr id="15" name="Text 13"/>
          <p:cNvSpPr/>
          <p:nvPr/>
        </p:nvSpPr>
        <p:spPr>
          <a:xfrm>
            <a:off x="7949208" y="5281136"/>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Kitapta Bulunan Tetikleyici Unsurlar</a:t>
            </a:r>
            <a:endParaRPr lang="en-US" sz="1750" dirty="0"/>
          </a:p>
        </p:txBody>
      </p:sp>
      <p:sp>
        <p:nvSpPr>
          <p:cNvPr id="16" name="Text 14"/>
          <p:cNvSpPr/>
          <p:nvPr/>
        </p:nvSpPr>
        <p:spPr>
          <a:xfrm>
            <a:off x="7949208" y="572535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Alıntılar</a:t>
            </a:r>
            <a:endParaRPr lang="en-US" sz="1750" dirty="0"/>
          </a:p>
        </p:txBody>
      </p:sp>
      <p:sp>
        <p:nvSpPr>
          <p:cNvPr id="17" name="Text 15"/>
          <p:cNvSpPr/>
          <p:nvPr/>
        </p:nvSpPr>
        <p:spPr>
          <a:xfrm>
            <a:off x="7949208" y="6169581"/>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Neden Bu Kitap?</a:t>
            </a:r>
            <a:endParaRPr lang="en-US" sz="1750" dirty="0"/>
          </a:p>
        </p:txBody>
      </p:sp>
      <p:sp>
        <p:nvSpPr>
          <p:cNvPr id="18" name="Text 16"/>
          <p:cNvSpPr/>
          <p:nvPr/>
        </p:nvSpPr>
        <p:spPr>
          <a:xfrm>
            <a:off x="7949208" y="6613803"/>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Kaynakça</a:t>
            </a:r>
            <a:endParaRPr lang="en-US" sz="1750" dirty="0"/>
          </a:p>
        </p:txBody>
      </p:sp>
      <p:pic>
        <p:nvPicPr>
          <p:cNvPr id="1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1752600" y="2571750"/>
            <a:ext cx="1965960" cy="3086100"/>
          </a:xfrm>
          <a:prstGeom prst="rect">
            <a:avLst/>
          </a:prstGeom>
        </p:spPr>
      </p:pic>
      <p:sp>
        <p:nvSpPr>
          <p:cNvPr id="6" name="Text 2"/>
          <p:cNvSpPr/>
          <p:nvPr/>
        </p:nvSpPr>
        <p:spPr>
          <a:xfrm>
            <a:off x="6319599" y="2634496"/>
            <a:ext cx="7477601" cy="1916430"/>
          </a:xfrm>
          <a:prstGeom prst="rect">
            <a:avLst/>
          </a:prstGeom>
          <a:noFill/>
          <a:ln/>
        </p:spPr>
        <p:txBody>
          <a:bodyPr wrap="square" rtlCol="0" anchor="t"/>
          <a:lstStyle/>
          <a:p>
            <a:pPr marL="0" indent="0">
              <a:lnSpc>
                <a:spcPts val="7545"/>
              </a:lnSpc>
              <a:buNone/>
            </a:pPr>
            <a:r>
              <a:rPr lang="en-US" sz="6036" b="1" dirty="0">
                <a:solidFill>
                  <a:srgbClr val="333F70"/>
                </a:solidFill>
                <a:latin typeface="Unbounded" pitchFamily="34" charset="0"/>
                <a:ea typeface="Unbounded" pitchFamily="34" charset="-122"/>
                <a:cs typeface="Unbounded" pitchFamily="34" charset="-120"/>
              </a:rPr>
              <a:t>Edebi Roman Nedir?</a:t>
            </a:r>
            <a:endParaRPr lang="en-US" sz="6036" dirty="0"/>
          </a:p>
        </p:txBody>
      </p:sp>
      <p:sp>
        <p:nvSpPr>
          <p:cNvPr id="7" name="Text 3"/>
          <p:cNvSpPr/>
          <p:nvPr/>
        </p:nvSpPr>
        <p:spPr>
          <a:xfrm>
            <a:off x="6319599" y="4884182"/>
            <a:ext cx="7477601"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Edebi roman, dili yazınsal açıdan estetik ve sanatsal bir şekilde kullanan roman türüdür.</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1357193"/>
            <a:ext cx="8600242"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Edebi Romanın Özellikleri</a:t>
            </a:r>
            <a:endParaRPr lang="en-US" sz="4374" dirty="0"/>
          </a:p>
        </p:txBody>
      </p:sp>
      <p:sp>
        <p:nvSpPr>
          <p:cNvPr id="6" name="Shape 3"/>
          <p:cNvSpPr/>
          <p:nvPr/>
        </p:nvSpPr>
        <p:spPr>
          <a:xfrm>
            <a:off x="833199" y="2558415"/>
            <a:ext cx="499943" cy="499943"/>
          </a:xfrm>
          <a:prstGeom prst="roundRect">
            <a:avLst>
              <a:gd name="adj" fmla="val 20000"/>
            </a:avLst>
          </a:prstGeom>
          <a:solidFill>
            <a:srgbClr val="D6F5EE"/>
          </a:solidFill>
          <a:ln w="7620">
            <a:solidFill>
              <a:srgbClr val="BCDBD4"/>
            </a:solidFill>
            <a:prstDash val="solid"/>
          </a:ln>
        </p:spPr>
      </p:sp>
      <p:sp>
        <p:nvSpPr>
          <p:cNvPr id="7" name="Text 4"/>
          <p:cNvSpPr/>
          <p:nvPr/>
        </p:nvSpPr>
        <p:spPr>
          <a:xfrm>
            <a:off x="996434" y="2600087"/>
            <a:ext cx="173355"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1</a:t>
            </a:r>
            <a:endParaRPr lang="en-US" sz="2624" dirty="0"/>
          </a:p>
        </p:txBody>
      </p:sp>
      <p:sp>
        <p:nvSpPr>
          <p:cNvPr id="8" name="Text 5"/>
          <p:cNvSpPr/>
          <p:nvPr/>
        </p:nvSpPr>
        <p:spPr>
          <a:xfrm>
            <a:off x="1555313" y="2634734"/>
            <a:ext cx="2991445"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Derin Karakterler</a:t>
            </a:r>
            <a:endParaRPr lang="en-US" sz="2187" dirty="0"/>
          </a:p>
        </p:txBody>
      </p:sp>
      <p:sp>
        <p:nvSpPr>
          <p:cNvPr id="9" name="Text 6"/>
          <p:cNvSpPr/>
          <p:nvPr/>
        </p:nvSpPr>
        <p:spPr>
          <a:xfrm>
            <a:off x="1555313" y="3115151"/>
            <a:ext cx="3820001" cy="1066205"/>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Edebi romanlarda karakterlerin psikolojik, duygusal ve sosyal boyutları ayrıntılı bir şekilde işlenir.</a:t>
            </a:r>
            <a:endParaRPr lang="en-US" sz="1750" dirty="0"/>
          </a:p>
        </p:txBody>
      </p:sp>
      <p:sp>
        <p:nvSpPr>
          <p:cNvPr id="10" name="Shape 7"/>
          <p:cNvSpPr/>
          <p:nvPr/>
        </p:nvSpPr>
        <p:spPr>
          <a:xfrm>
            <a:off x="5597485" y="2558415"/>
            <a:ext cx="499943" cy="499943"/>
          </a:xfrm>
          <a:prstGeom prst="roundRect">
            <a:avLst>
              <a:gd name="adj" fmla="val 20000"/>
            </a:avLst>
          </a:prstGeom>
          <a:solidFill>
            <a:srgbClr val="D6F5EE"/>
          </a:solidFill>
          <a:ln w="7620">
            <a:solidFill>
              <a:srgbClr val="BCDBD4"/>
            </a:solidFill>
            <a:prstDash val="solid"/>
          </a:ln>
        </p:spPr>
      </p:sp>
      <p:sp>
        <p:nvSpPr>
          <p:cNvPr id="11" name="Text 8"/>
          <p:cNvSpPr/>
          <p:nvPr/>
        </p:nvSpPr>
        <p:spPr>
          <a:xfrm>
            <a:off x="5708213" y="2600087"/>
            <a:ext cx="27836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2</a:t>
            </a:r>
            <a:endParaRPr lang="en-US" sz="2624" dirty="0"/>
          </a:p>
        </p:txBody>
      </p:sp>
      <p:sp>
        <p:nvSpPr>
          <p:cNvPr id="12" name="Text 9"/>
          <p:cNvSpPr/>
          <p:nvPr/>
        </p:nvSpPr>
        <p:spPr>
          <a:xfrm>
            <a:off x="6319599" y="2634734"/>
            <a:ext cx="3812738"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Zengin ve Sanatsal Dil</a:t>
            </a:r>
            <a:endParaRPr lang="en-US" sz="2187" dirty="0"/>
          </a:p>
        </p:txBody>
      </p:sp>
      <p:sp>
        <p:nvSpPr>
          <p:cNvPr id="13" name="Text 10"/>
          <p:cNvSpPr/>
          <p:nvPr/>
        </p:nvSpPr>
        <p:spPr>
          <a:xfrm>
            <a:off x="6319599" y="3115151"/>
            <a:ext cx="3820001" cy="1066205"/>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Yazar, dilin tüm imkanlarını sonuna kadar kullanarak estetik bir metin oluşturur.</a:t>
            </a:r>
            <a:endParaRPr lang="en-US" sz="1750" dirty="0"/>
          </a:p>
        </p:txBody>
      </p:sp>
      <p:sp>
        <p:nvSpPr>
          <p:cNvPr id="14" name="Shape 11"/>
          <p:cNvSpPr/>
          <p:nvPr/>
        </p:nvSpPr>
        <p:spPr>
          <a:xfrm>
            <a:off x="833199" y="4577120"/>
            <a:ext cx="499943" cy="499943"/>
          </a:xfrm>
          <a:prstGeom prst="roundRect">
            <a:avLst>
              <a:gd name="adj" fmla="val 20000"/>
            </a:avLst>
          </a:prstGeom>
          <a:solidFill>
            <a:srgbClr val="D6F5EE"/>
          </a:solidFill>
          <a:ln w="7620">
            <a:solidFill>
              <a:srgbClr val="BCDBD4"/>
            </a:solidFill>
            <a:prstDash val="solid"/>
          </a:ln>
        </p:spPr>
      </p:sp>
      <p:sp>
        <p:nvSpPr>
          <p:cNvPr id="15" name="Text 12"/>
          <p:cNvSpPr/>
          <p:nvPr/>
        </p:nvSpPr>
        <p:spPr>
          <a:xfrm>
            <a:off x="943332" y="4618792"/>
            <a:ext cx="27967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3</a:t>
            </a:r>
            <a:endParaRPr lang="en-US" sz="2624" dirty="0"/>
          </a:p>
        </p:txBody>
      </p:sp>
      <p:sp>
        <p:nvSpPr>
          <p:cNvPr id="16" name="Text 13"/>
          <p:cNvSpPr/>
          <p:nvPr/>
        </p:nvSpPr>
        <p:spPr>
          <a:xfrm>
            <a:off x="1555313" y="4653439"/>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Estetik Kaygı</a:t>
            </a:r>
            <a:endParaRPr lang="en-US" sz="2187" dirty="0"/>
          </a:p>
        </p:txBody>
      </p:sp>
      <p:sp>
        <p:nvSpPr>
          <p:cNvPr id="17" name="Text 14"/>
          <p:cNvSpPr/>
          <p:nvPr/>
        </p:nvSpPr>
        <p:spPr>
          <a:xfrm>
            <a:off x="1555313" y="5133856"/>
            <a:ext cx="8584287"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 Edebi romanda asıl amaç, okuru eğlendirmek veya bilgilendirmekten ziyade, dilin güzelliği ve gücüyle estetik bir deneyim yaşatmaktır.</a:t>
            </a:r>
            <a:endParaRPr lang="en-US" sz="1750" dirty="0"/>
          </a:p>
        </p:txBody>
      </p:sp>
      <p:sp>
        <p:nvSpPr>
          <p:cNvPr id="18" name="Text 15"/>
          <p:cNvSpPr/>
          <p:nvPr/>
        </p:nvSpPr>
        <p:spPr>
          <a:xfrm>
            <a:off x="833199" y="6177915"/>
            <a:ext cx="5554980" cy="694373"/>
          </a:xfrm>
          <a:prstGeom prst="rect">
            <a:avLst/>
          </a:prstGeom>
          <a:noFill/>
          <a:ln/>
        </p:spPr>
        <p:txBody>
          <a:bodyPr wrap="none" rtlCol="0" anchor="t"/>
          <a:lstStyle/>
          <a:p>
            <a:pPr marL="0" indent="0">
              <a:lnSpc>
                <a:spcPts val="5468"/>
              </a:lnSpc>
              <a:buNone/>
            </a:pPr>
            <a:endParaRPr lang="en-US" sz="4374" dirty="0"/>
          </a:p>
        </p:txBody>
      </p:sp>
      <p:pic>
        <p:nvPicPr>
          <p:cNvPr id="1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779627"/>
            <a:ext cx="7829312"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Edebi Roman Örnekleri</a:t>
            </a:r>
            <a:endParaRPr lang="en-US" sz="4374" dirty="0"/>
          </a:p>
        </p:txBody>
      </p:sp>
      <p:sp>
        <p:nvSpPr>
          <p:cNvPr id="5" name="Text 3"/>
          <p:cNvSpPr/>
          <p:nvPr/>
        </p:nvSpPr>
        <p:spPr>
          <a:xfrm>
            <a:off x="2037993" y="3007162"/>
            <a:ext cx="5006221" cy="355402"/>
          </a:xfrm>
          <a:prstGeom prst="rect">
            <a:avLst/>
          </a:prstGeom>
          <a:noFill/>
          <a:ln/>
        </p:spPr>
        <p:txBody>
          <a:bodyPr wrap="none" rtlCol="0" anchor="t"/>
          <a:lstStyle/>
          <a:p>
            <a:pPr marL="0" indent="0">
              <a:lnSpc>
                <a:spcPts val="2799"/>
              </a:lnSpc>
              <a:buNone/>
            </a:pPr>
            <a:r>
              <a:rPr lang="en-US" sz="1750" b="1" dirty="0">
                <a:solidFill>
                  <a:srgbClr val="333F70"/>
                </a:solidFill>
                <a:latin typeface="Open Sans" pitchFamily="34" charset="0"/>
                <a:ea typeface="Open Sans" pitchFamily="34" charset="-122"/>
                <a:cs typeface="Open Sans" pitchFamily="34" charset="-120"/>
              </a:rPr>
              <a:t>TÜRK EDEBİYATI</a:t>
            </a:r>
            <a:endParaRPr lang="en-US" sz="1750" dirty="0"/>
          </a:p>
        </p:txBody>
      </p:sp>
      <p:sp>
        <p:nvSpPr>
          <p:cNvPr id="6" name="Text 4"/>
          <p:cNvSpPr/>
          <p:nvPr/>
        </p:nvSpPr>
        <p:spPr>
          <a:xfrm>
            <a:off x="2393394" y="3562469"/>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İntibah - Namık Kemal</a:t>
            </a:r>
            <a:endParaRPr lang="en-US" sz="1750" dirty="0"/>
          </a:p>
        </p:txBody>
      </p:sp>
      <p:sp>
        <p:nvSpPr>
          <p:cNvPr id="7" name="Text 5"/>
          <p:cNvSpPr/>
          <p:nvPr/>
        </p:nvSpPr>
        <p:spPr>
          <a:xfrm>
            <a:off x="2393394" y="4006691"/>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Mai ve Siyah - Halit Ziya Uşaklıgil</a:t>
            </a:r>
            <a:endParaRPr lang="en-US" sz="1750" dirty="0"/>
          </a:p>
        </p:txBody>
      </p:sp>
      <p:sp>
        <p:nvSpPr>
          <p:cNvPr id="8" name="Text 6"/>
          <p:cNvSpPr/>
          <p:nvPr/>
        </p:nvSpPr>
        <p:spPr>
          <a:xfrm>
            <a:off x="2393394" y="4450913"/>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Tutunamayanlar - Oğuz Atay</a:t>
            </a:r>
            <a:endParaRPr lang="en-US" sz="1750" dirty="0"/>
          </a:p>
        </p:txBody>
      </p:sp>
      <p:sp>
        <p:nvSpPr>
          <p:cNvPr id="9" name="Text 7"/>
          <p:cNvSpPr/>
          <p:nvPr/>
        </p:nvSpPr>
        <p:spPr>
          <a:xfrm>
            <a:off x="2393394" y="4895136"/>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Kürk Mantolu Madonna - Sabahattin Ali</a:t>
            </a:r>
            <a:endParaRPr lang="en-US" sz="1750" dirty="0"/>
          </a:p>
        </p:txBody>
      </p:sp>
      <p:sp>
        <p:nvSpPr>
          <p:cNvPr id="10" name="Text 8"/>
          <p:cNvSpPr/>
          <p:nvPr/>
        </p:nvSpPr>
        <p:spPr>
          <a:xfrm>
            <a:off x="2393394" y="533935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Kara Kitap - Orhan Pamuk</a:t>
            </a:r>
            <a:endParaRPr lang="en-US" sz="1750" dirty="0"/>
          </a:p>
        </p:txBody>
      </p:sp>
      <p:sp>
        <p:nvSpPr>
          <p:cNvPr id="11" name="Text 9"/>
          <p:cNvSpPr/>
          <p:nvPr/>
        </p:nvSpPr>
        <p:spPr>
          <a:xfrm>
            <a:off x="2037993" y="5894665"/>
            <a:ext cx="5006221" cy="355402"/>
          </a:xfrm>
          <a:prstGeom prst="rect">
            <a:avLst/>
          </a:prstGeom>
          <a:noFill/>
          <a:ln/>
        </p:spPr>
        <p:txBody>
          <a:bodyPr wrap="none" rtlCol="0" anchor="t"/>
          <a:lstStyle/>
          <a:p>
            <a:pPr marL="0" indent="0">
              <a:lnSpc>
                <a:spcPts val="2799"/>
              </a:lnSpc>
              <a:buNone/>
            </a:pPr>
            <a:endParaRPr lang="en-US" sz="1750" dirty="0"/>
          </a:p>
        </p:txBody>
      </p:sp>
      <p:sp>
        <p:nvSpPr>
          <p:cNvPr id="12" name="Text 10"/>
          <p:cNvSpPr/>
          <p:nvPr/>
        </p:nvSpPr>
        <p:spPr>
          <a:xfrm>
            <a:off x="7593806" y="3007162"/>
            <a:ext cx="5006221" cy="355402"/>
          </a:xfrm>
          <a:prstGeom prst="rect">
            <a:avLst/>
          </a:prstGeom>
          <a:noFill/>
          <a:ln/>
        </p:spPr>
        <p:txBody>
          <a:bodyPr wrap="none" rtlCol="0" anchor="t"/>
          <a:lstStyle/>
          <a:p>
            <a:pPr marL="0" indent="0">
              <a:lnSpc>
                <a:spcPts val="2799"/>
              </a:lnSpc>
              <a:buNone/>
            </a:pPr>
            <a:r>
              <a:rPr lang="en-US" sz="1750" b="1" dirty="0">
                <a:solidFill>
                  <a:srgbClr val="333F70"/>
                </a:solidFill>
                <a:latin typeface="Open Sans" pitchFamily="34" charset="0"/>
                <a:ea typeface="Open Sans" pitchFamily="34" charset="-122"/>
                <a:cs typeface="Open Sans" pitchFamily="34" charset="-120"/>
              </a:rPr>
              <a:t>DÜNYA EDEBİYATI</a:t>
            </a:r>
            <a:endParaRPr lang="en-US" sz="1750" dirty="0"/>
          </a:p>
        </p:txBody>
      </p:sp>
      <p:sp>
        <p:nvSpPr>
          <p:cNvPr id="13" name="Text 11"/>
          <p:cNvSpPr/>
          <p:nvPr/>
        </p:nvSpPr>
        <p:spPr>
          <a:xfrm>
            <a:off x="7949208" y="3562469"/>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Suç ve Ceza - Fyodor Dostoyevski</a:t>
            </a:r>
            <a:endParaRPr lang="en-US" sz="1750" dirty="0"/>
          </a:p>
        </p:txBody>
      </p:sp>
      <p:sp>
        <p:nvSpPr>
          <p:cNvPr id="14" name="Text 12"/>
          <p:cNvSpPr/>
          <p:nvPr/>
        </p:nvSpPr>
        <p:spPr>
          <a:xfrm>
            <a:off x="7949208" y="4006691"/>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Anna Karenina - Lev Tolstoy</a:t>
            </a:r>
            <a:endParaRPr lang="en-US" sz="1750" dirty="0"/>
          </a:p>
        </p:txBody>
      </p:sp>
      <p:sp>
        <p:nvSpPr>
          <p:cNvPr id="15" name="Text 13"/>
          <p:cNvSpPr/>
          <p:nvPr/>
        </p:nvSpPr>
        <p:spPr>
          <a:xfrm>
            <a:off x="7949208" y="4450913"/>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Ulysses - James Joyce</a:t>
            </a:r>
            <a:endParaRPr lang="en-US" sz="1750" dirty="0"/>
          </a:p>
        </p:txBody>
      </p:sp>
      <p:sp>
        <p:nvSpPr>
          <p:cNvPr id="16" name="Text 14"/>
          <p:cNvSpPr/>
          <p:nvPr/>
        </p:nvSpPr>
        <p:spPr>
          <a:xfrm>
            <a:off x="7949208" y="4895136"/>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Gurur ve Önyargı - Jane Austen</a:t>
            </a:r>
            <a:endParaRPr lang="en-US" sz="1750" dirty="0"/>
          </a:p>
        </p:txBody>
      </p:sp>
      <p:sp>
        <p:nvSpPr>
          <p:cNvPr id="17" name="Text 15"/>
          <p:cNvSpPr/>
          <p:nvPr/>
        </p:nvSpPr>
        <p:spPr>
          <a:xfrm>
            <a:off x="7949208" y="533935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333F70"/>
                </a:solidFill>
                <a:latin typeface="Open Sans" pitchFamily="34" charset="0"/>
                <a:ea typeface="Open Sans" pitchFamily="34" charset="-122"/>
                <a:cs typeface="Open Sans" pitchFamily="34" charset="-120"/>
              </a:rPr>
              <a:t>Kırmızı ve Siyah - Stendhal</a:t>
            </a:r>
            <a:endParaRPr lang="en-US" sz="1750" dirty="0"/>
          </a:p>
        </p:txBody>
      </p:sp>
      <p:sp>
        <p:nvSpPr>
          <p:cNvPr id="18" name="Text 16"/>
          <p:cNvSpPr/>
          <p:nvPr/>
        </p:nvSpPr>
        <p:spPr>
          <a:xfrm>
            <a:off x="7593806" y="5894665"/>
            <a:ext cx="5006221" cy="355402"/>
          </a:xfrm>
          <a:prstGeom prst="rect">
            <a:avLst/>
          </a:prstGeom>
          <a:noFill/>
          <a:ln/>
        </p:spPr>
        <p:txBody>
          <a:bodyPr wrap="none" rtlCol="0" anchor="t"/>
          <a:lstStyle/>
          <a:p>
            <a:pPr marL="0" indent="0">
              <a:lnSpc>
                <a:spcPts val="2799"/>
              </a:lnSpc>
              <a:buNone/>
            </a:pPr>
            <a:endParaRPr lang="en-US" sz="1750" dirty="0"/>
          </a:p>
        </p:txBody>
      </p:sp>
      <p:pic>
        <p:nvPicPr>
          <p:cNvPr id="1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615089"/>
            <a:ext cx="5006221" cy="1110853"/>
          </a:xfrm>
          <a:prstGeom prst="rect">
            <a:avLst/>
          </a:prstGeom>
          <a:noFill/>
          <a:ln/>
        </p:spPr>
        <p:txBody>
          <a:bodyPr wrap="square" rtlCol="0" anchor="t"/>
          <a:lstStyle/>
          <a:p>
            <a:pPr marL="0" indent="0">
              <a:lnSpc>
                <a:spcPts val="4374"/>
              </a:lnSpc>
              <a:buNone/>
            </a:pPr>
            <a:r>
              <a:rPr lang="en-US" sz="3499" b="1" dirty="0">
                <a:solidFill>
                  <a:srgbClr val="333F70"/>
                </a:solidFill>
                <a:latin typeface="Unbounded" pitchFamily="34" charset="0"/>
                <a:ea typeface="Unbounded" pitchFamily="34" charset="-122"/>
                <a:cs typeface="Unbounded" pitchFamily="34" charset="-120"/>
              </a:rPr>
              <a:t>DEĞERSİZ BİR HAYAT </a:t>
            </a:r>
            <a:endParaRPr lang="en-US" sz="3499" dirty="0"/>
          </a:p>
        </p:txBody>
      </p:sp>
      <p:sp>
        <p:nvSpPr>
          <p:cNvPr id="5" name="Text 3"/>
          <p:cNvSpPr/>
          <p:nvPr/>
        </p:nvSpPr>
        <p:spPr>
          <a:xfrm>
            <a:off x="2037993" y="3948113"/>
            <a:ext cx="5006221" cy="1110853"/>
          </a:xfrm>
          <a:prstGeom prst="rect">
            <a:avLst/>
          </a:prstGeom>
          <a:noFill/>
          <a:ln/>
        </p:spPr>
        <p:txBody>
          <a:bodyPr wrap="square" rtlCol="0" anchor="t"/>
          <a:lstStyle/>
          <a:p>
            <a:pPr marL="0" indent="0">
              <a:lnSpc>
                <a:spcPts val="4374"/>
              </a:lnSpc>
              <a:buNone/>
            </a:pPr>
            <a:r>
              <a:rPr lang="en-US" sz="3499" b="1" dirty="0">
                <a:solidFill>
                  <a:srgbClr val="333F70"/>
                </a:solidFill>
                <a:latin typeface="Unbounded" pitchFamily="34" charset="0"/>
                <a:ea typeface="Unbounded" pitchFamily="34" charset="-122"/>
                <a:cs typeface="Unbounded" pitchFamily="34" charset="-120"/>
              </a:rPr>
              <a:t>HANYA YANAGIHARA</a:t>
            </a:r>
            <a:endParaRPr lang="en-US" sz="3499" dirty="0"/>
          </a:p>
        </p:txBody>
      </p:sp>
      <p:sp>
        <p:nvSpPr>
          <p:cNvPr id="6" name="Text 4"/>
          <p:cNvSpPr/>
          <p:nvPr/>
        </p:nvSpPr>
        <p:spPr>
          <a:xfrm>
            <a:off x="2037993" y="5281136"/>
            <a:ext cx="5006221" cy="355402"/>
          </a:xfrm>
          <a:prstGeom prst="rect">
            <a:avLst/>
          </a:prstGeom>
          <a:noFill/>
          <a:ln/>
        </p:spPr>
        <p:txBody>
          <a:bodyPr wrap="none" rtlCol="0" anchor="t"/>
          <a:lstStyle/>
          <a:p>
            <a:pPr marL="0" indent="0">
              <a:lnSpc>
                <a:spcPts val="2799"/>
              </a:lnSpc>
              <a:buNone/>
            </a:pPr>
            <a:endParaRPr lang="en-US" sz="1750" dirty="0"/>
          </a:p>
        </p:txBody>
      </p:sp>
      <p:pic>
        <p:nvPicPr>
          <p:cNvPr id="7" name="Image 0" descr="preencoded.png"/>
          <p:cNvPicPr>
            <a:picLocks noChangeAspect="1"/>
          </p:cNvPicPr>
          <p:nvPr/>
        </p:nvPicPr>
        <p:blipFill>
          <a:blip r:embed="rId3"/>
          <a:stretch>
            <a:fillRect/>
          </a:stretch>
        </p:blipFill>
        <p:spPr>
          <a:xfrm>
            <a:off x="7593806" y="1023461"/>
            <a:ext cx="4075271" cy="6182558"/>
          </a:xfrm>
          <a:prstGeom prst="rect">
            <a:avLst/>
          </a:prstGeom>
        </p:spPr>
      </p:pic>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2037993" y="2592348"/>
            <a:ext cx="4118491" cy="3044785"/>
          </a:xfrm>
          <a:prstGeom prst="rect">
            <a:avLst/>
          </a:prstGeom>
        </p:spPr>
      </p:pic>
      <p:sp>
        <p:nvSpPr>
          <p:cNvPr id="5" name="Text 2"/>
          <p:cNvSpPr/>
          <p:nvPr/>
        </p:nvSpPr>
        <p:spPr>
          <a:xfrm>
            <a:off x="6706076" y="2141934"/>
            <a:ext cx="3220283"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Hanya Yanagihara</a:t>
            </a:r>
            <a:endParaRPr lang="en-US" sz="2187" dirty="0"/>
          </a:p>
        </p:txBody>
      </p:sp>
      <p:sp>
        <p:nvSpPr>
          <p:cNvPr id="6" name="Text 3"/>
          <p:cNvSpPr/>
          <p:nvPr/>
        </p:nvSpPr>
        <p:spPr>
          <a:xfrm>
            <a:off x="6706076" y="2711291"/>
            <a:ext cx="5893832" cy="284321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Hanya Yanagihara, 1974 yılında Los Angeles'ta doğan Amerikalı bir yazar, editör ve gezi yazarıdır. İlk romanı People in the Trees 2013 yılında yayımlandı. En çok bilinen eseri ise 2015 yılında Man Booker Ödülü'ne aday gösterilen ve Kirkus Ödülü'nü alan Değersiz Bir Hayat romanıdır. Son </a:t>
            </a:r>
            <a:r>
              <a:rPr lang="en-US" sz="1750" dirty="0" err="1">
                <a:solidFill>
                  <a:srgbClr val="333F70"/>
                </a:solidFill>
                <a:latin typeface="Open Sans" pitchFamily="34" charset="0"/>
                <a:ea typeface="Open Sans" pitchFamily="34" charset="-122"/>
                <a:cs typeface="Open Sans" pitchFamily="34" charset="-120"/>
              </a:rPr>
              <a:t>romanı</a:t>
            </a:r>
            <a:r>
              <a:rPr lang="en-US" sz="1750" dirty="0">
                <a:solidFill>
                  <a:srgbClr val="333F70"/>
                </a:solidFill>
                <a:latin typeface="Open Sans" pitchFamily="34" charset="0"/>
                <a:ea typeface="Open Sans" pitchFamily="34" charset="-122"/>
                <a:cs typeface="Open Sans" pitchFamily="34" charset="-120"/>
              </a:rPr>
              <a:t> </a:t>
            </a:r>
            <a:r>
              <a:rPr lang="en-US" sz="1750" dirty="0" err="1" smtClean="0">
                <a:solidFill>
                  <a:srgbClr val="333F70"/>
                </a:solidFill>
                <a:latin typeface="Open Sans" pitchFamily="34" charset="0"/>
                <a:ea typeface="Open Sans" pitchFamily="34" charset="-122"/>
                <a:cs typeface="Open Sans" pitchFamily="34" charset="-120"/>
              </a:rPr>
              <a:t>Cenne</a:t>
            </a:r>
            <a:r>
              <a:rPr lang="tr-TR" sz="1750" dirty="0" smtClean="0">
                <a:solidFill>
                  <a:srgbClr val="333F70"/>
                </a:solidFill>
                <a:latin typeface="Open Sans" pitchFamily="34" charset="0"/>
                <a:ea typeface="Open Sans" pitchFamily="34" charset="-122"/>
                <a:cs typeface="Open Sans" pitchFamily="34" charset="-120"/>
              </a:rPr>
              <a:t>t</a:t>
            </a:r>
            <a:r>
              <a:rPr lang="en-US" sz="1750" dirty="0" err="1" smtClean="0">
                <a:solidFill>
                  <a:srgbClr val="333F70"/>
                </a:solidFill>
                <a:latin typeface="Open Sans" pitchFamily="34" charset="0"/>
                <a:ea typeface="Open Sans" pitchFamily="34" charset="-122"/>
                <a:cs typeface="Open Sans" pitchFamily="34" charset="-120"/>
              </a:rPr>
              <a:t>te</a:t>
            </a:r>
            <a:r>
              <a:rPr lang="en-US" sz="1750" dirty="0" smtClean="0">
                <a:solidFill>
                  <a:srgbClr val="333F70"/>
                </a:solidFill>
                <a:latin typeface="Open Sans" pitchFamily="34" charset="0"/>
                <a:ea typeface="Open Sans" pitchFamily="34" charset="-122"/>
                <a:cs typeface="Open Sans" pitchFamily="34" charset="-120"/>
              </a:rPr>
              <a:t> </a:t>
            </a:r>
            <a:r>
              <a:rPr lang="en-US" sz="1750" dirty="0">
                <a:solidFill>
                  <a:srgbClr val="333F70"/>
                </a:solidFill>
                <a:latin typeface="Open Sans" pitchFamily="34" charset="0"/>
                <a:ea typeface="Open Sans" pitchFamily="34" charset="-122"/>
                <a:cs typeface="Open Sans" pitchFamily="34" charset="-120"/>
              </a:rPr>
              <a:t>ise 2021 yılında yayımlanmıştır. Romanları 26 dile çevrilen Yanagihara, günümüz edebiyatının önemli isimlerinden birisidir.</a:t>
            </a:r>
            <a:endParaRPr lang="en-US" sz="1750" dirty="0"/>
          </a:p>
        </p:txBody>
      </p:sp>
      <p:sp>
        <p:nvSpPr>
          <p:cNvPr id="7" name="Text 4"/>
          <p:cNvSpPr/>
          <p:nvPr/>
        </p:nvSpPr>
        <p:spPr>
          <a:xfrm>
            <a:off x="6706076" y="5754410"/>
            <a:ext cx="5893832" cy="355402"/>
          </a:xfrm>
          <a:prstGeom prst="rect">
            <a:avLst/>
          </a:prstGeom>
          <a:noFill/>
          <a:ln/>
        </p:spPr>
        <p:txBody>
          <a:bodyPr wrap="none" rtlCol="0" anchor="t"/>
          <a:lstStyle/>
          <a:p>
            <a:pPr marL="0" indent="0">
              <a:lnSpc>
                <a:spcPts val="2799"/>
              </a:lnSpc>
              <a:buNone/>
            </a:pP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285048"/>
            <a:ext cx="3332917" cy="416481"/>
          </a:xfrm>
          <a:prstGeom prst="rect">
            <a:avLst/>
          </a:prstGeom>
          <a:noFill/>
          <a:ln/>
        </p:spPr>
        <p:txBody>
          <a:bodyPr wrap="none" rtlCol="0" anchor="t"/>
          <a:lstStyle/>
          <a:p>
            <a:pPr marL="0" indent="0">
              <a:lnSpc>
                <a:spcPts val="3281"/>
              </a:lnSpc>
              <a:buNone/>
            </a:pPr>
            <a:r>
              <a:rPr lang="en-US" sz="2624" b="1" dirty="0">
                <a:solidFill>
                  <a:srgbClr val="333F70"/>
                </a:solidFill>
                <a:latin typeface="Unbounded" pitchFamily="34" charset="0"/>
                <a:ea typeface="Unbounded" pitchFamily="34" charset="-122"/>
                <a:cs typeface="Unbounded" pitchFamily="34" charset="-120"/>
              </a:rPr>
              <a:t>KONU</a:t>
            </a:r>
            <a:endParaRPr lang="en-US" sz="2624" dirty="0"/>
          </a:p>
        </p:txBody>
      </p:sp>
      <p:sp>
        <p:nvSpPr>
          <p:cNvPr id="5" name="Text 3"/>
          <p:cNvSpPr/>
          <p:nvPr/>
        </p:nvSpPr>
        <p:spPr>
          <a:xfrm>
            <a:off x="2037993" y="2923699"/>
            <a:ext cx="5006221" cy="2487811"/>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Kitap, üniversitede tanışan dört arkadaşın— Jude, Willem, JB ve Malcolm— uzun yıllarca süren arkadaşlıklarını ve hayatlarını aynı zamanda dostluğun kalıcı bağlarını, insan ilişkilerinin karmaşıklığını ve hayal bile edilemeyecek acılar karşısında insan ruhunun direncini anlatıyor.</a:t>
            </a:r>
            <a:endParaRPr lang="en-US" sz="1750" dirty="0"/>
          </a:p>
        </p:txBody>
      </p:sp>
      <p:sp>
        <p:nvSpPr>
          <p:cNvPr id="6" name="Text 4"/>
          <p:cNvSpPr/>
          <p:nvPr/>
        </p:nvSpPr>
        <p:spPr>
          <a:xfrm>
            <a:off x="2037993" y="5611416"/>
            <a:ext cx="5006221" cy="355402"/>
          </a:xfrm>
          <a:prstGeom prst="rect">
            <a:avLst/>
          </a:prstGeom>
          <a:noFill/>
          <a:ln/>
        </p:spPr>
        <p:txBody>
          <a:bodyPr wrap="none" rtlCol="0" anchor="t"/>
          <a:lstStyle/>
          <a:p>
            <a:pPr marL="0" indent="0">
              <a:lnSpc>
                <a:spcPts val="2799"/>
              </a:lnSpc>
              <a:buNone/>
            </a:pPr>
            <a:endParaRPr lang="en-US" sz="1750" dirty="0"/>
          </a:p>
        </p:txBody>
      </p:sp>
      <p:pic>
        <p:nvPicPr>
          <p:cNvPr id="7" name="Image 0" descr="preencoded.png"/>
          <p:cNvPicPr>
            <a:picLocks noChangeAspect="1"/>
          </p:cNvPicPr>
          <p:nvPr/>
        </p:nvPicPr>
        <p:blipFill>
          <a:blip r:embed="rId3"/>
          <a:stretch>
            <a:fillRect/>
          </a:stretch>
        </p:blipFill>
        <p:spPr>
          <a:xfrm>
            <a:off x="7593806" y="1023461"/>
            <a:ext cx="4637008" cy="6182677"/>
          </a:xfrm>
          <a:prstGeom prst="rect">
            <a:avLst/>
          </a:prstGeom>
        </p:spPr>
      </p:pic>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0672"/>
          </a:xfrm>
          <a:prstGeom prst="rect">
            <a:avLst/>
          </a:prstGeom>
          <a:solidFill>
            <a:srgbClr val="FFFFFF"/>
          </a:solidFill>
          <a:ln/>
        </p:spPr>
      </p:sp>
      <p:sp>
        <p:nvSpPr>
          <p:cNvPr id="4" name="Text 2"/>
          <p:cNvSpPr/>
          <p:nvPr/>
        </p:nvSpPr>
        <p:spPr>
          <a:xfrm>
            <a:off x="2143363" y="598765"/>
            <a:ext cx="5444014" cy="680442"/>
          </a:xfrm>
          <a:prstGeom prst="rect">
            <a:avLst/>
          </a:prstGeom>
          <a:noFill/>
          <a:ln/>
        </p:spPr>
        <p:txBody>
          <a:bodyPr wrap="none" rtlCol="0" anchor="t"/>
          <a:lstStyle/>
          <a:p>
            <a:pPr marL="0" indent="0">
              <a:lnSpc>
                <a:spcPts val="5358"/>
              </a:lnSpc>
              <a:buNone/>
            </a:pPr>
            <a:r>
              <a:rPr lang="en-US" sz="4287" b="1" dirty="0">
                <a:solidFill>
                  <a:srgbClr val="333F70"/>
                </a:solidFill>
                <a:latin typeface="Unbounded" pitchFamily="34" charset="0"/>
                <a:ea typeface="Unbounded" pitchFamily="34" charset="-122"/>
                <a:cs typeface="Unbounded" pitchFamily="34" charset="-120"/>
              </a:rPr>
              <a:t>KARAKTERLER</a:t>
            </a:r>
            <a:endParaRPr lang="en-US" sz="4287" dirty="0"/>
          </a:p>
        </p:txBody>
      </p:sp>
      <p:pic>
        <p:nvPicPr>
          <p:cNvPr id="5" name="Image 0" descr="preencoded.png"/>
          <p:cNvPicPr>
            <a:picLocks noChangeAspect="1"/>
          </p:cNvPicPr>
          <p:nvPr/>
        </p:nvPicPr>
        <p:blipFill>
          <a:blip r:embed="rId3"/>
          <a:stretch>
            <a:fillRect/>
          </a:stretch>
        </p:blipFill>
        <p:spPr>
          <a:xfrm>
            <a:off x="2143363" y="1850708"/>
            <a:ext cx="2187416" cy="2485668"/>
          </a:xfrm>
          <a:prstGeom prst="rect">
            <a:avLst/>
          </a:prstGeom>
        </p:spPr>
      </p:pic>
      <p:sp>
        <p:nvSpPr>
          <p:cNvPr id="6" name="Text 3"/>
          <p:cNvSpPr/>
          <p:nvPr/>
        </p:nvSpPr>
        <p:spPr>
          <a:xfrm>
            <a:off x="2491621" y="4581287"/>
            <a:ext cx="1839158"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Ana karakter</a:t>
            </a:r>
            <a:endParaRPr lang="en-US" sz="1715" dirty="0"/>
          </a:p>
        </p:txBody>
      </p:sp>
      <p:sp>
        <p:nvSpPr>
          <p:cNvPr id="7" name="Text 4"/>
          <p:cNvSpPr/>
          <p:nvPr/>
        </p:nvSpPr>
        <p:spPr>
          <a:xfrm>
            <a:off x="2491621" y="5016698"/>
            <a:ext cx="1839158"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Avukat</a:t>
            </a:r>
            <a:endParaRPr lang="en-US" sz="1715" dirty="0"/>
          </a:p>
        </p:txBody>
      </p:sp>
      <p:sp>
        <p:nvSpPr>
          <p:cNvPr id="8" name="Text 5"/>
          <p:cNvSpPr/>
          <p:nvPr/>
        </p:nvSpPr>
        <p:spPr>
          <a:xfrm>
            <a:off x="2491621" y="5452110"/>
            <a:ext cx="1839158" cy="696754"/>
          </a:xfrm>
          <a:prstGeom prst="rect">
            <a:avLst/>
          </a:prstGeom>
          <a:noFill/>
          <a:ln/>
        </p:spPr>
        <p:txBody>
          <a:bodyPr wrap="squar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Karanlık bir geçmiş</a:t>
            </a:r>
            <a:endParaRPr lang="en-US" sz="1715" dirty="0"/>
          </a:p>
        </p:txBody>
      </p:sp>
      <p:sp>
        <p:nvSpPr>
          <p:cNvPr id="9" name="Text 6"/>
          <p:cNvSpPr/>
          <p:nvPr/>
        </p:nvSpPr>
        <p:spPr>
          <a:xfrm>
            <a:off x="2143363" y="6344841"/>
            <a:ext cx="2187416" cy="348377"/>
          </a:xfrm>
          <a:prstGeom prst="rect">
            <a:avLst/>
          </a:prstGeom>
          <a:noFill/>
          <a:ln/>
        </p:spPr>
        <p:txBody>
          <a:bodyPr wrap="none" rtlCol="0" anchor="t"/>
          <a:lstStyle/>
          <a:p>
            <a:pPr marL="0" indent="0">
              <a:lnSpc>
                <a:spcPts val="2743"/>
              </a:lnSpc>
              <a:buNone/>
            </a:pPr>
            <a:endParaRPr lang="en-US" sz="1715" dirty="0"/>
          </a:p>
        </p:txBody>
      </p:sp>
      <p:sp>
        <p:nvSpPr>
          <p:cNvPr id="10" name="Text 7"/>
          <p:cNvSpPr/>
          <p:nvPr/>
        </p:nvSpPr>
        <p:spPr>
          <a:xfrm>
            <a:off x="2143363" y="6889194"/>
            <a:ext cx="2187416" cy="348377"/>
          </a:xfrm>
          <a:prstGeom prst="rect">
            <a:avLst/>
          </a:prstGeom>
          <a:noFill/>
          <a:ln/>
        </p:spPr>
        <p:txBody>
          <a:bodyPr wrap="none" rtlCol="0" anchor="t"/>
          <a:lstStyle/>
          <a:p>
            <a:pPr marL="0" indent="0">
              <a:lnSpc>
                <a:spcPts val="2743"/>
              </a:lnSpc>
              <a:buNone/>
            </a:pPr>
            <a:endParaRPr lang="en-US" sz="1715" dirty="0"/>
          </a:p>
        </p:txBody>
      </p:sp>
      <p:pic>
        <p:nvPicPr>
          <p:cNvPr id="11" name="Image 1" descr="preencoded.png"/>
          <p:cNvPicPr>
            <a:picLocks noChangeAspect="1"/>
          </p:cNvPicPr>
          <p:nvPr/>
        </p:nvPicPr>
        <p:blipFill>
          <a:blip r:embed="rId4"/>
          <a:stretch>
            <a:fillRect/>
          </a:stretch>
        </p:blipFill>
        <p:spPr>
          <a:xfrm>
            <a:off x="4869656" y="1850708"/>
            <a:ext cx="2187416" cy="2585085"/>
          </a:xfrm>
          <a:prstGeom prst="rect">
            <a:avLst/>
          </a:prstGeom>
        </p:spPr>
      </p:pic>
      <p:sp>
        <p:nvSpPr>
          <p:cNvPr id="12" name="Text 8"/>
          <p:cNvSpPr/>
          <p:nvPr/>
        </p:nvSpPr>
        <p:spPr>
          <a:xfrm>
            <a:off x="5217914" y="4680704"/>
            <a:ext cx="1839158" cy="696754"/>
          </a:xfrm>
          <a:prstGeom prst="rect">
            <a:avLst/>
          </a:prstGeom>
          <a:noFill/>
          <a:ln/>
        </p:spPr>
        <p:txBody>
          <a:bodyPr wrap="squar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Oyuncu olmak için çabalıyor.</a:t>
            </a:r>
            <a:endParaRPr lang="en-US" sz="1715" dirty="0"/>
          </a:p>
        </p:txBody>
      </p:sp>
      <p:sp>
        <p:nvSpPr>
          <p:cNvPr id="13" name="Text 9"/>
          <p:cNvSpPr/>
          <p:nvPr/>
        </p:nvSpPr>
        <p:spPr>
          <a:xfrm>
            <a:off x="5217914" y="5464493"/>
            <a:ext cx="1839158" cy="696754"/>
          </a:xfrm>
          <a:prstGeom prst="rect">
            <a:avLst/>
          </a:prstGeom>
          <a:noFill/>
          <a:ln/>
        </p:spPr>
        <p:txBody>
          <a:bodyPr wrap="square" rtlCol="0" anchor="t"/>
          <a:lstStyle/>
          <a:p>
            <a:pPr marL="342900" indent="-342900" algn="l">
              <a:lnSpc>
                <a:spcPts val="2743"/>
              </a:lnSpc>
              <a:buSzPct val="100000"/>
              <a:buChar char="•"/>
            </a:pPr>
            <a:r>
              <a:rPr lang="en-US" sz="1715" dirty="0" smtClean="0">
                <a:solidFill>
                  <a:srgbClr val="333F70"/>
                </a:solidFill>
                <a:latin typeface="Open Sans" pitchFamily="34" charset="0"/>
                <a:ea typeface="Open Sans" pitchFamily="34" charset="-122"/>
                <a:cs typeface="Open Sans" pitchFamily="34" charset="-120"/>
              </a:rPr>
              <a:t>Jude‘</a:t>
            </a:r>
            <a:r>
              <a:rPr lang="tr-TR" sz="1715" dirty="0" smtClean="0">
                <a:solidFill>
                  <a:srgbClr val="333F70"/>
                </a:solidFill>
                <a:latin typeface="Open Sans" pitchFamily="34" charset="0"/>
                <a:ea typeface="Open Sans" pitchFamily="34" charset="-122"/>
                <a:cs typeface="Open Sans" pitchFamily="34" charset="-120"/>
              </a:rPr>
              <a:t>a</a:t>
            </a:r>
            <a:r>
              <a:rPr lang="en-US" sz="1715" dirty="0" smtClean="0">
                <a:solidFill>
                  <a:srgbClr val="333F70"/>
                </a:solidFill>
                <a:latin typeface="Open Sans" pitchFamily="34" charset="0"/>
                <a:ea typeface="Open Sans" pitchFamily="34" charset="-122"/>
                <a:cs typeface="Open Sans" pitchFamily="34" charset="-120"/>
              </a:rPr>
              <a:t> </a:t>
            </a:r>
            <a:r>
              <a:rPr lang="en-US" sz="1715" dirty="0">
                <a:solidFill>
                  <a:srgbClr val="333F70"/>
                </a:solidFill>
                <a:latin typeface="Open Sans" pitchFamily="34" charset="0"/>
                <a:ea typeface="Open Sans" pitchFamily="34" charset="-122"/>
                <a:cs typeface="Open Sans" pitchFamily="34" charset="-120"/>
              </a:rPr>
              <a:t>en yakın olan karakter</a:t>
            </a:r>
            <a:endParaRPr lang="en-US" sz="1715" dirty="0"/>
          </a:p>
        </p:txBody>
      </p:sp>
      <p:sp>
        <p:nvSpPr>
          <p:cNvPr id="14" name="Text 10"/>
          <p:cNvSpPr/>
          <p:nvPr/>
        </p:nvSpPr>
        <p:spPr>
          <a:xfrm>
            <a:off x="4869656" y="6357223"/>
            <a:ext cx="2187416" cy="348377"/>
          </a:xfrm>
          <a:prstGeom prst="rect">
            <a:avLst/>
          </a:prstGeom>
          <a:noFill/>
          <a:ln/>
        </p:spPr>
        <p:txBody>
          <a:bodyPr wrap="none" rtlCol="0" anchor="t"/>
          <a:lstStyle/>
          <a:p>
            <a:pPr marL="0" indent="0">
              <a:lnSpc>
                <a:spcPts val="2743"/>
              </a:lnSpc>
              <a:buNone/>
            </a:pPr>
            <a:endParaRPr lang="en-US" sz="1715" dirty="0"/>
          </a:p>
        </p:txBody>
      </p:sp>
      <p:sp>
        <p:nvSpPr>
          <p:cNvPr id="15" name="Text 11"/>
          <p:cNvSpPr/>
          <p:nvPr/>
        </p:nvSpPr>
        <p:spPr>
          <a:xfrm>
            <a:off x="4869656" y="6901577"/>
            <a:ext cx="2187416" cy="348377"/>
          </a:xfrm>
          <a:prstGeom prst="rect">
            <a:avLst/>
          </a:prstGeom>
          <a:noFill/>
          <a:ln/>
        </p:spPr>
        <p:txBody>
          <a:bodyPr wrap="none" rtlCol="0" anchor="t"/>
          <a:lstStyle/>
          <a:p>
            <a:pPr marL="0" indent="0">
              <a:lnSpc>
                <a:spcPts val="2743"/>
              </a:lnSpc>
              <a:buNone/>
            </a:pPr>
            <a:endParaRPr lang="en-US" sz="1715" dirty="0"/>
          </a:p>
        </p:txBody>
      </p:sp>
      <p:pic>
        <p:nvPicPr>
          <p:cNvPr id="16" name="Image 2" descr="preencoded.png"/>
          <p:cNvPicPr>
            <a:picLocks noChangeAspect="1"/>
          </p:cNvPicPr>
          <p:nvPr/>
        </p:nvPicPr>
        <p:blipFill>
          <a:blip r:embed="rId5"/>
          <a:stretch>
            <a:fillRect/>
          </a:stretch>
        </p:blipFill>
        <p:spPr>
          <a:xfrm>
            <a:off x="7595949" y="1850708"/>
            <a:ext cx="1862971" cy="2531626"/>
          </a:xfrm>
          <a:prstGeom prst="rect">
            <a:avLst/>
          </a:prstGeom>
        </p:spPr>
      </p:pic>
      <p:sp>
        <p:nvSpPr>
          <p:cNvPr id="17" name="Text 12"/>
          <p:cNvSpPr/>
          <p:nvPr/>
        </p:nvSpPr>
        <p:spPr>
          <a:xfrm>
            <a:off x="7944207" y="4627245"/>
            <a:ext cx="1621631"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Sanatçı</a:t>
            </a:r>
            <a:endParaRPr lang="en-US" sz="1715" dirty="0"/>
          </a:p>
        </p:txBody>
      </p:sp>
      <p:sp>
        <p:nvSpPr>
          <p:cNvPr id="18" name="Text 13"/>
          <p:cNvSpPr/>
          <p:nvPr/>
        </p:nvSpPr>
        <p:spPr>
          <a:xfrm>
            <a:off x="7944207" y="5062657"/>
            <a:ext cx="1621631"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Zeki ve sinsi</a:t>
            </a:r>
            <a:endParaRPr lang="en-US" sz="1715" dirty="0"/>
          </a:p>
        </p:txBody>
      </p:sp>
      <p:sp>
        <p:nvSpPr>
          <p:cNvPr id="19" name="Text 14"/>
          <p:cNvSpPr/>
          <p:nvPr/>
        </p:nvSpPr>
        <p:spPr>
          <a:xfrm>
            <a:off x="7944207" y="5498068"/>
            <a:ext cx="1621631" cy="1393508"/>
          </a:xfrm>
          <a:prstGeom prst="rect">
            <a:avLst/>
          </a:prstGeom>
          <a:noFill/>
          <a:ln/>
        </p:spPr>
        <p:txBody>
          <a:bodyPr wrap="square" rtlCol="0" anchor="t"/>
          <a:lstStyle/>
          <a:p>
            <a:pPr marL="342900" indent="-342900" algn="l">
              <a:lnSpc>
                <a:spcPts val="2743"/>
              </a:lnSpc>
              <a:buSzPct val="100000"/>
              <a:buChar char="•"/>
            </a:pPr>
            <a:r>
              <a:rPr lang="en-US" sz="1715" dirty="0" err="1" smtClean="0">
                <a:solidFill>
                  <a:srgbClr val="333F70"/>
                </a:solidFill>
                <a:latin typeface="Open Sans" pitchFamily="34" charset="0"/>
                <a:ea typeface="Open Sans" pitchFamily="34" charset="-122"/>
                <a:cs typeface="Open Sans" pitchFamily="34" charset="-120"/>
              </a:rPr>
              <a:t>Bağımlılık</a:t>
            </a:r>
            <a:r>
              <a:rPr lang="tr-TR" sz="1715" dirty="0" smtClean="0">
                <a:solidFill>
                  <a:srgbClr val="333F70"/>
                </a:solidFill>
                <a:latin typeface="Open Sans" pitchFamily="34" charset="0"/>
                <a:ea typeface="Open Sans" pitchFamily="34" charset="-122"/>
                <a:cs typeface="Open Sans" pitchFamily="34" charset="-120"/>
              </a:rPr>
              <a:t> problemi var</a:t>
            </a:r>
            <a:r>
              <a:rPr lang="en-US" sz="1715" dirty="0" smtClean="0">
                <a:solidFill>
                  <a:srgbClr val="333F70"/>
                </a:solidFill>
                <a:latin typeface="Open Sans" pitchFamily="34" charset="0"/>
                <a:ea typeface="Open Sans" pitchFamily="34" charset="-122"/>
                <a:cs typeface="Open Sans" pitchFamily="34" charset="-120"/>
              </a:rPr>
              <a:t> </a:t>
            </a:r>
            <a:r>
              <a:rPr lang="en-US" sz="1715" dirty="0">
                <a:solidFill>
                  <a:srgbClr val="333F70"/>
                </a:solidFill>
                <a:latin typeface="Open Sans" pitchFamily="34" charset="0"/>
                <a:ea typeface="Open Sans" pitchFamily="34" charset="-122"/>
                <a:cs typeface="Open Sans" pitchFamily="34" charset="-120"/>
              </a:rPr>
              <a:t>ve ilişkilerde sorunlar yaşıyor.</a:t>
            </a:r>
            <a:endParaRPr lang="en-US" sz="1715" dirty="0"/>
          </a:p>
        </p:txBody>
      </p:sp>
      <p:sp>
        <p:nvSpPr>
          <p:cNvPr id="20" name="Text 15"/>
          <p:cNvSpPr/>
          <p:nvPr/>
        </p:nvSpPr>
        <p:spPr>
          <a:xfrm>
            <a:off x="7595949" y="7087553"/>
            <a:ext cx="1969889" cy="348377"/>
          </a:xfrm>
          <a:prstGeom prst="rect">
            <a:avLst/>
          </a:prstGeom>
          <a:noFill/>
          <a:ln/>
        </p:spPr>
        <p:txBody>
          <a:bodyPr wrap="none" rtlCol="0" anchor="t"/>
          <a:lstStyle/>
          <a:p>
            <a:pPr marL="0" indent="0">
              <a:lnSpc>
                <a:spcPts val="2743"/>
              </a:lnSpc>
              <a:buNone/>
            </a:pPr>
            <a:endParaRPr lang="en-US" sz="1715" dirty="0"/>
          </a:p>
        </p:txBody>
      </p:sp>
      <p:pic>
        <p:nvPicPr>
          <p:cNvPr id="21" name="Image 3" descr="preencoded.png"/>
          <p:cNvPicPr>
            <a:picLocks noChangeAspect="1"/>
          </p:cNvPicPr>
          <p:nvPr/>
        </p:nvPicPr>
        <p:blipFill>
          <a:blip r:embed="rId6"/>
          <a:stretch>
            <a:fillRect/>
          </a:stretch>
        </p:blipFill>
        <p:spPr>
          <a:xfrm>
            <a:off x="10185916" y="1812607"/>
            <a:ext cx="2242542" cy="2449830"/>
          </a:xfrm>
          <a:prstGeom prst="rect">
            <a:avLst/>
          </a:prstGeom>
        </p:spPr>
      </p:pic>
      <p:sp>
        <p:nvSpPr>
          <p:cNvPr id="22" name="Text 16"/>
          <p:cNvSpPr/>
          <p:nvPr/>
        </p:nvSpPr>
        <p:spPr>
          <a:xfrm>
            <a:off x="10452973" y="4643438"/>
            <a:ext cx="2056686"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Mimar</a:t>
            </a:r>
            <a:endParaRPr lang="en-US" sz="1715" dirty="0"/>
          </a:p>
        </p:txBody>
      </p:sp>
      <p:sp>
        <p:nvSpPr>
          <p:cNvPr id="23" name="Text 17"/>
          <p:cNvSpPr/>
          <p:nvPr/>
        </p:nvSpPr>
        <p:spPr>
          <a:xfrm>
            <a:off x="10452973" y="5078849"/>
            <a:ext cx="2056686"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Zengin</a:t>
            </a:r>
            <a:endParaRPr lang="en-US" sz="1715" dirty="0"/>
          </a:p>
        </p:txBody>
      </p:sp>
      <p:sp>
        <p:nvSpPr>
          <p:cNvPr id="24" name="Text 18"/>
          <p:cNvSpPr/>
          <p:nvPr/>
        </p:nvSpPr>
        <p:spPr>
          <a:xfrm>
            <a:off x="10452973" y="5514261"/>
            <a:ext cx="2056686" cy="696754"/>
          </a:xfrm>
          <a:prstGeom prst="rect">
            <a:avLst/>
          </a:prstGeom>
          <a:noFill/>
          <a:ln/>
        </p:spPr>
        <p:txBody>
          <a:bodyPr wrap="squar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Hayallerini gerçekleştirememiş</a:t>
            </a:r>
            <a:endParaRPr lang="en-US" sz="1715" dirty="0"/>
          </a:p>
        </p:txBody>
      </p:sp>
      <p:sp>
        <p:nvSpPr>
          <p:cNvPr id="25" name="Text 19"/>
          <p:cNvSpPr/>
          <p:nvPr/>
        </p:nvSpPr>
        <p:spPr>
          <a:xfrm>
            <a:off x="10452973" y="6298049"/>
            <a:ext cx="2056686" cy="348377"/>
          </a:xfrm>
          <a:prstGeom prst="rect">
            <a:avLst/>
          </a:prstGeom>
          <a:noFill/>
          <a:ln/>
        </p:spPr>
        <p:txBody>
          <a:bodyPr wrap="none" rtlCol="0" anchor="t"/>
          <a:lstStyle/>
          <a:p>
            <a:pPr marL="342900" indent="-342900" algn="l">
              <a:lnSpc>
                <a:spcPts val="2743"/>
              </a:lnSpc>
              <a:buSzPct val="100000"/>
              <a:buChar char="•"/>
            </a:pPr>
            <a:r>
              <a:rPr lang="en-US" sz="1715" dirty="0">
                <a:solidFill>
                  <a:srgbClr val="333F70"/>
                </a:solidFill>
                <a:latin typeface="Open Sans" pitchFamily="34" charset="0"/>
                <a:ea typeface="Open Sans" pitchFamily="34" charset="-122"/>
                <a:cs typeface="Open Sans" pitchFamily="34" charset="-120"/>
              </a:rPr>
              <a:t>Kimlik arayışında</a:t>
            </a:r>
            <a:endParaRPr lang="en-US" sz="1715" dirty="0"/>
          </a:p>
        </p:txBody>
      </p:sp>
      <p:pic>
        <p:nvPicPr>
          <p:cNvPr id="26"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683</Words>
  <Application>Microsoft Office PowerPoint</Application>
  <PresentationFormat>Özel</PresentationFormat>
  <Paragraphs>106</Paragraphs>
  <Slides>16</Slides>
  <Notes>16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Calibri</vt:lpstr>
      <vt:lpstr>Open Sans</vt:lpstr>
      <vt:lpstr>Unbounded</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Asus</cp:lastModifiedBy>
  <cp:revision>2</cp:revision>
  <dcterms:created xsi:type="dcterms:W3CDTF">2024-04-29T19:47:39Z</dcterms:created>
  <dcterms:modified xsi:type="dcterms:W3CDTF">2024-05-01T17:17:53Z</dcterms:modified>
</cp:coreProperties>
</file>