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9" r:id="rId9"/>
    <p:sldId id="270" r:id="rId10"/>
    <p:sldId id="271" r:id="rId11"/>
    <p:sldId id="272" r:id="rId12"/>
    <p:sldId id="273" r:id="rId13"/>
    <p:sldId id="274" r:id="rId14"/>
    <p:sldId id="275" r:id="rId15"/>
    <p:sldId id="265" r:id="rId16"/>
    <p:sldId id="266" r:id="rId17"/>
    <p:sldId id="267" r:id="rId18"/>
    <p:sldId id="268" r:id="rId1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h6ilnmbABQ1cZPalWcxsYdFTT/M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77E6CE-118F-4F62-AFA7-61171D0E22D7}" v="108" dt="2025-02-12T16:47:14.1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46"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chemeClr val="dk1"/>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chemeClr val="dk1"/>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a:extLst>
            <a:ext uri="{FF2B5EF4-FFF2-40B4-BE49-F238E27FC236}">
              <a16:creationId xmlns:a16="http://schemas.microsoft.com/office/drawing/2014/main" id="{A103B6BE-A268-2598-6202-414024F2CE0C}"/>
            </a:ext>
          </a:extLst>
        </p:cNvPr>
        <p:cNvGrpSpPr/>
        <p:nvPr/>
      </p:nvGrpSpPr>
      <p:grpSpPr>
        <a:xfrm>
          <a:off x="0" y="0"/>
          <a:ext cx="0" cy="0"/>
          <a:chOff x="0" y="0"/>
          <a:chExt cx="0" cy="0"/>
        </a:xfrm>
      </p:grpSpPr>
      <p:sp>
        <p:nvSpPr>
          <p:cNvPr id="121" name="Google Shape;121;p7:notes">
            <a:extLst>
              <a:ext uri="{FF2B5EF4-FFF2-40B4-BE49-F238E27FC236}">
                <a16:creationId xmlns:a16="http://schemas.microsoft.com/office/drawing/2014/main" id="{54C1D01A-BAEF-61A5-C166-32A240790C5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7:notes">
            <a:extLst>
              <a:ext uri="{FF2B5EF4-FFF2-40B4-BE49-F238E27FC236}">
                <a16:creationId xmlns:a16="http://schemas.microsoft.com/office/drawing/2014/main" id="{FF6A7E01-897C-081A-5067-83E2C8FE2330}"/>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06596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a:extLst>
            <a:ext uri="{FF2B5EF4-FFF2-40B4-BE49-F238E27FC236}">
              <a16:creationId xmlns:a16="http://schemas.microsoft.com/office/drawing/2014/main" id="{784486DC-EE01-A819-0C79-38BABF7CE70F}"/>
            </a:ext>
          </a:extLst>
        </p:cNvPr>
        <p:cNvGrpSpPr/>
        <p:nvPr/>
      </p:nvGrpSpPr>
      <p:grpSpPr>
        <a:xfrm>
          <a:off x="0" y="0"/>
          <a:ext cx="0" cy="0"/>
          <a:chOff x="0" y="0"/>
          <a:chExt cx="0" cy="0"/>
        </a:xfrm>
      </p:grpSpPr>
      <p:sp>
        <p:nvSpPr>
          <p:cNvPr id="121" name="Google Shape;121;p7:notes">
            <a:extLst>
              <a:ext uri="{FF2B5EF4-FFF2-40B4-BE49-F238E27FC236}">
                <a16:creationId xmlns:a16="http://schemas.microsoft.com/office/drawing/2014/main" id="{97A28102-B795-1350-64DE-1DEB639606A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7:notes">
            <a:extLst>
              <a:ext uri="{FF2B5EF4-FFF2-40B4-BE49-F238E27FC236}">
                <a16:creationId xmlns:a16="http://schemas.microsoft.com/office/drawing/2014/main" id="{6BEDAA0B-A70F-EA99-E1FE-879E3AECD271}"/>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96023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a:extLst>
            <a:ext uri="{FF2B5EF4-FFF2-40B4-BE49-F238E27FC236}">
              <a16:creationId xmlns:a16="http://schemas.microsoft.com/office/drawing/2014/main" id="{F518D238-7433-42D4-598E-F20E3588E07F}"/>
            </a:ext>
          </a:extLst>
        </p:cNvPr>
        <p:cNvGrpSpPr/>
        <p:nvPr/>
      </p:nvGrpSpPr>
      <p:grpSpPr>
        <a:xfrm>
          <a:off x="0" y="0"/>
          <a:ext cx="0" cy="0"/>
          <a:chOff x="0" y="0"/>
          <a:chExt cx="0" cy="0"/>
        </a:xfrm>
      </p:grpSpPr>
      <p:sp>
        <p:nvSpPr>
          <p:cNvPr id="121" name="Google Shape;121;p7:notes">
            <a:extLst>
              <a:ext uri="{FF2B5EF4-FFF2-40B4-BE49-F238E27FC236}">
                <a16:creationId xmlns:a16="http://schemas.microsoft.com/office/drawing/2014/main" id="{42E57A0B-ABD1-A77A-A3DD-2E786106728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7:notes">
            <a:extLst>
              <a:ext uri="{FF2B5EF4-FFF2-40B4-BE49-F238E27FC236}">
                <a16:creationId xmlns:a16="http://schemas.microsoft.com/office/drawing/2014/main" id="{0D42DD57-EF06-F2C9-7DD5-4B47C202CA21}"/>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64131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a:extLst>
            <a:ext uri="{FF2B5EF4-FFF2-40B4-BE49-F238E27FC236}">
              <a16:creationId xmlns:a16="http://schemas.microsoft.com/office/drawing/2014/main" id="{05D6E67C-E26C-578B-D595-79AD040C6273}"/>
            </a:ext>
          </a:extLst>
        </p:cNvPr>
        <p:cNvGrpSpPr/>
        <p:nvPr/>
      </p:nvGrpSpPr>
      <p:grpSpPr>
        <a:xfrm>
          <a:off x="0" y="0"/>
          <a:ext cx="0" cy="0"/>
          <a:chOff x="0" y="0"/>
          <a:chExt cx="0" cy="0"/>
        </a:xfrm>
      </p:grpSpPr>
      <p:sp>
        <p:nvSpPr>
          <p:cNvPr id="121" name="Google Shape;121;p7:notes">
            <a:extLst>
              <a:ext uri="{FF2B5EF4-FFF2-40B4-BE49-F238E27FC236}">
                <a16:creationId xmlns:a16="http://schemas.microsoft.com/office/drawing/2014/main" id="{5CC8AC0F-EFEA-D17C-ABDB-F20DF48CA5A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7:notes">
            <a:extLst>
              <a:ext uri="{FF2B5EF4-FFF2-40B4-BE49-F238E27FC236}">
                <a16:creationId xmlns:a16="http://schemas.microsoft.com/office/drawing/2014/main" id="{0CDE539A-00AB-C73C-F194-E83534936BD3}"/>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55676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a:extLst>
            <a:ext uri="{FF2B5EF4-FFF2-40B4-BE49-F238E27FC236}">
              <a16:creationId xmlns:a16="http://schemas.microsoft.com/office/drawing/2014/main" id="{539762A9-396A-BAB3-A553-054AFBF2C4CD}"/>
            </a:ext>
          </a:extLst>
        </p:cNvPr>
        <p:cNvGrpSpPr/>
        <p:nvPr/>
      </p:nvGrpSpPr>
      <p:grpSpPr>
        <a:xfrm>
          <a:off x="0" y="0"/>
          <a:ext cx="0" cy="0"/>
          <a:chOff x="0" y="0"/>
          <a:chExt cx="0" cy="0"/>
        </a:xfrm>
      </p:grpSpPr>
      <p:sp>
        <p:nvSpPr>
          <p:cNvPr id="121" name="Google Shape;121;p7:notes">
            <a:extLst>
              <a:ext uri="{FF2B5EF4-FFF2-40B4-BE49-F238E27FC236}">
                <a16:creationId xmlns:a16="http://schemas.microsoft.com/office/drawing/2014/main" id="{84B15206-0116-3DA8-D824-FE536328E11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7:notes">
            <a:extLst>
              <a:ext uri="{FF2B5EF4-FFF2-40B4-BE49-F238E27FC236}">
                <a16:creationId xmlns:a16="http://schemas.microsoft.com/office/drawing/2014/main" id="{8C96C24A-3E75-FE16-41F6-F84EF4665267}"/>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07503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2" name="Google Shape;15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6" name="Google Shape;11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a:extLst>
            <a:ext uri="{FF2B5EF4-FFF2-40B4-BE49-F238E27FC236}">
              <a16:creationId xmlns:a16="http://schemas.microsoft.com/office/drawing/2014/main" id="{142FDF03-DC79-6453-1F19-11BD8852AA41}"/>
            </a:ext>
          </a:extLst>
        </p:cNvPr>
        <p:cNvGrpSpPr/>
        <p:nvPr/>
      </p:nvGrpSpPr>
      <p:grpSpPr>
        <a:xfrm>
          <a:off x="0" y="0"/>
          <a:ext cx="0" cy="0"/>
          <a:chOff x="0" y="0"/>
          <a:chExt cx="0" cy="0"/>
        </a:xfrm>
      </p:grpSpPr>
      <p:sp>
        <p:nvSpPr>
          <p:cNvPr id="121" name="Google Shape;121;p7:notes">
            <a:extLst>
              <a:ext uri="{FF2B5EF4-FFF2-40B4-BE49-F238E27FC236}">
                <a16:creationId xmlns:a16="http://schemas.microsoft.com/office/drawing/2014/main" id="{F9AB13DE-FC0B-82F9-8652-470E72D17E6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7:notes">
            <a:extLst>
              <a:ext uri="{FF2B5EF4-FFF2-40B4-BE49-F238E27FC236}">
                <a16:creationId xmlns:a16="http://schemas.microsoft.com/office/drawing/2014/main" id="{538DCC66-A881-5D1B-FB91-EAC41E4FBE46}"/>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11694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a:extLst>
            <a:ext uri="{FF2B5EF4-FFF2-40B4-BE49-F238E27FC236}">
              <a16:creationId xmlns:a16="http://schemas.microsoft.com/office/drawing/2014/main" id="{D477F388-5FFD-D726-FE8E-4355AE328519}"/>
            </a:ext>
          </a:extLst>
        </p:cNvPr>
        <p:cNvGrpSpPr/>
        <p:nvPr/>
      </p:nvGrpSpPr>
      <p:grpSpPr>
        <a:xfrm>
          <a:off x="0" y="0"/>
          <a:ext cx="0" cy="0"/>
          <a:chOff x="0" y="0"/>
          <a:chExt cx="0" cy="0"/>
        </a:xfrm>
      </p:grpSpPr>
      <p:sp>
        <p:nvSpPr>
          <p:cNvPr id="121" name="Google Shape;121;p7:notes">
            <a:extLst>
              <a:ext uri="{FF2B5EF4-FFF2-40B4-BE49-F238E27FC236}">
                <a16:creationId xmlns:a16="http://schemas.microsoft.com/office/drawing/2014/main" id="{5F584665-A9A5-2A1A-F99D-94544F05F43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7:notes">
            <a:extLst>
              <a:ext uri="{FF2B5EF4-FFF2-40B4-BE49-F238E27FC236}">
                <a16:creationId xmlns:a16="http://schemas.microsoft.com/office/drawing/2014/main" id="{2A327537-3CD3-587C-EC64-4389988B2026}"/>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62527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5"/>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5"/>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8" name="Google Shape;18;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4"/>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4"/>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7" name="Google Shape;77;p2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6"/>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 name="Google Shape;24;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7"/>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7"/>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0" name="Google Shape;30;p1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8"/>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6" name="Google Shape;36;p18"/>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7" name="Google Shape;37;p1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9"/>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9"/>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3" name="Google Shape;43;p19"/>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 name="Google Shape;44;p19"/>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5" name="Google Shape;45;p19"/>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6" name="Google Shape;46;p1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1"/>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1"/>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57" name="Google Shape;57;p21"/>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58" name="Google Shape;58;p2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2"/>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2"/>
          <p:cNvSpPr>
            <a:spLocks noGrp="1"/>
          </p:cNvSpPr>
          <p:nvPr>
            <p:ph type="pic" idx="2"/>
          </p:nvPr>
        </p:nvSpPr>
        <p:spPr>
          <a:xfrm>
            <a:off x="3887391" y="987426"/>
            <a:ext cx="4629150" cy="4873625"/>
          </a:xfrm>
          <a:prstGeom prst="rect">
            <a:avLst/>
          </a:prstGeom>
          <a:noFill/>
          <a:ln>
            <a:noFill/>
          </a:ln>
        </p:spPr>
      </p:sp>
      <p:sp>
        <p:nvSpPr>
          <p:cNvPr id="64" name="Google Shape;64;p22"/>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5" name="Google Shape;65;p2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3"/>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1" name="Google Shape;71;p2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ct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ct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ct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ct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ct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ct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ct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ct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0" y="1558356"/>
            <a:ext cx="9144000" cy="990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0000"/>
              </a:buClr>
              <a:buSzPts val="3200"/>
              <a:buFont typeface="Times New Roman"/>
              <a:buNone/>
            </a:pPr>
            <a:r>
              <a:rPr lang="en-US" sz="2400" b="1" dirty="0">
                <a:solidFill>
                  <a:srgbClr val="FF0000"/>
                </a:solidFill>
                <a:latin typeface="Times New Roman"/>
                <a:ea typeface="Times New Roman"/>
                <a:cs typeface="Times New Roman"/>
                <a:sym typeface="Times New Roman"/>
              </a:rPr>
              <a:t>FPGA-Accelerated </a:t>
            </a:r>
            <a:r>
              <a:rPr lang="en-US" sz="2400" b="1" dirty="0" err="1">
                <a:solidFill>
                  <a:srgbClr val="FF0000"/>
                </a:solidFill>
                <a:latin typeface="Times New Roman"/>
                <a:ea typeface="Times New Roman"/>
                <a:cs typeface="Times New Roman"/>
                <a:sym typeface="Times New Roman"/>
              </a:rPr>
              <a:t>Retinex</a:t>
            </a:r>
            <a:r>
              <a:rPr lang="en-US" sz="2400" b="1" dirty="0">
                <a:solidFill>
                  <a:srgbClr val="FF0000"/>
                </a:solidFill>
                <a:latin typeface="Times New Roman"/>
                <a:ea typeface="Times New Roman"/>
                <a:cs typeface="Times New Roman"/>
                <a:sym typeface="Times New Roman"/>
              </a:rPr>
              <a:t> Image Enhancement for Low-Light Conditions</a:t>
            </a:r>
            <a:endParaRPr sz="2400" b="1" dirty="0">
              <a:solidFill>
                <a:srgbClr val="FF0000"/>
              </a:solidFill>
              <a:latin typeface="Times New Roman"/>
              <a:ea typeface="Times New Roman"/>
              <a:cs typeface="Times New Roman"/>
              <a:sym typeface="Times New Roman"/>
            </a:endParaRPr>
          </a:p>
        </p:txBody>
      </p:sp>
      <p:sp>
        <p:nvSpPr>
          <p:cNvPr id="85" name="Google Shape;85;p1"/>
          <p:cNvSpPr txBox="1">
            <a:spLocks noGrp="1"/>
          </p:cNvSpPr>
          <p:nvPr>
            <p:ph type="subTitle" idx="1"/>
          </p:nvPr>
        </p:nvSpPr>
        <p:spPr>
          <a:xfrm>
            <a:off x="0" y="4419600"/>
            <a:ext cx="9144000" cy="19050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000"/>
              <a:buNone/>
            </a:pPr>
            <a:r>
              <a:rPr lang="en-US" sz="2000" dirty="0">
                <a:solidFill>
                  <a:schemeClr val="dk1"/>
                </a:solidFill>
                <a:latin typeface="Times New Roman"/>
                <a:ea typeface="Times New Roman"/>
                <a:cs typeface="Times New Roman"/>
                <a:sym typeface="Times New Roman"/>
              </a:rPr>
              <a:t>Under the Guidance of</a:t>
            </a:r>
            <a:endParaRPr dirty="0"/>
          </a:p>
          <a:p>
            <a:pPr algn="ctr">
              <a:spcAft>
                <a:spcPts val="375"/>
              </a:spcAft>
            </a:pPr>
            <a:r>
              <a:rPr lang="en-US" sz="2000" b="1" dirty="0">
                <a:latin typeface="Times New Roman"/>
                <a:ea typeface="Times New Roman"/>
                <a:cs typeface="Times New Roman"/>
                <a:sym typeface="Times New Roman"/>
              </a:rPr>
              <a:t>Mr. Siva Kumar A</a:t>
            </a:r>
            <a:endParaRPr sz="2000" b="1" dirty="0">
              <a:latin typeface="Times New Roman"/>
              <a:ea typeface="Times New Roman"/>
              <a:cs typeface="Times New Roman"/>
              <a:sym typeface="Times New Roman"/>
            </a:endParaRPr>
          </a:p>
          <a:p>
            <a:pPr marL="0" lvl="0" indent="0" algn="ctr" rtl="0">
              <a:lnSpc>
                <a:spcPct val="90000"/>
              </a:lnSpc>
              <a:spcBef>
                <a:spcPts val="750"/>
              </a:spcBef>
              <a:spcAft>
                <a:spcPts val="0"/>
              </a:spcAft>
              <a:buClr>
                <a:schemeClr val="dk1"/>
              </a:buClr>
              <a:buSzPts val="2000"/>
              <a:buFont typeface="Arial"/>
              <a:buNone/>
            </a:pPr>
            <a:r>
              <a:rPr lang="en-US" sz="2000" b="1" dirty="0">
                <a:latin typeface="Times New Roman"/>
                <a:cs typeface="Times New Roman"/>
                <a:sym typeface="Times New Roman"/>
              </a:rPr>
              <a:t>Associate Professor</a:t>
            </a:r>
            <a:endParaRPr dirty="0"/>
          </a:p>
          <a:p>
            <a:pPr marL="0" lvl="0" indent="0" algn="ctr" rtl="0">
              <a:lnSpc>
                <a:spcPct val="90000"/>
              </a:lnSpc>
              <a:spcBef>
                <a:spcPts val="750"/>
              </a:spcBef>
              <a:spcAft>
                <a:spcPts val="0"/>
              </a:spcAft>
              <a:buClr>
                <a:schemeClr val="dk1"/>
              </a:buClr>
              <a:buSzPts val="2000"/>
              <a:buFont typeface="Arial"/>
              <a:buNone/>
            </a:pPr>
            <a:r>
              <a:rPr lang="en-US" sz="2000" dirty="0">
                <a:solidFill>
                  <a:schemeClr val="dk1"/>
                </a:solidFill>
                <a:latin typeface="Times New Roman"/>
                <a:ea typeface="Times New Roman"/>
                <a:cs typeface="Times New Roman"/>
                <a:sym typeface="Times New Roman"/>
              </a:rPr>
              <a:t>Department of Electronics and Communication Engineering</a:t>
            </a:r>
            <a:endParaRPr dirty="0"/>
          </a:p>
          <a:p>
            <a:pPr marL="0" lvl="0" indent="0" algn="ctr" rtl="0">
              <a:lnSpc>
                <a:spcPct val="90000"/>
              </a:lnSpc>
              <a:spcBef>
                <a:spcPts val="750"/>
              </a:spcBef>
              <a:spcAft>
                <a:spcPts val="0"/>
              </a:spcAft>
              <a:buClr>
                <a:schemeClr val="dk1"/>
              </a:buClr>
              <a:buSzPts val="2000"/>
              <a:buFont typeface="Arial"/>
              <a:buNone/>
            </a:pPr>
            <a:r>
              <a:rPr lang="en-US" sz="2000" dirty="0">
                <a:solidFill>
                  <a:schemeClr val="dk1"/>
                </a:solidFill>
                <a:latin typeface="Times New Roman"/>
                <a:ea typeface="Times New Roman"/>
                <a:cs typeface="Times New Roman"/>
                <a:sym typeface="Times New Roman"/>
              </a:rPr>
              <a:t>R.M.K. Engineering College</a:t>
            </a:r>
            <a:endParaRPr dirty="0"/>
          </a:p>
        </p:txBody>
      </p:sp>
      <p:sp>
        <p:nvSpPr>
          <p:cNvPr id="86" name="Google Shape;86;p1"/>
          <p:cNvSpPr/>
          <p:nvPr/>
        </p:nvSpPr>
        <p:spPr>
          <a:xfrm>
            <a:off x="0" y="2687277"/>
            <a:ext cx="9144000" cy="1754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dirty="0">
                <a:solidFill>
                  <a:schemeClr val="dk1"/>
                </a:solidFill>
                <a:latin typeface="Times New Roman"/>
                <a:ea typeface="Times New Roman"/>
                <a:cs typeface="Times New Roman"/>
                <a:sym typeface="Times New Roman"/>
              </a:rPr>
              <a:t>Done by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dirty="0" err="1">
                <a:solidFill>
                  <a:schemeClr val="dk1"/>
                </a:solidFill>
                <a:latin typeface="Times New Roman"/>
                <a:ea typeface="Times New Roman"/>
                <a:cs typeface="Times New Roman"/>
                <a:sym typeface="Times New Roman"/>
              </a:rPr>
              <a:t>G.S.Anusri</a:t>
            </a:r>
            <a:r>
              <a:rPr lang="en-US" sz="1800" b="1" i="0" u="none" strike="noStrike" cap="none" dirty="0">
                <a:solidFill>
                  <a:schemeClr val="dk1"/>
                </a:solidFill>
                <a:latin typeface="Times New Roman"/>
                <a:ea typeface="Times New Roman"/>
                <a:cs typeface="Times New Roman"/>
                <a:sym typeface="Times New Roman"/>
              </a:rPr>
              <a:t> - </a:t>
            </a:r>
            <a:r>
              <a:rPr lang="en-US" sz="1800" b="1" dirty="0">
                <a:solidFill>
                  <a:schemeClr val="dk1"/>
                </a:solidFill>
                <a:latin typeface="Times New Roman"/>
                <a:ea typeface="Times New Roman"/>
                <a:cs typeface="Times New Roman"/>
                <a:sym typeface="Times New Roman"/>
              </a:rPr>
              <a:t>111721104010</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dirty="0" err="1">
                <a:solidFill>
                  <a:schemeClr val="dk1"/>
                </a:solidFill>
                <a:latin typeface="Times New Roman"/>
                <a:ea typeface="Times New Roman"/>
                <a:cs typeface="Times New Roman"/>
                <a:sym typeface="Times New Roman"/>
              </a:rPr>
              <a:t>R.Aswini</a:t>
            </a:r>
            <a:r>
              <a:rPr lang="en-US" sz="1800" b="1" i="0" u="none" strike="noStrike" cap="none" dirty="0">
                <a:solidFill>
                  <a:schemeClr val="dk1"/>
                </a:solidFill>
                <a:latin typeface="Times New Roman"/>
                <a:ea typeface="Times New Roman"/>
                <a:cs typeface="Times New Roman"/>
                <a:sym typeface="Times New Roman"/>
              </a:rPr>
              <a:t>  - </a:t>
            </a:r>
            <a:r>
              <a:rPr lang="en-US" sz="1800" b="1" dirty="0">
                <a:solidFill>
                  <a:schemeClr val="dk1"/>
                </a:solidFill>
                <a:latin typeface="Times New Roman"/>
                <a:ea typeface="Times New Roman"/>
                <a:cs typeface="Times New Roman"/>
                <a:sym typeface="Times New Roman"/>
              </a:rPr>
              <a:t>111721104014</a:t>
            </a:r>
            <a:endParaRPr lang="en-US" dirty="0">
              <a:ea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800" b="1" dirty="0">
                <a:solidFill>
                  <a:schemeClr val="dk1"/>
                </a:solidFill>
                <a:latin typeface="Times New Roman"/>
                <a:ea typeface="Times New Roman"/>
                <a:cs typeface="Times New Roman"/>
                <a:sym typeface="Times New Roman"/>
              </a:rPr>
              <a:t>Ektha Sudhakar Reddy</a:t>
            </a:r>
            <a:r>
              <a:rPr lang="en-US" sz="1800" b="1" i="0" u="none" strike="noStrike" cap="none" dirty="0">
                <a:solidFill>
                  <a:schemeClr val="dk1"/>
                </a:solidFill>
                <a:latin typeface="Times New Roman"/>
                <a:ea typeface="Times New Roman"/>
                <a:cs typeface="Times New Roman"/>
                <a:sym typeface="Times New Roman"/>
              </a:rPr>
              <a:t> - </a:t>
            </a:r>
            <a:r>
              <a:rPr lang="en-US" sz="1800" b="1" dirty="0">
                <a:solidFill>
                  <a:schemeClr val="dk1"/>
                </a:solidFill>
                <a:latin typeface="Times New Roman"/>
                <a:ea typeface="Times New Roman"/>
                <a:cs typeface="Times New Roman"/>
                <a:sym typeface="Times New Roman"/>
              </a:rPr>
              <a:t>111721104036</a:t>
            </a:r>
            <a:endParaRPr sz="1400" b="0" i="0" u="none" strike="noStrike" cap="none" dirty="0">
              <a:solidFill>
                <a:srgbClr val="000000"/>
              </a:solidFill>
              <a:latin typeface="Arial"/>
              <a:ea typeface="Arial"/>
              <a:cs typeface="Arial"/>
              <a:sym typeface="Arial"/>
            </a:endParaRPr>
          </a:p>
          <a:p>
            <a:pPr marL="342900" marR="0" lvl="0" indent="-22860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Times New Roman"/>
              <a:ea typeface="Times New Roman"/>
              <a:cs typeface="Times New Roman"/>
              <a:sym typeface="Times New Roman"/>
            </a:endParaRPr>
          </a:p>
          <a:p>
            <a:pPr marL="342900" marR="0" lvl="0" indent="-228600" algn="l" rtl="0">
              <a:lnSpc>
                <a:spcPct val="100000"/>
              </a:lnSpc>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p:txBody>
      </p:sp>
      <p:pic>
        <p:nvPicPr>
          <p:cNvPr id="87" name="Google Shape;87;p1"/>
          <p:cNvPicPr preferRelativeResize="0"/>
          <p:nvPr/>
        </p:nvPicPr>
        <p:blipFill rotWithShape="1">
          <a:blip r:embed="rId3">
            <a:alphaModFix/>
          </a:blip>
          <a:srcRect/>
          <a:stretch/>
        </p:blipFill>
        <p:spPr>
          <a:xfrm>
            <a:off x="457200" y="525462"/>
            <a:ext cx="952500" cy="1303338"/>
          </a:xfrm>
          <a:prstGeom prst="rect">
            <a:avLst/>
          </a:prstGeom>
          <a:noFill/>
          <a:ln>
            <a:noFill/>
          </a:ln>
        </p:spPr>
      </p:pic>
      <p:sp>
        <p:nvSpPr>
          <p:cNvPr id="88" name="Google Shape;88;p1"/>
          <p:cNvSpPr/>
          <p:nvPr/>
        </p:nvSpPr>
        <p:spPr>
          <a:xfrm>
            <a:off x="0" y="387279"/>
            <a:ext cx="9144000" cy="1303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525252"/>
                </a:solidFill>
                <a:latin typeface="Times New Roman"/>
                <a:ea typeface="Times New Roman"/>
                <a:cs typeface="Times New Roman"/>
                <a:sym typeface="Times New Roman"/>
              </a:rPr>
              <a:t>R.M.K. ENGINEERING COLLEGE</a:t>
            </a:r>
            <a:br>
              <a:rPr lang="en-US" sz="2400" b="1" i="0" u="none" strike="noStrike" cap="none">
                <a:solidFill>
                  <a:srgbClr val="FF0000"/>
                </a:solidFill>
                <a:latin typeface="Times New Roman"/>
                <a:ea typeface="Times New Roman"/>
                <a:cs typeface="Times New Roman"/>
                <a:sym typeface="Times New Roman"/>
              </a:rPr>
            </a:br>
            <a:r>
              <a:rPr lang="en-US" sz="1800" b="1" i="0" u="none" strike="noStrike" cap="none">
                <a:solidFill>
                  <a:srgbClr val="7030A0"/>
                </a:solidFill>
                <a:latin typeface="Times New Roman"/>
                <a:ea typeface="Times New Roman"/>
                <a:cs typeface="Times New Roman"/>
                <a:sym typeface="Times New Roman"/>
              </a:rPr>
              <a:t>(An Autonomous Institution)</a:t>
            </a:r>
            <a:br>
              <a:rPr lang="en-US" sz="1800" b="1" i="0" u="none" strike="noStrike" cap="none">
                <a:solidFill>
                  <a:srgbClr val="7030A0"/>
                </a:solidFill>
                <a:latin typeface="Times New Roman"/>
                <a:ea typeface="Times New Roman"/>
                <a:cs typeface="Times New Roman"/>
                <a:sym typeface="Times New Roman"/>
              </a:rPr>
            </a:br>
            <a:r>
              <a:rPr lang="en-US" sz="1200" b="1" i="0" u="none" strike="noStrike" cap="none">
                <a:solidFill>
                  <a:schemeClr val="dk1"/>
                </a:solidFill>
                <a:latin typeface="Times New Roman"/>
                <a:ea typeface="Times New Roman"/>
                <a:cs typeface="Times New Roman"/>
                <a:sym typeface="Times New Roman"/>
              </a:rPr>
              <a:t>RSM Nagar, Kavaraipettai, Gummidipoondi Taluk, Thiruvallur District -601 206.</a:t>
            </a:r>
            <a:endParaRPr sz="2400" b="1" i="0" u="none" strike="noStrike" cap="none">
              <a:solidFill>
                <a:schemeClr val="dk1"/>
              </a:solidFill>
              <a:latin typeface="Times New Roman"/>
              <a:ea typeface="Times New Roman"/>
              <a:cs typeface="Times New Roman"/>
              <a:sym typeface="Times New Roman"/>
            </a:endParaRPr>
          </a:p>
        </p:txBody>
      </p:sp>
      <p:pic>
        <p:nvPicPr>
          <p:cNvPr id="89" name="Google Shape;89;p1"/>
          <p:cNvPicPr preferRelativeResize="0"/>
          <p:nvPr/>
        </p:nvPicPr>
        <p:blipFill rotWithShape="1">
          <a:blip r:embed="rId4">
            <a:alphaModFix/>
          </a:blip>
          <a:srcRect/>
          <a:stretch/>
        </p:blipFill>
        <p:spPr>
          <a:xfrm>
            <a:off x="7509119" y="451845"/>
            <a:ext cx="982776" cy="1303338"/>
          </a:xfrm>
          <a:prstGeom prst="rect">
            <a:avLst/>
          </a:prstGeom>
          <a:noFill/>
          <a:ln>
            <a:noFill/>
          </a:ln>
        </p:spPr>
      </p:pic>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a:extLst>
            <a:ext uri="{FF2B5EF4-FFF2-40B4-BE49-F238E27FC236}">
              <a16:creationId xmlns:a16="http://schemas.microsoft.com/office/drawing/2014/main" id="{5C248EC3-70B6-C402-2C93-1E8186316F15}"/>
            </a:ext>
          </a:extLst>
        </p:cNvPr>
        <p:cNvGrpSpPr/>
        <p:nvPr/>
      </p:nvGrpSpPr>
      <p:grpSpPr>
        <a:xfrm>
          <a:off x="0" y="0"/>
          <a:ext cx="0" cy="0"/>
          <a:chOff x="0" y="0"/>
          <a:chExt cx="0" cy="0"/>
        </a:xfrm>
      </p:grpSpPr>
      <p:sp>
        <p:nvSpPr>
          <p:cNvPr id="125" name="Google Shape;125;p7">
            <a:extLst>
              <a:ext uri="{FF2B5EF4-FFF2-40B4-BE49-F238E27FC236}">
                <a16:creationId xmlns:a16="http://schemas.microsoft.com/office/drawing/2014/main" id="{D63CA94C-C86A-1BD5-DCB6-C581E3077FF0}"/>
              </a:ext>
            </a:extLst>
          </p:cNvPr>
          <p:cNvSpPr txBox="1">
            <a:spLocks noGrp="1"/>
          </p:cNvSpPr>
          <p:nvPr>
            <p:ph type="body" idx="1"/>
          </p:nvPr>
        </p:nvSpPr>
        <p:spPr>
          <a:xfrm>
            <a:off x="1007533" y="1210733"/>
            <a:ext cx="6984999" cy="3955627"/>
          </a:xfrm>
          <a:prstGeom prst="rect">
            <a:avLst/>
          </a:prstGeom>
          <a:noFill/>
          <a:ln>
            <a:noFill/>
          </a:ln>
        </p:spPr>
        <p:txBody>
          <a:bodyPr spcFirstLastPara="1" wrap="square" lIns="91425" tIns="45700" rIns="91425" bIns="45700" anchor="t" anchorCtr="0">
            <a:noAutofit/>
          </a:bodyPr>
          <a:lstStyle/>
          <a:p>
            <a:pPr marL="114300" indent="0">
              <a:lnSpc>
                <a:spcPct val="150000"/>
              </a:lnSpc>
              <a:buNone/>
            </a:pPr>
            <a:r>
              <a:rPr lang="en-IN" sz="1800" b="1" dirty="0">
                <a:latin typeface="Times New Roman" panose="02020603050405020304" pitchFamily="18" charset="0"/>
                <a:cs typeface="Times New Roman" panose="02020603050405020304" pitchFamily="18" charset="0"/>
              </a:rPr>
              <a:t>Refined illumination:</a:t>
            </a:r>
          </a:p>
          <a:p>
            <a:pPr marL="114300" indent="0">
              <a:lnSpc>
                <a:spcPct val="150000"/>
              </a:lnSpc>
              <a:buNone/>
            </a:pPr>
            <a:endParaRPr lang="en-IN" sz="1800" b="1" dirty="0">
              <a:latin typeface="Times New Roman" panose="02020603050405020304" pitchFamily="18" charset="0"/>
              <a:cs typeface="Times New Roman" panose="02020603050405020304" pitchFamily="18" charset="0"/>
            </a:endParaRPr>
          </a:p>
          <a:p>
            <a:pPr marL="114300" indent="0">
              <a:lnSpc>
                <a:spcPct val="150000"/>
              </a:lnSpc>
              <a:buNone/>
            </a:pPr>
            <a:endParaRPr lang="en-IN" sz="1800" b="1" dirty="0">
              <a:latin typeface="Times New Roman" panose="02020603050405020304" pitchFamily="18" charset="0"/>
              <a:cs typeface="Times New Roman" panose="02020603050405020304" pitchFamily="18" charset="0"/>
            </a:endParaRPr>
          </a:p>
          <a:p>
            <a:pPr marL="114300" indent="0">
              <a:lnSpc>
                <a:spcPct val="150000"/>
              </a:lnSpc>
              <a:buNone/>
            </a:pPr>
            <a:endParaRPr lang="en-IN" sz="1800" b="1" dirty="0">
              <a:latin typeface="Times New Roman" panose="02020603050405020304" pitchFamily="18" charset="0"/>
              <a:cs typeface="Times New Roman" panose="02020603050405020304" pitchFamily="18" charset="0"/>
            </a:endParaRPr>
          </a:p>
          <a:p>
            <a:pPr marL="114300" indent="0">
              <a:lnSpc>
                <a:spcPct val="150000"/>
              </a:lnSpc>
              <a:buNone/>
            </a:pPr>
            <a:r>
              <a:rPr lang="en-IN" sz="1800" b="1" dirty="0">
                <a:latin typeface="Times New Roman" panose="02020603050405020304" pitchFamily="18" charset="0"/>
                <a:cs typeface="Times New Roman" panose="02020603050405020304" pitchFamily="18" charset="0"/>
              </a:rPr>
              <a:t>Reflectance:</a:t>
            </a:r>
          </a:p>
          <a:p>
            <a:pPr marL="114300" indent="0">
              <a:lnSpc>
                <a:spcPct val="150000"/>
              </a:lnSpc>
              <a:buNone/>
            </a:pPr>
            <a:endParaRPr lang="en-IN" sz="18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19145C8-FB5A-E338-6C32-3C953C13A725}"/>
              </a:ext>
            </a:extLst>
          </p:cNvPr>
          <p:cNvPicPr>
            <a:picLocks noChangeAspect="1"/>
          </p:cNvPicPr>
          <p:nvPr/>
        </p:nvPicPr>
        <p:blipFill>
          <a:blip r:embed="rId3"/>
          <a:stretch>
            <a:fillRect/>
          </a:stretch>
        </p:blipFill>
        <p:spPr>
          <a:xfrm>
            <a:off x="1312334" y="1995806"/>
            <a:ext cx="5655733" cy="1192740"/>
          </a:xfrm>
          <a:prstGeom prst="rect">
            <a:avLst/>
          </a:prstGeom>
        </p:spPr>
      </p:pic>
      <p:pic>
        <p:nvPicPr>
          <p:cNvPr id="7" name="Picture 6">
            <a:extLst>
              <a:ext uri="{FF2B5EF4-FFF2-40B4-BE49-F238E27FC236}">
                <a16:creationId xmlns:a16="http://schemas.microsoft.com/office/drawing/2014/main" id="{5BC64751-CD8C-0F55-5844-086FEDF78C5B}"/>
              </a:ext>
            </a:extLst>
          </p:cNvPr>
          <p:cNvPicPr>
            <a:picLocks noChangeAspect="1"/>
          </p:cNvPicPr>
          <p:nvPr/>
        </p:nvPicPr>
        <p:blipFill>
          <a:blip r:embed="rId4"/>
          <a:stretch>
            <a:fillRect/>
          </a:stretch>
        </p:blipFill>
        <p:spPr>
          <a:xfrm>
            <a:off x="1719421" y="4055533"/>
            <a:ext cx="4630579" cy="947870"/>
          </a:xfrm>
          <a:prstGeom prst="rect">
            <a:avLst/>
          </a:prstGeom>
        </p:spPr>
      </p:pic>
    </p:spTree>
    <p:extLst>
      <p:ext uri="{BB962C8B-B14F-4D97-AF65-F5344CB8AC3E}">
        <p14:creationId xmlns:p14="http://schemas.microsoft.com/office/powerpoint/2010/main" val="2994793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a:extLst>
            <a:ext uri="{FF2B5EF4-FFF2-40B4-BE49-F238E27FC236}">
              <a16:creationId xmlns:a16="http://schemas.microsoft.com/office/drawing/2014/main" id="{A2C1D4BA-1C82-8DE9-45F5-B7B9840CD98C}"/>
            </a:ext>
          </a:extLst>
        </p:cNvPr>
        <p:cNvGrpSpPr/>
        <p:nvPr/>
      </p:nvGrpSpPr>
      <p:grpSpPr>
        <a:xfrm>
          <a:off x="0" y="0"/>
          <a:ext cx="0" cy="0"/>
          <a:chOff x="0" y="0"/>
          <a:chExt cx="0" cy="0"/>
        </a:xfrm>
      </p:grpSpPr>
      <p:sp>
        <p:nvSpPr>
          <p:cNvPr id="124" name="Google Shape;124;p7">
            <a:extLst>
              <a:ext uri="{FF2B5EF4-FFF2-40B4-BE49-F238E27FC236}">
                <a16:creationId xmlns:a16="http://schemas.microsoft.com/office/drawing/2014/main" id="{DFAE9030-14C5-A225-25F1-A8DADA724246}"/>
              </a:ext>
            </a:extLst>
          </p:cNvPr>
          <p:cNvSpPr txBox="1">
            <a:spLocks noGrp="1"/>
          </p:cNvSpPr>
          <p:nvPr>
            <p:ph type="title"/>
          </p:nvPr>
        </p:nvSpPr>
        <p:spPr>
          <a:xfrm>
            <a:off x="393979" y="678180"/>
            <a:ext cx="6207711" cy="1143000"/>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Clr>
                <a:schemeClr val="dk1"/>
              </a:buClr>
              <a:buSzPts val="5120"/>
              <a:buFont typeface="Times New Roman"/>
              <a:buNone/>
            </a:pPr>
            <a:r>
              <a:rPr lang="en-US" sz="4000" b="1" dirty="0">
                <a:latin typeface="Times New Roman"/>
                <a:ea typeface="Times New Roman"/>
                <a:cs typeface="Times New Roman"/>
                <a:sym typeface="Times New Roman"/>
              </a:rPr>
              <a:t>The Block Diagram</a:t>
            </a:r>
            <a:endParaRPr b="1" dirty="0"/>
          </a:p>
        </p:txBody>
      </p:sp>
      <p:sp>
        <p:nvSpPr>
          <p:cNvPr id="125" name="Google Shape;125;p7">
            <a:extLst>
              <a:ext uri="{FF2B5EF4-FFF2-40B4-BE49-F238E27FC236}">
                <a16:creationId xmlns:a16="http://schemas.microsoft.com/office/drawing/2014/main" id="{5CA52700-4869-3024-E4BC-BA56E3871210}"/>
              </a:ext>
            </a:extLst>
          </p:cNvPr>
          <p:cNvSpPr txBox="1">
            <a:spLocks noGrp="1"/>
          </p:cNvSpPr>
          <p:nvPr>
            <p:ph type="body" idx="1"/>
          </p:nvPr>
        </p:nvSpPr>
        <p:spPr>
          <a:xfrm>
            <a:off x="1007533" y="1691640"/>
            <a:ext cx="6984999" cy="3474720"/>
          </a:xfrm>
          <a:prstGeom prst="rect">
            <a:avLst/>
          </a:prstGeom>
          <a:noFill/>
          <a:ln>
            <a:noFill/>
          </a:ln>
        </p:spPr>
        <p:txBody>
          <a:bodyPr spcFirstLastPara="1" wrap="square" lIns="91425" tIns="45700" rIns="91425" bIns="45700" anchor="t" anchorCtr="0">
            <a:noAutofit/>
          </a:bodyPr>
          <a:lstStyle/>
          <a:p>
            <a:pPr marL="114300" indent="0">
              <a:lnSpc>
                <a:spcPct val="150000"/>
              </a:lnSpc>
              <a:buNone/>
            </a:pPr>
            <a:endParaRPr lang="en-IN" sz="1800" b="1" dirty="0">
              <a:latin typeface="Times New Roman" panose="02020603050405020304" pitchFamily="18" charset="0"/>
              <a:cs typeface="Times New Roman" panose="02020603050405020304" pitchFamily="18" charset="0"/>
            </a:endParaRPr>
          </a:p>
          <a:p>
            <a:pPr marL="114300" indent="0">
              <a:lnSpc>
                <a:spcPct val="150000"/>
              </a:lnSpc>
              <a:buNone/>
            </a:pPr>
            <a:endParaRPr lang="en-IN" sz="1800" b="1" dirty="0">
              <a:latin typeface="Times New Roman" panose="02020603050405020304" pitchFamily="18" charset="0"/>
              <a:cs typeface="Times New Roman" panose="02020603050405020304" pitchFamily="18" charset="0"/>
            </a:endParaRPr>
          </a:p>
          <a:p>
            <a:pPr marL="114300" indent="0">
              <a:lnSpc>
                <a:spcPct val="150000"/>
              </a:lnSpc>
              <a:buNone/>
            </a:pPr>
            <a:endParaRPr lang="en-IN" sz="1800" b="1" dirty="0">
              <a:latin typeface="Times New Roman" panose="02020603050405020304" pitchFamily="18" charset="0"/>
              <a:cs typeface="Times New Roman" panose="02020603050405020304" pitchFamily="18" charset="0"/>
            </a:endParaRPr>
          </a:p>
          <a:p>
            <a:pPr marL="114300" indent="0">
              <a:lnSpc>
                <a:spcPct val="150000"/>
              </a:lnSpc>
              <a:buNone/>
            </a:pPr>
            <a:endParaRPr sz="18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CBF2CEC-27D1-4D02-7E17-7950C754B458}"/>
              </a:ext>
            </a:extLst>
          </p:cNvPr>
          <p:cNvPicPr>
            <a:picLocks noChangeAspect="1"/>
          </p:cNvPicPr>
          <p:nvPr/>
        </p:nvPicPr>
        <p:blipFill>
          <a:blip r:embed="rId3"/>
          <a:stretch>
            <a:fillRect/>
          </a:stretch>
        </p:blipFill>
        <p:spPr>
          <a:xfrm>
            <a:off x="524933" y="1805726"/>
            <a:ext cx="8254068" cy="4374094"/>
          </a:xfrm>
          <a:prstGeom prst="rect">
            <a:avLst/>
          </a:prstGeom>
        </p:spPr>
      </p:pic>
    </p:spTree>
    <p:extLst>
      <p:ext uri="{BB962C8B-B14F-4D97-AF65-F5344CB8AC3E}">
        <p14:creationId xmlns:p14="http://schemas.microsoft.com/office/powerpoint/2010/main" val="536650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a:extLst>
            <a:ext uri="{FF2B5EF4-FFF2-40B4-BE49-F238E27FC236}">
              <a16:creationId xmlns:a16="http://schemas.microsoft.com/office/drawing/2014/main" id="{ECA65811-1ED5-5C13-4265-236B7A3DEB95}"/>
            </a:ext>
          </a:extLst>
        </p:cNvPr>
        <p:cNvGrpSpPr/>
        <p:nvPr/>
      </p:nvGrpSpPr>
      <p:grpSpPr>
        <a:xfrm>
          <a:off x="0" y="0"/>
          <a:ext cx="0" cy="0"/>
          <a:chOff x="0" y="0"/>
          <a:chExt cx="0" cy="0"/>
        </a:xfrm>
      </p:grpSpPr>
      <p:sp>
        <p:nvSpPr>
          <p:cNvPr id="124" name="Google Shape;124;p7">
            <a:extLst>
              <a:ext uri="{FF2B5EF4-FFF2-40B4-BE49-F238E27FC236}">
                <a16:creationId xmlns:a16="http://schemas.microsoft.com/office/drawing/2014/main" id="{9A94C607-71C7-67AC-85AF-53715966DBD5}"/>
              </a:ext>
            </a:extLst>
          </p:cNvPr>
          <p:cNvSpPr txBox="1">
            <a:spLocks noGrp="1"/>
          </p:cNvSpPr>
          <p:nvPr>
            <p:ph type="title"/>
          </p:nvPr>
        </p:nvSpPr>
        <p:spPr>
          <a:xfrm>
            <a:off x="393979" y="678180"/>
            <a:ext cx="6207711" cy="1143000"/>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Clr>
                <a:schemeClr val="dk1"/>
              </a:buClr>
              <a:buSzPts val="5120"/>
              <a:buFont typeface="Times New Roman"/>
              <a:buNone/>
            </a:pPr>
            <a:r>
              <a:rPr lang="en-US" sz="4000" b="1" dirty="0">
                <a:latin typeface="Times New Roman"/>
                <a:ea typeface="Times New Roman"/>
                <a:cs typeface="Times New Roman"/>
                <a:sym typeface="Times New Roman"/>
              </a:rPr>
              <a:t>The Circuit Diagram</a:t>
            </a:r>
            <a:endParaRPr b="1" dirty="0"/>
          </a:p>
        </p:txBody>
      </p:sp>
      <p:sp>
        <p:nvSpPr>
          <p:cNvPr id="125" name="Google Shape;125;p7">
            <a:extLst>
              <a:ext uri="{FF2B5EF4-FFF2-40B4-BE49-F238E27FC236}">
                <a16:creationId xmlns:a16="http://schemas.microsoft.com/office/drawing/2014/main" id="{DF5836FC-C8E6-EFFE-F326-CC483D5AC91F}"/>
              </a:ext>
            </a:extLst>
          </p:cNvPr>
          <p:cNvSpPr txBox="1">
            <a:spLocks noGrp="1"/>
          </p:cNvSpPr>
          <p:nvPr>
            <p:ph type="body" idx="1"/>
          </p:nvPr>
        </p:nvSpPr>
        <p:spPr>
          <a:xfrm>
            <a:off x="1007533" y="1691640"/>
            <a:ext cx="6984999" cy="3474720"/>
          </a:xfrm>
          <a:prstGeom prst="rect">
            <a:avLst/>
          </a:prstGeom>
          <a:noFill/>
          <a:ln>
            <a:noFill/>
          </a:ln>
        </p:spPr>
        <p:txBody>
          <a:bodyPr spcFirstLastPara="1" wrap="square" lIns="91425" tIns="45700" rIns="91425" bIns="45700" anchor="t" anchorCtr="0">
            <a:noAutofit/>
          </a:bodyPr>
          <a:lstStyle/>
          <a:p>
            <a:pPr marL="114300" indent="0">
              <a:lnSpc>
                <a:spcPct val="150000"/>
              </a:lnSpc>
              <a:buNone/>
            </a:pPr>
            <a:endParaRPr lang="en-IN" sz="1800" b="1" dirty="0">
              <a:latin typeface="Times New Roman" panose="02020603050405020304" pitchFamily="18" charset="0"/>
              <a:cs typeface="Times New Roman" panose="02020603050405020304" pitchFamily="18" charset="0"/>
            </a:endParaRPr>
          </a:p>
          <a:p>
            <a:pPr marL="114300" indent="0">
              <a:lnSpc>
                <a:spcPct val="150000"/>
              </a:lnSpc>
              <a:buNone/>
            </a:pPr>
            <a:endParaRPr lang="en-IN" sz="1800" b="1" dirty="0">
              <a:latin typeface="Times New Roman" panose="02020603050405020304" pitchFamily="18" charset="0"/>
              <a:cs typeface="Times New Roman" panose="02020603050405020304" pitchFamily="18" charset="0"/>
            </a:endParaRPr>
          </a:p>
          <a:p>
            <a:pPr marL="114300" indent="0">
              <a:lnSpc>
                <a:spcPct val="150000"/>
              </a:lnSpc>
              <a:buNone/>
            </a:pPr>
            <a:endParaRPr lang="en-IN" sz="1800" b="1" dirty="0">
              <a:latin typeface="Times New Roman" panose="02020603050405020304" pitchFamily="18" charset="0"/>
              <a:cs typeface="Times New Roman" panose="02020603050405020304" pitchFamily="18" charset="0"/>
            </a:endParaRPr>
          </a:p>
          <a:p>
            <a:pPr marL="114300" indent="0">
              <a:lnSpc>
                <a:spcPct val="150000"/>
              </a:lnSpc>
              <a:buNone/>
            </a:pPr>
            <a:endParaRPr sz="18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37FDE7E-1780-6803-F0D4-B9CFFD72A52D}"/>
              </a:ext>
            </a:extLst>
          </p:cNvPr>
          <p:cNvPicPr>
            <a:picLocks noChangeAspect="1"/>
          </p:cNvPicPr>
          <p:nvPr/>
        </p:nvPicPr>
        <p:blipFill>
          <a:blip r:embed="rId3"/>
          <a:stretch>
            <a:fillRect/>
          </a:stretch>
        </p:blipFill>
        <p:spPr>
          <a:xfrm>
            <a:off x="770466" y="1761066"/>
            <a:ext cx="7537215" cy="4239683"/>
          </a:xfrm>
          <a:prstGeom prst="rect">
            <a:avLst/>
          </a:prstGeom>
        </p:spPr>
      </p:pic>
    </p:spTree>
    <p:extLst>
      <p:ext uri="{BB962C8B-B14F-4D97-AF65-F5344CB8AC3E}">
        <p14:creationId xmlns:p14="http://schemas.microsoft.com/office/powerpoint/2010/main" val="3420687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a:extLst>
            <a:ext uri="{FF2B5EF4-FFF2-40B4-BE49-F238E27FC236}">
              <a16:creationId xmlns:a16="http://schemas.microsoft.com/office/drawing/2014/main" id="{641FD1A1-28B1-336A-0FD2-16303FF9BD21}"/>
            </a:ext>
          </a:extLst>
        </p:cNvPr>
        <p:cNvGrpSpPr/>
        <p:nvPr/>
      </p:nvGrpSpPr>
      <p:grpSpPr>
        <a:xfrm>
          <a:off x="0" y="0"/>
          <a:ext cx="0" cy="0"/>
          <a:chOff x="0" y="0"/>
          <a:chExt cx="0" cy="0"/>
        </a:xfrm>
      </p:grpSpPr>
      <p:sp>
        <p:nvSpPr>
          <p:cNvPr id="124" name="Google Shape;124;p7">
            <a:extLst>
              <a:ext uri="{FF2B5EF4-FFF2-40B4-BE49-F238E27FC236}">
                <a16:creationId xmlns:a16="http://schemas.microsoft.com/office/drawing/2014/main" id="{F5E6CF5D-003B-23C1-A380-17692728E15C}"/>
              </a:ext>
            </a:extLst>
          </p:cNvPr>
          <p:cNvSpPr txBox="1">
            <a:spLocks noGrp="1"/>
          </p:cNvSpPr>
          <p:nvPr>
            <p:ph type="title"/>
          </p:nvPr>
        </p:nvSpPr>
        <p:spPr>
          <a:xfrm>
            <a:off x="-688551" y="548640"/>
            <a:ext cx="6207711" cy="1143000"/>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Clr>
                <a:schemeClr val="dk1"/>
              </a:buClr>
              <a:buSzPts val="5120"/>
              <a:buFont typeface="Times New Roman"/>
              <a:buNone/>
            </a:pPr>
            <a:r>
              <a:rPr lang="en-US" sz="4000" b="1" dirty="0">
                <a:latin typeface="Times New Roman"/>
                <a:cs typeface="Times New Roman"/>
                <a:sym typeface="Times New Roman"/>
              </a:rPr>
              <a:t>Output</a:t>
            </a:r>
            <a:endParaRPr b="1" dirty="0"/>
          </a:p>
        </p:txBody>
      </p:sp>
      <p:sp>
        <p:nvSpPr>
          <p:cNvPr id="125" name="Google Shape;125;p7">
            <a:extLst>
              <a:ext uri="{FF2B5EF4-FFF2-40B4-BE49-F238E27FC236}">
                <a16:creationId xmlns:a16="http://schemas.microsoft.com/office/drawing/2014/main" id="{26DFBB5B-71B2-3161-2F35-E69810DD45CC}"/>
              </a:ext>
            </a:extLst>
          </p:cNvPr>
          <p:cNvSpPr txBox="1">
            <a:spLocks noGrp="1"/>
          </p:cNvSpPr>
          <p:nvPr>
            <p:ph type="body" idx="1"/>
          </p:nvPr>
        </p:nvSpPr>
        <p:spPr>
          <a:xfrm>
            <a:off x="1007533" y="1691640"/>
            <a:ext cx="6984999" cy="3474720"/>
          </a:xfrm>
          <a:prstGeom prst="rect">
            <a:avLst/>
          </a:prstGeom>
          <a:noFill/>
          <a:ln>
            <a:noFill/>
          </a:ln>
        </p:spPr>
        <p:txBody>
          <a:bodyPr spcFirstLastPara="1" wrap="square" lIns="91425" tIns="45700" rIns="91425" bIns="45700" anchor="t" anchorCtr="0">
            <a:noAutofit/>
          </a:bodyPr>
          <a:lstStyle/>
          <a:p>
            <a:pPr marL="114300" indent="0">
              <a:lnSpc>
                <a:spcPct val="150000"/>
              </a:lnSpc>
              <a:buNone/>
            </a:pPr>
            <a:endParaRPr lang="en-IN" sz="1800" b="1" dirty="0">
              <a:latin typeface="Times New Roman" panose="02020603050405020304" pitchFamily="18" charset="0"/>
              <a:cs typeface="Times New Roman" panose="02020603050405020304" pitchFamily="18" charset="0"/>
            </a:endParaRPr>
          </a:p>
          <a:p>
            <a:pPr marL="114300" indent="0">
              <a:lnSpc>
                <a:spcPct val="150000"/>
              </a:lnSpc>
              <a:buNone/>
            </a:pPr>
            <a:endParaRPr lang="en-IN" sz="1800" b="1" dirty="0">
              <a:latin typeface="Times New Roman" panose="02020603050405020304" pitchFamily="18" charset="0"/>
              <a:cs typeface="Times New Roman" panose="02020603050405020304" pitchFamily="18" charset="0"/>
            </a:endParaRPr>
          </a:p>
          <a:p>
            <a:pPr marL="114300" indent="0">
              <a:lnSpc>
                <a:spcPct val="150000"/>
              </a:lnSpc>
              <a:buNone/>
            </a:pPr>
            <a:endParaRPr lang="en-IN" sz="1800" b="1" dirty="0">
              <a:latin typeface="Times New Roman" panose="02020603050405020304" pitchFamily="18" charset="0"/>
              <a:cs typeface="Times New Roman" panose="02020603050405020304" pitchFamily="18" charset="0"/>
            </a:endParaRPr>
          </a:p>
          <a:p>
            <a:pPr marL="114300" indent="0">
              <a:lnSpc>
                <a:spcPct val="150000"/>
              </a:lnSpc>
              <a:buNone/>
            </a:pPr>
            <a:endParaRPr sz="1800"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B8BEA65B-480F-93E6-023B-4C7D3D520B00}"/>
              </a:ext>
            </a:extLst>
          </p:cNvPr>
          <p:cNvPicPr>
            <a:picLocks noChangeAspect="1"/>
          </p:cNvPicPr>
          <p:nvPr/>
        </p:nvPicPr>
        <p:blipFill>
          <a:blip r:embed="rId3"/>
          <a:stretch>
            <a:fillRect/>
          </a:stretch>
        </p:blipFill>
        <p:spPr>
          <a:xfrm>
            <a:off x="368709" y="1348862"/>
            <a:ext cx="8406581" cy="5143500"/>
          </a:xfrm>
          <a:prstGeom prst="rect">
            <a:avLst/>
          </a:prstGeom>
        </p:spPr>
      </p:pic>
    </p:spTree>
    <p:extLst>
      <p:ext uri="{BB962C8B-B14F-4D97-AF65-F5344CB8AC3E}">
        <p14:creationId xmlns:p14="http://schemas.microsoft.com/office/powerpoint/2010/main" val="3725057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
          <a:extLst>
            <a:ext uri="{FF2B5EF4-FFF2-40B4-BE49-F238E27FC236}">
              <a16:creationId xmlns:a16="http://schemas.microsoft.com/office/drawing/2014/main" id="{73E209A3-FA65-0CF0-B3B6-129138BD57D9}"/>
            </a:ext>
          </a:extLst>
        </p:cNvPr>
        <p:cNvGrpSpPr/>
        <p:nvPr/>
      </p:nvGrpSpPr>
      <p:grpSpPr>
        <a:xfrm>
          <a:off x="0" y="0"/>
          <a:ext cx="0" cy="0"/>
          <a:chOff x="0" y="0"/>
          <a:chExt cx="0" cy="0"/>
        </a:xfrm>
      </p:grpSpPr>
      <p:sp>
        <p:nvSpPr>
          <p:cNvPr id="124" name="Google Shape;124;p7">
            <a:extLst>
              <a:ext uri="{FF2B5EF4-FFF2-40B4-BE49-F238E27FC236}">
                <a16:creationId xmlns:a16="http://schemas.microsoft.com/office/drawing/2014/main" id="{0D1CDDD9-EA72-D6CF-A0A0-174E708B653B}"/>
              </a:ext>
            </a:extLst>
          </p:cNvPr>
          <p:cNvSpPr txBox="1">
            <a:spLocks noGrp="1"/>
          </p:cNvSpPr>
          <p:nvPr>
            <p:ph type="title"/>
          </p:nvPr>
        </p:nvSpPr>
        <p:spPr>
          <a:xfrm>
            <a:off x="-364086" y="460150"/>
            <a:ext cx="6207711" cy="1143000"/>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Clr>
                <a:schemeClr val="dk1"/>
              </a:buClr>
              <a:buSzPts val="5120"/>
              <a:buFont typeface="Times New Roman"/>
              <a:buNone/>
            </a:pPr>
            <a:r>
              <a:rPr lang="en-US" sz="4000" b="1" dirty="0">
                <a:latin typeface="Times New Roman"/>
                <a:cs typeface="Times New Roman"/>
                <a:sym typeface="Times New Roman"/>
              </a:rPr>
              <a:t>Comparison</a:t>
            </a:r>
            <a:endParaRPr b="1" dirty="0"/>
          </a:p>
        </p:txBody>
      </p:sp>
      <p:sp>
        <p:nvSpPr>
          <p:cNvPr id="125" name="Google Shape;125;p7">
            <a:extLst>
              <a:ext uri="{FF2B5EF4-FFF2-40B4-BE49-F238E27FC236}">
                <a16:creationId xmlns:a16="http://schemas.microsoft.com/office/drawing/2014/main" id="{47B3B621-D81A-E759-D03B-8F7996E6310C}"/>
              </a:ext>
            </a:extLst>
          </p:cNvPr>
          <p:cNvSpPr txBox="1">
            <a:spLocks noGrp="1"/>
          </p:cNvSpPr>
          <p:nvPr>
            <p:ph type="body" idx="1"/>
          </p:nvPr>
        </p:nvSpPr>
        <p:spPr>
          <a:xfrm>
            <a:off x="1007533" y="1691640"/>
            <a:ext cx="6984999" cy="3474720"/>
          </a:xfrm>
          <a:prstGeom prst="rect">
            <a:avLst/>
          </a:prstGeom>
          <a:noFill/>
          <a:ln>
            <a:noFill/>
          </a:ln>
        </p:spPr>
        <p:txBody>
          <a:bodyPr spcFirstLastPara="1" wrap="square" lIns="91425" tIns="45700" rIns="91425" bIns="45700" anchor="t" anchorCtr="0">
            <a:noAutofit/>
          </a:bodyPr>
          <a:lstStyle/>
          <a:p>
            <a:pPr marL="114300" indent="0">
              <a:lnSpc>
                <a:spcPct val="150000"/>
              </a:lnSpc>
              <a:buNone/>
            </a:pPr>
            <a:endParaRPr lang="en-IN" sz="1800" b="1" dirty="0">
              <a:latin typeface="Times New Roman" panose="02020603050405020304" pitchFamily="18" charset="0"/>
              <a:cs typeface="Times New Roman" panose="02020603050405020304" pitchFamily="18" charset="0"/>
            </a:endParaRPr>
          </a:p>
          <a:p>
            <a:pPr marL="114300" indent="0">
              <a:lnSpc>
                <a:spcPct val="150000"/>
              </a:lnSpc>
              <a:buNone/>
            </a:pPr>
            <a:endParaRPr lang="en-IN" sz="1800" b="1" dirty="0">
              <a:latin typeface="Times New Roman" panose="02020603050405020304" pitchFamily="18" charset="0"/>
              <a:cs typeface="Times New Roman" panose="02020603050405020304" pitchFamily="18" charset="0"/>
            </a:endParaRPr>
          </a:p>
          <a:p>
            <a:pPr marL="114300" indent="0">
              <a:lnSpc>
                <a:spcPct val="150000"/>
              </a:lnSpc>
              <a:buNone/>
            </a:pPr>
            <a:endParaRPr lang="en-IN" sz="1800" b="1" dirty="0">
              <a:latin typeface="Times New Roman" panose="02020603050405020304" pitchFamily="18" charset="0"/>
              <a:cs typeface="Times New Roman" panose="02020603050405020304" pitchFamily="18" charset="0"/>
            </a:endParaRPr>
          </a:p>
          <a:p>
            <a:pPr marL="114300" indent="0">
              <a:lnSpc>
                <a:spcPct val="150000"/>
              </a:lnSpc>
              <a:buNone/>
            </a:pPr>
            <a:endParaRPr sz="18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0C54949-411D-9EC3-C1BE-5622893C48B6}"/>
              </a:ext>
            </a:extLst>
          </p:cNvPr>
          <p:cNvPicPr>
            <a:picLocks noChangeAspect="1"/>
          </p:cNvPicPr>
          <p:nvPr/>
        </p:nvPicPr>
        <p:blipFill>
          <a:blip r:embed="rId3"/>
          <a:srcRect l="16340" t="25270" r="23106" b="32206"/>
          <a:stretch/>
        </p:blipFill>
        <p:spPr>
          <a:xfrm>
            <a:off x="762848" y="1938430"/>
            <a:ext cx="3538519" cy="1602658"/>
          </a:xfrm>
          <a:prstGeom prst="rect">
            <a:avLst/>
          </a:prstGeom>
        </p:spPr>
      </p:pic>
      <p:pic>
        <p:nvPicPr>
          <p:cNvPr id="6" name="Picture 5">
            <a:extLst>
              <a:ext uri="{FF2B5EF4-FFF2-40B4-BE49-F238E27FC236}">
                <a16:creationId xmlns:a16="http://schemas.microsoft.com/office/drawing/2014/main" id="{0386D140-68E4-0EC0-CA3D-6761A56C1A5F}"/>
              </a:ext>
            </a:extLst>
          </p:cNvPr>
          <p:cNvPicPr>
            <a:picLocks noChangeAspect="1"/>
          </p:cNvPicPr>
          <p:nvPr/>
        </p:nvPicPr>
        <p:blipFill>
          <a:blip r:embed="rId4"/>
          <a:srcRect l="34165" t="46148" r="40251" b="19969"/>
          <a:stretch/>
        </p:blipFill>
        <p:spPr>
          <a:xfrm>
            <a:off x="5532120" y="1686232"/>
            <a:ext cx="2339340" cy="1742768"/>
          </a:xfrm>
          <a:prstGeom prst="rect">
            <a:avLst/>
          </a:prstGeom>
        </p:spPr>
      </p:pic>
      <p:sp>
        <p:nvSpPr>
          <p:cNvPr id="8" name="TextBox 7">
            <a:extLst>
              <a:ext uri="{FF2B5EF4-FFF2-40B4-BE49-F238E27FC236}">
                <a16:creationId xmlns:a16="http://schemas.microsoft.com/office/drawing/2014/main" id="{C5874076-BBA5-E94C-0B4C-76E93052A57B}"/>
              </a:ext>
            </a:extLst>
          </p:cNvPr>
          <p:cNvSpPr txBox="1"/>
          <p:nvPr/>
        </p:nvSpPr>
        <p:spPr>
          <a:xfrm>
            <a:off x="2532107" y="3764280"/>
            <a:ext cx="4747260" cy="738664"/>
          </a:xfrm>
          <a:prstGeom prst="rect">
            <a:avLst/>
          </a:prstGeom>
          <a:noFill/>
        </p:spPr>
        <p:txBody>
          <a:bodyPr wrap="square" rtlCol="0">
            <a:spAutoFit/>
          </a:bodyPr>
          <a:lstStyle/>
          <a:p>
            <a:r>
              <a:rPr lang="en-IN" dirty="0"/>
              <a:t>The Block RAM used in our project is around 0.002 watts and the performance evaluation Block RAM of histogram equalization is 54mb which is around 1 watts.</a:t>
            </a:r>
          </a:p>
        </p:txBody>
      </p:sp>
      <p:sp>
        <p:nvSpPr>
          <p:cNvPr id="9" name="TextBox 8">
            <a:extLst>
              <a:ext uri="{FF2B5EF4-FFF2-40B4-BE49-F238E27FC236}">
                <a16:creationId xmlns:a16="http://schemas.microsoft.com/office/drawing/2014/main" id="{6949D220-BB8A-EB92-EC69-49C8847E2159}"/>
              </a:ext>
            </a:extLst>
          </p:cNvPr>
          <p:cNvSpPr txBox="1"/>
          <p:nvPr/>
        </p:nvSpPr>
        <p:spPr>
          <a:xfrm>
            <a:off x="1287780" y="1370112"/>
            <a:ext cx="2240280" cy="307777"/>
          </a:xfrm>
          <a:prstGeom prst="rect">
            <a:avLst/>
          </a:prstGeom>
          <a:noFill/>
        </p:spPr>
        <p:txBody>
          <a:bodyPr wrap="square" rtlCol="0">
            <a:spAutoFit/>
          </a:bodyPr>
          <a:lstStyle/>
          <a:p>
            <a:r>
              <a:rPr lang="en-IN" b="1" dirty="0" err="1"/>
              <a:t>Retinex</a:t>
            </a:r>
            <a:r>
              <a:rPr lang="en-IN" b="1" dirty="0"/>
              <a:t> based algorithm</a:t>
            </a:r>
          </a:p>
        </p:txBody>
      </p:sp>
      <p:sp>
        <p:nvSpPr>
          <p:cNvPr id="10" name="TextBox 9">
            <a:extLst>
              <a:ext uri="{FF2B5EF4-FFF2-40B4-BE49-F238E27FC236}">
                <a16:creationId xmlns:a16="http://schemas.microsoft.com/office/drawing/2014/main" id="{BBA68493-F3B0-EA10-3D8F-1A981BAFC372}"/>
              </a:ext>
            </a:extLst>
          </p:cNvPr>
          <p:cNvSpPr txBox="1"/>
          <p:nvPr/>
        </p:nvSpPr>
        <p:spPr>
          <a:xfrm>
            <a:off x="5698951" y="1309124"/>
            <a:ext cx="2153154" cy="307777"/>
          </a:xfrm>
          <a:prstGeom prst="rect">
            <a:avLst/>
          </a:prstGeom>
          <a:noFill/>
        </p:spPr>
        <p:txBody>
          <a:bodyPr wrap="none" rtlCol="0">
            <a:spAutoFit/>
          </a:bodyPr>
          <a:lstStyle/>
          <a:p>
            <a:r>
              <a:rPr lang="en-IN" b="1" dirty="0"/>
              <a:t>Histogram equalization</a:t>
            </a:r>
          </a:p>
        </p:txBody>
      </p:sp>
    </p:spTree>
    <p:extLst>
      <p:ext uri="{BB962C8B-B14F-4D97-AF65-F5344CB8AC3E}">
        <p14:creationId xmlns:p14="http://schemas.microsoft.com/office/powerpoint/2010/main" val="624619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0"/>
          <p:cNvSpPr txBox="1">
            <a:spLocks noGrp="1"/>
          </p:cNvSpPr>
          <p:nvPr>
            <p:ph type="title"/>
          </p:nvPr>
        </p:nvSpPr>
        <p:spPr>
          <a:xfrm>
            <a:off x="393979" y="678180"/>
            <a:ext cx="6207711" cy="1143000"/>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Clr>
                <a:schemeClr val="dk1"/>
              </a:buClr>
              <a:buSzPts val="5120"/>
              <a:buFont typeface="Times New Roman"/>
              <a:buNone/>
            </a:pPr>
            <a:r>
              <a:rPr lang="en-US" sz="4000" b="1">
                <a:latin typeface="Times New Roman"/>
                <a:ea typeface="Times New Roman"/>
                <a:cs typeface="Times New Roman"/>
                <a:sym typeface="Times New Roman"/>
              </a:rPr>
              <a:t>Advantages</a:t>
            </a:r>
            <a:endParaRPr b="1"/>
          </a:p>
        </p:txBody>
      </p:sp>
      <p:sp>
        <p:nvSpPr>
          <p:cNvPr id="143" name="Google Shape;143;p10"/>
          <p:cNvSpPr txBox="1">
            <a:spLocks noGrp="1"/>
          </p:cNvSpPr>
          <p:nvPr>
            <p:ph type="body" idx="1"/>
          </p:nvPr>
        </p:nvSpPr>
        <p:spPr>
          <a:xfrm>
            <a:off x="1239982" y="1821180"/>
            <a:ext cx="6400800" cy="3474720"/>
          </a:xfrm>
          <a:prstGeom prst="rect">
            <a:avLst/>
          </a:prstGeom>
          <a:noFill/>
          <a:ln>
            <a:noFill/>
          </a:ln>
        </p:spPr>
        <p:txBody>
          <a:bodyPr spcFirstLastPara="1" wrap="square" lIns="91425" tIns="45700" rIns="91425" bIns="45700" anchor="t" anchorCtr="0">
            <a:noAutofit/>
          </a:bodyPr>
          <a:lstStyle/>
          <a:p>
            <a:pPr lvl="0"/>
            <a:r>
              <a:rPr lang="en-IN" sz="1800" dirty="0">
                <a:latin typeface="Times New Roman" pitchFamily="18" charset="0"/>
                <a:cs typeface="Times New Roman" pitchFamily="18" charset="0"/>
              </a:rPr>
              <a:t>Real-Time Processing</a:t>
            </a:r>
            <a:endParaRPr lang="en-US" sz="1800" dirty="0">
              <a:latin typeface="Times New Roman" pitchFamily="18" charset="0"/>
              <a:cs typeface="Times New Roman" pitchFamily="18" charset="0"/>
            </a:endParaRPr>
          </a:p>
          <a:p>
            <a:pPr lvl="0"/>
            <a:r>
              <a:rPr lang="en-IN" sz="1800" dirty="0">
                <a:latin typeface="Times New Roman" pitchFamily="18" charset="0"/>
                <a:cs typeface="Times New Roman" pitchFamily="18" charset="0"/>
              </a:rPr>
              <a:t>Energy Efficiency</a:t>
            </a:r>
            <a:endParaRPr lang="en-US" sz="1800" dirty="0">
              <a:latin typeface="Times New Roman" pitchFamily="18" charset="0"/>
              <a:cs typeface="Times New Roman" pitchFamily="18" charset="0"/>
            </a:endParaRPr>
          </a:p>
          <a:p>
            <a:pPr lvl="0"/>
            <a:r>
              <a:rPr lang="en-IN" sz="1800" dirty="0">
                <a:latin typeface="Times New Roman" pitchFamily="18" charset="0"/>
                <a:cs typeface="Times New Roman" pitchFamily="18" charset="0"/>
              </a:rPr>
              <a:t>Improved Image Quality</a:t>
            </a:r>
            <a:endParaRPr lang="en-US" sz="1800" dirty="0">
              <a:latin typeface="Times New Roman" pitchFamily="18" charset="0"/>
              <a:cs typeface="Times New Roman" pitchFamily="18" charset="0"/>
            </a:endParaRPr>
          </a:p>
          <a:p>
            <a:pPr lvl="0"/>
            <a:r>
              <a:rPr lang="en-IN" sz="1800" dirty="0">
                <a:latin typeface="Times New Roman" pitchFamily="18" charset="0"/>
                <a:cs typeface="Times New Roman" pitchFamily="18" charset="0"/>
              </a:rPr>
              <a:t>Scalability</a:t>
            </a:r>
            <a:endParaRPr lang="en-US" sz="1800" dirty="0">
              <a:latin typeface="Times New Roman" pitchFamily="18" charset="0"/>
              <a:cs typeface="Times New Roman" pitchFamily="18" charset="0"/>
            </a:endParaRPr>
          </a:p>
          <a:p>
            <a:pPr lvl="0"/>
            <a:r>
              <a:rPr lang="en-IN" sz="1800" dirty="0">
                <a:latin typeface="Times New Roman" pitchFamily="18" charset="0"/>
                <a:cs typeface="Times New Roman" pitchFamily="18" charset="0"/>
              </a:rPr>
              <a:t>Parallel Processing Capabilities</a:t>
            </a:r>
            <a:endParaRPr lang="en-US" sz="1800" dirty="0">
              <a:latin typeface="Times New Roman" pitchFamily="18" charset="0"/>
              <a:cs typeface="Times New Roman" pitchFamily="18" charset="0"/>
            </a:endParaRPr>
          </a:p>
          <a:p>
            <a:pPr lvl="0"/>
            <a:r>
              <a:rPr lang="en-IN" sz="1800" dirty="0">
                <a:latin typeface="Times New Roman" pitchFamily="18" charset="0"/>
                <a:cs typeface="Times New Roman" pitchFamily="18" charset="0"/>
              </a:rPr>
              <a:t>Versatility</a:t>
            </a:r>
            <a:endParaRPr lang="en-US" sz="1800" dirty="0">
              <a:latin typeface="Times New Roman" pitchFamily="18" charset="0"/>
              <a:cs typeface="Times New Roman" pitchFamily="18" charset="0"/>
            </a:endParaRPr>
          </a:p>
          <a:p>
            <a:pPr lvl="0"/>
            <a:r>
              <a:rPr lang="en-IN" sz="1800" dirty="0">
                <a:latin typeface="Times New Roman" pitchFamily="18" charset="0"/>
                <a:cs typeface="Times New Roman" pitchFamily="18" charset="0"/>
              </a:rPr>
              <a:t>Reduced Noise Artifacts</a:t>
            </a:r>
            <a:endParaRPr lang="en-US" sz="1800" dirty="0">
              <a:latin typeface="Times New Roman" pitchFamily="18" charset="0"/>
              <a:cs typeface="Times New Roman" pitchFamily="18" charset="0"/>
            </a:endParaRPr>
          </a:p>
          <a:p>
            <a:pPr lvl="0"/>
            <a:r>
              <a:rPr lang="en-IN" sz="1800" dirty="0">
                <a:latin typeface="Times New Roman" pitchFamily="18" charset="0"/>
                <a:cs typeface="Times New Roman" pitchFamily="18" charset="0"/>
              </a:rPr>
              <a:t>Wide Application Range</a:t>
            </a:r>
            <a:endParaRPr lang="en-US" sz="1800" dirty="0">
              <a:latin typeface="Times New Roman" pitchFamily="18" charset="0"/>
              <a:cs typeface="Times New Roman" pitchFamily="18" charset="0"/>
            </a:endParaRPr>
          </a:p>
          <a:p>
            <a:pPr lvl="0"/>
            <a:r>
              <a:rPr lang="en-IN" sz="1800" dirty="0">
                <a:latin typeface="Times New Roman" pitchFamily="18" charset="0"/>
                <a:cs typeface="Times New Roman" pitchFamily="18" charset="0"/>
              </a:rPr>
              <a:t>Adaptability to Hardware Constraints</a:t>
            </a:r>
            <a:endParaRPr lang="en-US" sz="1800" dirty="0">
              <a:latin typeface="Times New Roman" pitchFamily="18" charset="0"/>
              <a:cs typeface="Times New Roman" pitchFamily="18" charset="0"/>
            </a:endParaRPr>
          </a:p>
          <a:p>
            <a:pPr marL="228600" lvl="0" indent="-183261" algn="just" rtl="0">
              <a:lnSpc>
                <a:spcPct val="90000"/>
              </a:lnSpc>
              <a:spcBef>
                <a:spcPts val="0"/>
              </a:spcBef>
              <a:spcAft>
                <a:spcPts val="0"/>
              </a:spcAft>
              <a:buClr>
                <a:schemeClr val="dk1"/>
              </a:buClr>
              <a:buSzPts val="2340"/>
              <a:buChar char="*"/>
            </a:pPr>
            <a:endParaRPr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1"/>
          <p:cNvSpPr txBox="1">
            <a:spLocks noGrp="1"/>
          </p:cNvSpPr>
          <p:nvPr>
            <p:ph type="title"/>
          </p:nvPr>
        </p:nvSpPr>
        <p:spPr>
          <a:xfrm>
            <a:off x="393979" y="678180"/>
            <a:ext cx="6207711" cy="1143000"/>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Clr>
                <a:schemeClr val="dk1"/>
              </a:buClr>
              <a:buSzPts val="5120"/>
              <a:buFont typeface="Times New Roman"/>
              <a:buNone/>
            </a:pPr>
            <a:r>
              <a:rPr lang="en-US" sz="4000" b="1" dirty="0">
                <a:latin typeface="Times New Roman"/>
                <a:ea typeface="Times New Roman"/>
                <a:cs typeface="Times New Roman"/>
                <a:sym typeface="Times New Roman"/>
              </a:rPr>
              <a:t>Applications</a:t>
            </a:r>
            <a:endParaRPr b="1" dirty="0"/>
          </a:p>
        </p:txBody>
      </p:sp>
      <p:sp>
        <p:nvSpPr>
          <p:cNvPr id="149" name="Google Shape;149;p11"/>
          <p:cNvSpPr txBox="1">
            <a:spLocks noGrp="1"/>
          </p:cNvSpPr>
          <p:nvPr>
            <p:ph type="body" idx="1"/>
          </p:nvPr>
        </p:nvSpPr>
        <p:spPr>
          <a:xfrm>
            <a:off x="1239982" y="1821180"/>
            <a:ext cx="6400800" cy="3474720"/>
          </a:xfrm>
          <a:prstGeom prst="rect">
            <a:avLst/>
          </a:prstGeom>
          <a:noFill/>
          <a:ln>
            <a:noFill/>
          </a:ln>
        </p:spPr>
        <p:txBody>
          <a:bodyPr spcFirstLastPara="1" wrap="square" lIns="91425" tIns="45700" rIns="91425" bIns="45700" anchor="t" anchorCtr="0">
            <a:noAutofit/>
          </a:bodyPr>
          <a:lstStyle/>
          <a:p>
            <a:pPr lvl="0"/>
            <a:r>
              <a:rPr lang="en-IN" sz="1800" dirty="0">
                <a:latin typeface="Times New Roman" pitchFamily="18" charset="0"/>
                <a:cs typeface="Times New Roman" pitchFamily="18" charset="0"/>
              </a:rPr>
              <a:t>Surveillance Systems</a:t>
            </a:r>
            <a:endParaRPr lang="en-US" sz="1800" dirty="0">
              <a:latin typeface="Times New Roman" pitchFamily="18" charset="0"/>
              <a:cs typeface="Times New Roman" pitchFamily="18" charset="0"/>
            </a:endParaRPr>
          </a:p>
          <a:p>
            <a:pPr lvl="0"/>
            <a:r>
              <a:rPr lang="en-IN" sz="1800" dirty="0">
                <a:latin typeface="Times New Roman" pitchFamily="18" charset="0"/>
                <a:cs typeface="Times New Roman" pitchFamily="18" charset="0"/>
              </a:rPr>
              <a:t>Automotive Night Vision</a:t>
            </a:r>
            <a:endParaRPr lang="en-US" sz="1800" dirty="0">
              <a:latin typeface="Times New Roman" pitchFamily="18" charset="0"/>
              <a:cs typeface="Times New Roman" pitchFamily="18" charset="0"/>
            </a:endParaRPr>
          </a:p>
          <a:p>
            <a:pPr lvl="0">
              <a:lnSpc>
                <a:spcPct val="100000"/>
              </a:lnSpc>
            </a:pPr>
            <a:r>
              <a:rPr lang="en-IN" sz="1800" dirty="0">
                <a:latin typeface="Times New Roman" pitchFamily="18" charset="0"/>
                <a:cs typeface="Times New Roman" pitchFamily="18" charset="0"/>
              </a:rPr>
              <a:t>Medical Imaging</a:t>
            </a:r>
            <a:endParaRPr lang="en-US" sz="1800" dirty="0">
              <a:latin typeface="Times New Roman" pitchFamily="18" charset="0"/>
              <a:cs typeface="Times New Roman" pitchFamily="18" charset="0"/>
            </a:endParaRPr>
          </a:p>
          <a:p>
            <a:pPr lvl="0">
              <a:lnSpc>
                <a:spcPct val="100000"/>
              </a:lnSpc>
            </a:pPr>
            <a:r>
              <a:rPr lang="en-IN" sz="1800" dirty="0">
                <a:latin typeface="Times New Roman" pitchFamily="18" charset="0"/>
                <a:cs typeface="Times New Roman" pitchFamily="18" charset="0"/>
              </a:rPr>
              <a:t>Satellite and Aerial Imaging</a:t>
            </a:r>
            <a:endParaRPr lang="en-US" sz="1800" dirty="0">
              <a:latin typeface="Times New Roman" pitchFamily="18" charset="0"/>
              <a:cs typeface="Times New Roman" pitchFamily="18" charset="0"/>
            </a:endParaRPr>
          </a:p>
          <a:p>
            <a:pPr lvl="0">
              <a:lnSpc>
                <a:spcPct val="100000"/>
              </a:lnSpc>
            </a:pPr>
            <a:r>
              <a:rPr lang="en-IN" sz="1800" dirty="0">
                <a:latin typeface="Times New Roman" pitchFamily="18" charset="0"/>
                <a:cs typeface="Times New Roman" pitchFamily="18" charset="0"/>
              </a:rPr>
              <a:t>Robotics and Computer Vision</a:t>
            </a:r>
            <a:endParaRPr lang="en-US" sz="1800" dirty="0">
              <a:latin typeface="Times New Roman" pitchFamily="18" charset="0"/>
              <a:cs typeface="Times New Roman" pitchFamily="18" charset="0"/>
            </a:endParaRPr>
          </a:p>
          <a:p>
            <a:pPr lvl="0">
              <a:lnSpc>
                <a:spcPct val="100000"/>
              </a:lnSpc>
            </a:pPr>
            <a:r>
              <a:rPr lang="en-IN" sz="1800" dirty="0">
                <a:latin typeface="Times New Roman" pitchFamily="18" charset="0"/>
                <a:cs typeface="Times New Roman" pitchFamily="18" charset="0"/>
              </a:rPr>
              <a:t>Security and Surveillance in Drones</a:t>
            </a:r>
            <a:endParaRPr lang="en-US" sz="1800" dirty="0">
              <a:latin typeface="Times New Roman" pitchFamily="18" charset="0"/>
              <a:cs typeface="Times New Roman" pitchFamily="18" charset="0"/>
            </a:endParaRPr>
          </a:p>
          <a:p>
            <a:pPr lvl="0">
              <a:lnSpc>
                <a:spcPct val="100000"/>
              </a:lnSpc>
            </a:pPr>
            <a:r>
              <a:rPr lang="en-IN" sz="1800" dirty="0">
                <a:latin typeface="Times New Roman" pitchFamily="18" charset="0"/>
                <a:cs typeface="Times New Roman" pitchFamily="18" charset="0"/>
              </a:rPr>
              <a:t>Consumer Electronics</a:t>
            </a:r>
            <a:endParaRPr lang="en-US" sz="1800" dirty="0">
              <a:latin typeface="Times New Roman" pitchFamily="18" charset="0"/>
              <a:cs typeface="Times New Roman" pitchFamily="18" charset="0"/>
            </a:endParaRPr>
          </a:p>
          <a:p>
            <a:pPr lvl="0">
              <a:lnSpc>
                <a:spcPct val="100000"/>
              </a:lnSpc>
            </a:pPr>
            <a:r>
              <a:rPr lang="en-IN" sz="1800" dirty="0">
                <a:latin typeface="Times New Roman" pitchFamily="18" charset="0"/>
                <a:cs typeface="Times New Roman" pitchFamily="18" charset="0"/>
              </a:rPr>
              <a:t>Industrial Inspection</a:t>
            </a:r>
            <a:endParaRPr lang="en-US" sz="1800" dirty="0">
              <a:latin typeface="Times New Roman" pitchFamily="18" charset="0"/>
              <a:cs typeface="Times New Roman" pitchFamily="18" charset="0"/>
            </a:endParaRPr>
          </a:p>
          <a:p>
            <a:pPr lvl="0">
              <a:lnSpc>
                <a:spcPct val="100000"/>
              </a:lnSpc>
            </a:pPr>
            <a:r>
              <a:rPr lang="en-IN" sz="1800" dirty="0">
                <a:latin typeface="Times New Roman" pitchFamily="18" charset="0"/>
                <a:cs typeface="Times New Roman" pitchFamily="18" charset="0"/>
              </a:rPr>
              <a:t>Autonomous Vehicles</a:t>
            </a:r>
            <a:endParaRPr sz="2000" dirty="0"/>
          </a:p>
          <a:p>
            <a:pPr marL="228600" lvl="0" indent="-34670" algn="just" rtl="0">
              <a:lnSpc>
                <a:spcPct val="90000"/>
              </a:lnSpc>
              <a:spcBef>
                <a:spcPts val="0"/>
              </a:spcBef>
              <a:spcAft>
                <a:spcPts val="0"/>
              </a:spcAft>
              <a:buClr>
                <a:schemeClr val="dk1"/>
              </a:buClr>
              <a:buSzPts val="2340"/>
              <a:buNone/>
            </a:pPr>
            <a:endParaRPr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2"/>
          <p:cNvSpPr txBox="1">
            <a:spLocks noGrp="1"/>
          </p:cNvSpPr>
          <p:nvPr>
            <p:ph type="title"/>
          </p:nvPr>
        </p:nvSpPr>
        <p:spPr>
          <a:xfrm>
            <a:off x="-517948" y="386160"/>
            <a:ext cx="6512400" cy="2070300"/>
          </a:xfrm>
          <a:prstGeom prst="rect">
            <a:avLst/>
          </a:prstGeom>
          <a:noFill/>
          <a:ln>
            <a:noFill/>
          </a:ln>
        </p:spPr>
        <p:txBody>
          <a:bodyPr spcFirstLastPara="1" wrap="square" lIns="91425" tIns="45700" rIns="91425" bIns="45700" anchor="t" anchorCtr="0">
            <a:noAutofit/>
          </a:bodyPr>
          <a:lstStyle/>
          <a:p>
            <a:pPr marL="320040" lvl="0" indent="-320040" algn="r" rtl="0">
              <a:lnSpc>
                <a:spcPct val="90000"/>
              </a:lnSpc>
              <a:spcBef>
                <a:spcPts val="0"/>
              </a:spcBef>
              <a:spcAft>
                <a:spcPts val="0"/>
              </a:spcAft>
              <a:buClr>
                <a:schemeClr val="dk1"/>
              </a:buClr>
              <a:buSzPts val="3272"/>
              <a:buFont typeface="Arial"/>
              <a:buChar char="*"/>
            </a:pPr>
            <a:r>
              <a:rPr lang="en-US" sz="2600">
                <a:latin typeface="Arial"/>
                <a:ea typeface="Arial"/>
                <a:cs typeface="Arial"/>
                <a:sym typeface="Arial"/>
              </a:rPr>
              <a:t>REFERENCES</a:t>
            </a:r>
            <a:endParaRPr sz="4800"/>
          </a:p>
        </p:txBody>
      </p:sp>
      <p:sp>
        <p:nvSpPr>
          <p:cNvPr id="155" name="Google Shape;155;p12"/>
          <p:cNvSpPr txBox="1">
            <a:spLocks noGrp="1"/>
          </p:cNvSpPr>
          <p:nvPr>
            <p:ph type="body" idx="1"/>
          </p:nvPr>
        </p:nvSpPr>
        <p:spPr>
          <a:xfrm>
            <a:off x="678873" y="1021168"/>
            <a:ext cx="7786254" cy="5227232"/>
          </a:xfrm>
          <a:prstGeom prst="rect">
            <a:avLst/>
          </a:prstGeom>
          <a:noFill/>
          <a:ln>
            <a:noFill/>
          </a:ln>
        </p:spPr>
        <p:txBody>
          <a:bodyPr spcFirstLastPara="1" wrap="square" lIns="91425" tIns="45700" rIns="91425" bIns="45700" anchor="t" anchorCtr="0">
            <a:noAutofit/>
          </a:bodyPr>
          <a:lstStyle/>
          <a:p>
            <a:pPr>
              <a:lnSpc>
                <a:spcPct val="150000"/>
              </a:lnSpc>
            </a:pPr>
            <a:r>
              <a:rPr lang="en-US" sz="1600" dirty="0">
                <a:latin typeface="Times New Roman" pitchFamily="18" charset="0"/>
                <a:cs typeface="Times New Roman" pitchFamily="18" charset="0"/>
              </a:rPr>
              <a:t>[1] H. Wang et al., “</a:t>
            </a:r>
            <a:r>
              <a:rPr lang="en-US" sz="1600" dirty="0" err="1">
                <a:latin typeface="Times New Roman" pitchFamily="18" charset="0"/>
                <a:cs typeface="Times New Roman" pitchFamily="18" charset="0"/>
              </a:rPr>
              <a:t>SFNet</a:t>
            </a:r>
            <a:r>
              <a:rPr lang="en-US" sz="1600" dirty="0">
                <a:latin typeface="Times New Roman" pitchFamily="18" charset="0"/>
                <a:cs typeface="Times New Roman" pitchFamily="18" charset="0"/>
              </a:rPr>
              <a:t>-N: An improved </a:t>
            </a:r>
            <a:r>
              <a:rPr lang="en-US" sz="1600" dirty="0" err="1">
                <a:latin typeface="Times New Roman" pitchFamily="18" charset="0"/>
                <a:cs typeface="Times New Roman" pitchFamily="18" charset="0"/>
              </a:rPr>
              <a:t>SFNet</a:t>
            </a:r>
            <a:r>
              <a:rPr lang="en-US" sz="1600" dirty="0">
                <a:latin typeface="Times New Roman" pitchFamily="18" charset="0"/>
                <a:cs typeface="Times New Roman" pitchFamily="18" charset="0"/>
              </a:rPr>
              <a:t> algorithm for semantic segmentation of low-light autonomous driving road scenes,” IEEE Trans. </a:t>
            </a:r>
            <a:r>
              <a:rPr lang="en-US" sz="1600" dirty="0" err="1">
                <a:latin typeface="Times New Roman" pitchFamily="18" charset="0"/>
                <a:cs typeface="Times New Roman" pitchFamily="18" charset="0"/>
              </a:rPr>
              <a:t>Intell</a:t>
            </a:r>
            <a:r>
              <a:rPr lang="en-US" sz="1600" dirty="0">
                <a:latin typeface="Times New Roman" pitchFamily="18" charset="0"/>
                <a:cs typeface="Times New Roman" pitchFamily="18" charset="0"/>
              </a:rPr>
              <a:t>. Transp. Syst., vol. 23, no. 11, pp. 21405–21417, Nov. 2022.</a:t>
            </a:r>
          </a:p>
          <a:p>
            <a:pPr>
              <a:lnSpc>
                <a:spcPct val="150000"/>
              </a:lnSpc>
            </a:pPr>
            <a:r>
              <a:rPr lang="en-US" sz="1600" dirty="0">
                <a:latin typeface="Times New Roman" pitchFamily="18" charset="0"/>
                <a:cs typeface="Times New Roman" pitchFamily="18" charset="0"/>
              </a:rPr>
              <a:t> [2] E. </a:t>
            </a:r>
            <a:r>
              <a:rPr lang="en-US" sz="1600" dirty="0" err="1">
                <a:latin typeface="Times New Roman" pitchFamily="18" charset="0"/>
                <a:cs typeface="Times New Roman" pitchFamily="18" charset="0"/>
              </a:rPr>
              <a:t>Khatab</a:t>
            </a:r>
            <a:r>
              <a:rPr lang="en-US" sz="1600" dirty="0">
                <a:latin typeface="Times New Roman" pitchFamily="18" charset="0"/>
                <a:cs typeface="Times New Roman" pitchFamily="18" charset="0"/>
              </a:rPr>
              <a:t>, A. </a:t>
            </a:r>
            <a:r>
              <a:rPr lang="en-US" sz="1600" dirty="0" err="1">
                <a:latin typeface="Times New Roman" pitchFamily="18" charset="0"/>
                <a:cs typeface="Times New Roman" pitchFamily="18" charset="0"/>
              </a:rPr>
              <a:t>Onsy</a:t>
            </a:r>
            <a:r>
              <a:rPr lang="en-US" sz="1600" dirty="0">
                <a:latin typeface="Times New Roman" pitchFamily="18" charset="0"/>
                <a:cs typeface="Times New Roman" pitchFamily="18" charset="0"/>
              </a:rPr>
              <a:t>, M. Varley, and A. </a:t>
            </a:r>
            <a:r>
              <a:rPr lang="en-US" sz="1600" dirty="0" err="1">
                <a:latin typeface="Times New Roman" pitchFamily="18" charset="0"/>
                <a:cs typeface="Times New Roman" pitchFamily="18" charset="0"/>
              </a:rPr>
              <a:t>Abouelfarag</a:t>
            </a:r>
            <a:r>
              <a:rPr lang="en-US" sz="1600" dirty="0">
                <a:latin typeface="Times New Roman" pitchFamily="18" charset="0"/>
                <a:cs typeface="Times New Roman" pitchFamily="18" charset="0"/>
              </a:rPr>
              <a:t>, “Vulnerable objects detection for autonomous driving: A review,” Integration, vol. 78, pp. 36–48, May 2021.</a:t>
            </a:r>
          </a:p>
          <a:p>
            <a:pPr>
              <a:lnSpc>
                <a:spcPct val="150000"/>
              </a:lnSpc>
            </a:pPr>
            <a:r>
              <a:rPr lang="en-US" sz="1600" dirty="0">
                <a:latin typeface="Times New Roman" pitchFamily="18" charset="0"/>
                <a:cs typeface="Times New Roman" pitchFamily="18" charset="0"/>
              </a:rPr>
              <a:t> [3] W. Wang, X. Wu, X. Yuan, and Z. Gao, “An experiment-based review of low-light image enhancement methods,” IEEE Access, vol. 8, pp. 87884–87917, 2020.</a:t>
            </a:r>
          </a:p>
          <a:p>
            <a:pPr>
              <a:lnSpc>
                <a:spcPct val="150000"/>
              </a:lnSpc>
            </a:pPr>
            <a:r>
              <a:rPr lang="en-US" sz="1600" dirty="0">
                <a:latin typeface="Times New Roman" pitchFamily="18" charset="0"/>
                <a:cs typeface="Times New Roman" pitchFamily="18" charset="0"/>
              </a:rPr>
              <a:t> [4] D. J. Jobson, Z. Rahman, and G. A. Woodell, “Properties and performance of a center/surround </a:t>
            </a:r>
            <a:r>
              <a:rPr lang="en-US" sz="1600" dirty="0" err="1">
                <a:latin typeface="Times New Roman" pitchFamily="18" charset="0"/>
                <a:cs typeface="Times New Roman" pitchFamily="18" charset="0"/>
              </a:rPr>
              <a:t>retinex</a:t>
            </a:r>
            <a:r>
              <a:rPr lang="en-US" sz="1600" dirty="0">
                <a:latin typeface="Times New Roman" pitchFamily="18" charset="0"/>
                <a:cs typeface="Times New Roman" pitchFamily="18" charset="0"/>
              </a:rPr>
              <a:t>,” IEEE Trans. Image Process., vol. 6, pp. 451–462, 1997. </a:t>
            </a:r>
          </a:p>
          <a:p>
            <a:pPr>
              <a:lnSpc>
                <a:spcPct val="150000"/>
              </a:lnSpc>
            </a:pPr>
            <a:r>
              <a:rPr lang="en-US" sz="1600" dirty="0">
                <a:latin typeface="Times New Roman" pitchFamily="18" charset="0"/>
                <a:cs typeface="Times New Roman" pitchFamily="18" charset="0"/>
              </a:rPr>
              <a:t>[5] D. J. Jobson, Z. Rahman, and G. A. Woodell, “A multiscale </a:t>
            </a:r>
            <a:r>
              <a:rPr lang="en-US" sz="1600" dirty="0" err="1">
                <a:latin typeface="Times New Roman" pitchFamily="18" charset="0"/>
                <a:cs typeface="Times New Roman" pitchFamily="18" charset="0"/>
              </a:rPr>
              <a:t>retinex</a:t>
            </a:r>
            <a:r>
              <a:rPr lang="en-US" sz="1600" dirty="0">
                <a:latin typeface="Times New Roman" pitchFamily="18" charset="0"/>
                <a:cs typeface="Times New Roman" pitchFamily="18" charset="0"/>
              </a:rPr>
              <a:t> for bridging the gap between color images and the human observation of scenes,” IEEE Trans. Image Process., vol. 6, pp. 965–976, 1997.</a:t>
            </a:r>
            <a:endParaRPr lang="en-US" sz="1600" dirty="0">
              <a:effectLst/>
              <a:latin typeface="Times New Roman" pitchFamily="18" charset="0"/>
              <a:ea typeface="Calibri" panose="020F0502020204030204" pitchFamily="34" charset="0"/>
              <a:cs typeface="Times New Roman" pitchFamily="18" charset="0"/>
            </a:endParaRPr>
          </a:p>
          <a:p>
            <a:pPr marL="36088" marR="0" lvl="0" indent="8991" algn="just" rtl="0">
              <a:lnSpc>
                <a:spcPct val="150000"/>
              </a:lnSpc>
              <a:spcBef>
                <a:spcPts val="920"/>
              </a:spcBef>
              <a:spcAft>
                <a:spcPts val="0"/>
              </a:spcAft>
              <a:buClr>
                <a:schemeClr val="dk1"/>
              </a:buClr>
              <a:buSzPts val="770"/>
              <a:buFont typeface="Arial"/>
              <a:buNone/>
            </a:pPr>
            <a:endParaRPr sz="15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3"/>
          <p:cNvSpPr txBox="1">
            <a:spLocks noGrp="1"/>
          </p:cNvSpPr>
          <p:nvPr>
            <p:ph type="body" idx="1"/>
          </p:nvPr>
        </p:nvSpPr>
        <p:spPr>
          <a:xfrm>
            <a:off x="361650" y="1454850"/>
            <a:ext cx="8420700" cy="3474600"/>
          </a:xfrm>
          <a:prstGeom prst="rect">
            <a:avLst/>
          </a:prstGeom>
          <a:noFill/>
          <a:ln>
            <a:noFill/>
          </a:ln>
        </p:spPr>
        <p:txBody>
          <a:bodyPr spcFirstLastPara="1" wrap="square" lIns="91425" tIns="45700" rIns="91425" bIns="45700" anchor="t" anchorCtr="0">
            <a:normAutofit/>
          </a:bodyPr>
          <a:lstStyle/>
          <a:p>
            <a:pPr marL="228600" lvl="0" indent="-182880" algn="ctr" rtl="0">
              <a:lnSpc>
                <a:spcPct val="90000"/>
              </a:lnSpc>
              <a:spcBef>
                <a:spcPts val="0"/>
              </a:spcBef>
              <a:spcAft>
                <a:spcPts val="0"/>
              </a:spcAft>
              <a:buClr>
                <a:schemeClr val="dk1"/>
              </a:buClr>
              <a:buSzPts val="2860"/>
              <a:buFont typeface="Arial"/>
              <a:buNone/>
            </a:pPr>
            <a:endParaRPr/>
          </a:p>
          <a:p>
            <a:pPr marL="228600" lvl="0" indent="-182880" algn="ctr" rtl="0">
              <a:lnSpc>
                <a:spcPct val="90000"/>
              </a:lnSpc>
              <a:spcBef>
                <a:spcPts val="740"/>
              </a:spcBef>
              <a:spcAft>
                <a:spcPts val="0"/>
              </a:spcAft>
              <a:buClr>
                <a:schemeClr val="dk1"/>
              </a:buClr>
              <a:buSzPts val="2860"/>
              <a:buFont typeface="Arial"/>
              <a:buNone/>
            </a:pPr>
            <a:endParaRPr/>
          </a:p>
          <a:p>
            <a:pPr marL="228600" lvl="0" indent="-182880" algn="ctr" rtl="0">
              <a:lnSpc>
                <a:spcPct val="90000"/>
              </a:lnSpc>
              <a:spcBef>
                <a:spcPts val="740"/>
              </a:spcBef>
              <a:spcAft>
                <a:spcPts val="0"/>
              </a:spcAft>
              <a:buClr>
                <a:schemeClr val="dk1"/>
              </a:buClr>
              <a:buSzPts val="2860"/>
              <a:buFont typeface="Arial"/>
              <a:buNone/>
            </a:pPr>
            <a:endParaRPr/>
          </a:p>
          <a:p>
            <a:pPr marL="228600" lvl="0" indent="-182880" algn="ctr" rtl="0">
              <a:lnSpc>
                <a:spcPct val="90000"/>
              </a:lnSpc>
              <a:spcBef>
                <a:spcPts val="740"/>
              </a:spcBef>
              <a:spcAft>
                <a:spcPts val="0"/>
              </a:spcAft>
              <a:buClr>
                <a:schemeClr val="dk1"/>
              </a:buClr>
              <a:buSzPts val="2860"/>
              <a:buFont typeface="Arial"/>
              <a:buNone/>
            </a:pPr>
            <a:r>
              <a:rPr lang="en-US" sz="3000" b="1">
                <a:latin typeface="Times New Roman"/>
                <a:ea typeface="Times New Roman"/>
                <a:cs typeface="Times New Roman"/>
                <a:sym typeface="Times New Roman"/>
              </a:rPr>
              <a:t>THANK YOU</a:t>
            </a:r>
            <a:endParaRPr sz="3000" b="1">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1454727" y="256309"/>
            <a:ext cx="9351818" cy="11430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5120"/>
              <a:buFont typeface="Times New Roman"/>
              <a:buNone/>
            </a:pPr>
            <a:r>
              <a:rPr lang="en-US" sz="4000" b="1">
                <a:latin typeface="Times New Roman"/>
                <a:ea typeface="Times New Roman"/>
                <a:cs typeface="Times New Roman"/>
                <a:sym typeface="Times New Roman"/>
              </a:rPr>
              <a:t>                    Contents</a:t>
            </a:r>
            <a:endParaRPr b="1">
              <a:latin typeface="Times New Roman"/>
              <a:ea typeface="Times New Roman"/>
              <a:cs typeface="Times New Roman"/>
              <a:sym typeface="Times New Roman"/>
            </a:endParaRPr>
          </a:p>
        </p:txBody>
      </p:sp>
      <p:sp>
        <p:nvSpPr>
          <p:cNvPr id="95" name="Google Shape;95;p2"/>
          <p:cNvSpPr txBox="1">
            <a:spLocks noGrp="1"/>
          </p:cNvSpPr>
          <p:nvPr>
            <p:ph type="body" idx="1"/>
          </p:nvPr>
        </p:nvSpPr>
        <p:spPr>
          <a:xfrm>
            <a:off x="1014871" y="1011381"/>
            <a:ext cx="8534875" cy="4876800"/>
          </a:xfrm>
          <a:prstGeom prst="rect">
            <a:avLst/>
          </a:prstGeom>
          <a:noFill/>
          <a:ln>
            <a:noFill/>
          </a:ln>
        </p:spPr>
        <p:txBody>
          <a:bodyPr spcFirstLastPara="1" wrap="square" lIns="91425" tIns="45700" rIns="91425" bIns="45700" anchor="t" anchorCtr="0">
            <a:noAutofit/>
          </a:bodyPr>
          <a:lstStyle/>
          <a:p>
            <a:pPr marL="228600" lvl="0" indent="-182880" algn="l" rtl="0">
              <a:lnSpc>
                <a:spcPct val="150000"/>
              </a:lnSpc>
              <a:spcBef>
                <a:spcPts val="0"/>
              </a:spcBef>
              <a:spcAft>
                <a:spcPts val="0"/>
              </a:spcAft>
              <a:buClr>
                <a:schemeClr val="dk1"/>
              </a:buClr>
              <a:buSzPts val="2340"/>
              <a:buFont typeface="Noto Sans Symbols"/>
              <a:buChar char="❖"/>
            </a:pPr>
            <a:r>
              <a:rPr lang="en-US" sz="1800">
                <a:latin typeface="Times New Roman"/>
                <a:ea typeface="Times New Roman"/>
                <a:cs typeface="Times New Roman"/>
                <a:sym typeface="Times New Roman"/>
              </a:rPr>
              <a:t>Abstract</a:t>
            </a:r>
            <a:endParaRPr/>
          </a:p>
          <a:p>
            <a:pPr marL="228600" lvl="0" indent="-182880" algn="l" rtl="0">
              <a:lnSpc>
                <a:spcPct val="150000"/>
              </a:lnSpc>
              <a:spcBef>
                <a:spcPts val="0"/>
              </a:spcBef>
              <a:spcAft>
                <a:spcPts val="0"/>
              </a:spcAft>
              <a:buClr>
                <a:schemeClr val="dk1"/>
              </a:buClr>
              <a:buSzPts val="2340"/>
              <a:buFont typeface="Noto Sans Symbols"/>
              <a:buChar char="❖"/>
            </a:pPr>
            <a:r>
              <a:rPr lang="en-US" sz="1800">
                <a:latin typeface="Times New Roman"/>
                <a:ea typeface="Times New Roman"/>
                <a:cs typeface="Times New Roman"/>
                <a:sym typeface="Times New Roman"/>
              </a:rPr>
              <a:t>Objectives</a:t>
            </a:r>
            <a:endParaRPr sz="1800">
              <a:latin typeface="Times New Roman"/>
              <a:ea typeface="Times New Roman"/>
              <a:cs typeface="Times New Roman"/>
              <a:sym typeface="Times New Roman"/>
            </a:endParaRPr>
          </a:p>
          <a:p>
            <a:pPr marL="228600" lvl="0" indent="-182880" algn="l" rtl="0">
              <a:lnSpc>
                <a:spcPct val="150000"/>
              </a:lnSpc>
              <a:spcBef>
                <a:spcPts val="660"/>
              </a:spcBef>
              <a:spcAft>
                <a:spcPts val="0"/>
              </a:spcAft>
              <a:buClr>
                <a:schemeClr val="dk1"/>
              </a:buClr>
              <a:buSzPts val="2340"/>
              <a:buFont typeface="Noto Sans Symbols"/>
              <a:buChar char="❖"/>
            </a:pPr>
            <a:r>
              <a:rPr lang="en-US" sz="1800">
                <a:latin typeface="Times New Roman"/>
                <a:ea typeface="Times New Roman"/>
                <a:cs typeface="Times New Roman"/>
                <a:sym typeface="Times New Roman"/>
              </a:rPr>
              <a:t>Literature Survey</a:t>
            </a:r>
            <a:endParaRPr sz="1800">
              <a:latin typeface="Times New Roman"/>
              <a:ea typeface="Times New Roman"/>
              <a:cs typeface="Times New Roman"/>
              <a:sym typeface="Times New Roman"/>
            </a:endParaRPr>
          </a:p>
          <a:p>
            <a:pPr marL="228600" lvl="0" indent="-182880" algn="l" rtl="0">
              <a:lnSpc>
                <a:spcPct val="150000"/>
              </a:lnSpc>
              <a:spcBef>
                <a:spcPts val="660"/>
              </a:spcBef>
              <a:spcAft>
                <a:spcPts val="0"/>
              </a:spcAft>
              <a:buClr>
                <a:schemeClr val="dk1"/>
              </a:buClr>
              <a:buSzPts val="2340"/>
              <a:buFont typeface="Noto Sans Symbols"/>
              <a:buChar char="❖"/>
            </a:pPr>
            <a:r>
              <a:rPr lang="en-US" sz="1800">
                <a:latin typeface="Times New Roman"/>
                <a:ea typeface="Times New Roman"/>
                <a:cs typeface="Times New Roman"/>
                <a:sym typeface="Times New Roman"/>
              </a:rPr>
              <a:t>Existing Work</a:t>
            </a:r>
            <a:endParaRPr sz="1800">
              <a:latin typeface="Times New Roman"/>
              <a:ea typeface="Times New Roman"/>
              <a:cs typeface="Times New Roman"/>
              <a:sym typeface="Times New Roman"/>
            </a:endParaRPr>
          </a:p>
          <a:p>
            <a:pPr marL="228600" lvl="0" indent="-182880" algn="l" rtl="0">
              <a:lnSpc>
                <a:spcPct val="150000"/>
              </a:lnSpc>
              <a:spcBef>
                <a:spcPts val="660"/>
              </a:spcBef>
              <a:spcAft>
                <a:spcPts val="0"/>
              </a:spcAft>
              <a:buClr>
                <a:schemeClr val="dk1"/>
              </a:buClr>
              <a:buSzPts val="2340"/>
              <a:buFont typeface="Noto Sans Symbols"/>
              <a:buChar char="❖"/>
            </a:pPr>
            <a:r>
              <a:rPr lang="en-US" sz="1800">
                <a:latin typeface="Times New Roman"/>
                <a:ea typeface="Times New Roman"/>
                <a:cs typeface="Times New Roman"/>
                <a:sym typeface="Times New Roman"/>
              </a:rPr>
              <a:t>Proposed Work</a:t>
            </a:r>
            <a:endParaRPr/>
          </a:p>
          <a:p>
            <a:pPr marL="228600" lvl="0" indent="-182880" algn="l" rtl="0">
              <a:lnSpc>
                <a:spcPct val="150000"/>
              </a:lnSpc>
              <a:spcBef>
                <a:spcPts val="660"/>
              </a:spcBef>
              <a:spcAft>
                <a:spcPts val="0"/>
              </a:spcAft>
              <a:buClr>
                <a:schemeClr val="dk1"/>
              </a:buClr>
              <a:buSzPts val="2340"/>
              <a:buFont typeface="Noto Sans Symbols"/>
              <a:buChar char="❖"/>
            </a:pPr>
            <a:r>
              <a:rPr lang="en-US" sz="1800">
                <a:latin typeface="Times New Roman"/>
                <a:ea typeface="Times New Roman"/>
                <a:cs typeface="Times New Roman"/>
                <a:sym typeface="Times New Roman"/>
              </a:rPr>
              <a:t>Block Diagram</a:t>
            </a:r>
            <a:endParaRPr/>
          </a:p>
          <a:p>
            <a:pPr marL="228600" lvl="0" indent="-182880" algn="l" rtl="0">
              <a:lnSpc>
                <a:spcPct val="150000"/>
              </a:lnSpc>
              <a:spcBef>
                <a:spcPts val="660"/>
              </a:spcBef>
              <a:spcAft>
                <a:spcPts val="0"/>
              </a:spcAft>
              <a:buClr>
                <a:schemeClr val="dk1"/>
              </a:buClr>
              <a:buSzPts val="2340"/>
              <a:buFont typeface="Noto Sans Symbols"/>
              <a:buChar char="❖"/>
            </a:pPr>
            <a:r>
              <a:rPr lang="en-US" sz="1800">
                <a:latin typeface="Times New Roman"/>
                <a:ea typeface="Times New Roman"/>
                <a:cs typeface="Times New Roman"/>
                <a:sym typeface="Times New Roman"/>
              </a:rPr>
              <a:t>Circuit Diagram</a:t>
            </a:r>
            <a:endParaRPr sz="1800">
              <a:latin typeface="Times New Roman"/>
              <a:ea typeface="Times New Roman"/>
              <a:cs typeface="Times New Roman"/>
              <a:sym typeface="Times New Roman"/>
            </a:endParaRPr>
          </a:p>
          <a:p>
            <a:pPr marL="228600" lvl="0" indent="-182880" algn="l" rtl="0">
              <a:lnSpc>
                <a:spcPct val="150000"/>
              </a:lnSpc>
              <a:spcBef>
                <a:spcPts val="660"/>
              </a:spcBef>
              <a:spcAft>
                <a:spcPts val="0"/>
              </a:spcAft>
              <a:buClr>
                <a:schemeClr val="dk1"/>
              </a:buClr>
              <a:buSzPts val="2340"/>
              <a:buFont typeface="Noto Sans Symbols"/>
              <a:buChar char="❖"/>
            </a:pPr>
            <a:r>
              <a:rPr lang="en-US" sz="1800">
                <a:latin typeface="Times New Roman"/>
                <a:ea typeface="Times New Roman"/>
                <a:cs typeface="Times New Roman"/>
                <a:sym typeface="Times New Roman"/>
              </a:rPr>
              <a:t>Advantages</a:t>
            </a:r>
            <a:endParaRPr sz="1800"/>
          </a:p>
          <a:p>
            <a:pPr marL="228600" lvl="0" indent="-182880" algn="l" rtl="0">
              <a:lnSpc>
                <a:spcPct val="150000"/>
              </a:lnSpc>
              <a:spcBef>
                <a:spcPts val="660"/>
              </a:spcBef>
              <a:spcAft>
                <a:spcPts val="0"/>
              </a:spcAft>
              <a:buClr>
                <a:schemeClr val="dk1"/>
              </a:buClr>
              <a:buSzPts val="2340"/>
              <a:buFont typeface="Noto Sans Symbols"/>
              <a:buChar char="❖"/>
            </a:pPr>
            <a:r>
              <a:rPr lang="en-US" sz="1800">
                <a:latin typeface="Times New Roman"/>
                <a:ea typeface="Times New Roman"/>
                <a:cs typeface="Times New Roman"/>
                <a:sym typeface="Times New Roman"/>
              </a:rPr>
              <a:t>Applications</a:t>
            </a:r>
            <a:endParaRPr sz="1800">
              <a:latin typeface="Times New Roman"/>
              <a:ea typeface="Times New Roman"/>
              <a:cs typeface="Times New Roman"/>
              <a:sym typeface="Times New Roman"/>
            </a:endParaRPr>
          </a:p>
          <a:p>
            <a:pPr marL="228600" lvl="0" indent="-182880" algn="l" rtl="0">
              <a:lnSpc>
                <a:spcPct val="150000"/>
              </a:lnSpc>
              <a:spcBef>
                <a:spcPts val="660"/>
              </a:spcBef>
              <a:spcAft>
                <a:spcPts val="0"/>
              </a:spcAft>
              <a:buClr>
                <a:schemeClr val="dk1"/>
              </a:buClr>
              <a:buSzPts val="2340"/>
              <a:buFont typeface="Noto Sans Symbols"/>
              <a:buChar char="❖"/>
            </a:pPr>
            <a:r>
              <a:rPr lang="en-US" sz="1800">
                <a:latin typeface="Times New Roman"/>
                <a:ea typeface="Times New Roman"/>
                <a:cs typeface="Times New Roman"/>
                <a:sym typeface="Times New Roman"/>
              </a:rPr>
              <a:t>References</a:t>
            </a:r>
            <a:endParaRPr sz="1800">
              <a:latin typeface="Times New Roman"/>
              <a:ea typeface="Times New Roman"/>
              <a:cs typeface="Times New Roman"/>
              <a:sym typeface="Times New Roman"/>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fade">
                                      <p:cBhvr>
                                        <p:cTn id="7" dur="2000"/>
                                        <p:tgtEl>
                                          <p:spTgt spid="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5">
                                            <p:txEl>
                                              <p:pRg st="0" end="0"/>
                                            </p:txEl>
                                          </p:spTgt>
                                        </p:tgtEl>
                                        <p:attrNameLst>
                                          <p:attrName>style.visibility</p:attrName>
                                        </p:attrNameLst>
                                      </p:cBhvr>
                                      <p:to>
                                        <p:strVal val="visible"/>
                                      </p:to>
                                    </p:set>
                                    <p:animEffect transition="in" filter="fade">
                                      <p:cBhvr>
                                        <p:cTn id="12" dur="2000"/>
                                        <p:tgtEl>
                                          <p:spTgt spid="9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5">
                                            <p:txEl>
                                              <p:pRg st="1" end="1"/>
                                            </p:txEl>
                                          </p:spTgt>
                                        </p:tgtEl>
                                        <p:attrNameLst>
                                          <p:attrName>style.visibility</p:attrName>
                                        </p:attrNameLst>
                                      </p:cBhvr>
                                      <p:to>
                                        <p:strVal val="visible"/>
                                      </p:to>
                                    </p:set>
                                    <p:animEffect transition="in" filter="fade">
                                      <p:cBhvr>
                                        <p:cTn id="17" dur="2000"/>
                                        <p:tgtEl>
                                          <p:spTgt spid="9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5">
                                            <p:txEl>
                                              <p:pRg st="2" end="2"/>
                                            </p:txEl>
                                          </p:spTgt>
                                        </p:tgtEl>
                                        <p:attrNameLst>
                                          <p:attrName>style.visibility</p:attrName>
                                        </p:attrNameLst>
                                      </p:cBhvr>
                                      <p:to>
                                        <p:strVal val="visible"/>
                                      </p:to>
                                    </p:set>
                                    <p:animEffect transition="in" filter="fade">
                                      <p:cBhvr>
                                        <p:cTn id="22" dur="2000"/>
                                        <p:tgtEl>
                                          <p:spTgt spid="9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5">
                                            <p:txEl>
                                              <p:pRg st="3" end="3"/>
                                            </p:txEl>
                                          </p:spTgt>
                                        </p:tgtEl>
                                        <p:attrNameLst>
                                          <p:attrName>style.visibility</p:attrName>
                                        </p:attrNameLst>
                                      </p:cBhvr>
                                      <p:to>
                                        <p:strVal val="visible"/>
                                      </p:to>
                                    </p:set>
                                    <p:animEffect transition="in" filter="fade">
                                      <p:cBhvr>
                                        <p:cTn id="27" dur="2000"/>
                                        <p:tgtEl>
                                          <p:spTgt spid="9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5">
                                            <p:txEl>
                                              <p:pRg st="4" end="4"/>
                                            </p:txEl>
                                          </p:spTgt>
                                        </p:tgtEl>
                                        <p:attrNameLst>
                                          <p:attrName>style.visibility</p:attrName>
                                        </p:attrNameLst>
                                      </p:cBhvr>
                                      <p:to>
                                        <p:strVal val="visible"/>
                                      </p:to>
                                    </p:set>
                                    <p:animEffect transition="in" filter="fade">
                                      <p:cBhvr>
                                        <p:cTn id="32" dur="2000"/>
                                        <p:tgtEl>
                                          <p:spTgt spid="9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5">
                                            <p:txEl>
                                              <p:pRg st="5" end="5"/>
                                            </p:txEl>
                                          </p:spTgt>
                                        </p:tgtEl>
                                        <p:attrNameLst>
                                          <p:attrName>style.visibility</p:attrName>
                                        </p:attrNameLst>
                                      </p:cBhvr>
                                      <p:to>
                                        <p:strVal val="visible"/>
                                      </p:to>
                                    </p:set>
                                    <p:animEffect transition="in" filter="fade">
                                      <p:cBhvr>
                                        <p:cTn id="37" dur="2000"/>
                                        <p:tgtEl>
                                          <p:spTgt spid="9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5">
                                            <p:txEl>
                                              <p:pRg st="6" end="6"/>
                                            </p:txEl>
                                          </p:spTgt>
                                        </p:tgtEl>
                                        <p:attrNameLst>
                                          <p:attrName>style.visibility</p:attrName>
                                        </p:attrNameLst>
                                      </p:cBhvr>
                                      <p:to>
                                        <p:strVal val="visible"/>
                                      </p:to>
                                    </p:set>
                                    <p:animEffect transition="in" filter="fade">
                                      <p:cBhvr>
                                        <p:cTn id="42" dur="2000"/>
                                        <p:tgtEl>
                                          <p:spTgt spid="9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5">
                                            <p:txEl>
                                              <p:pRg st="7" end="7"/>
                                            </p:txEl>
                                          </p:spTgt>
                                        </p:tgtEl>
                                        <p:attrNameLst>
                                          <p:attrName>style.visibility</p:attrName>
                                        </p:attrNameLst>
                                      </p:cBhvr>
                                      <p:to>
                                        <p:strVal val="visible"/>
                                      </p:to>
                                    </p:set>
                                    <p:animEffect transition="in" filter="fade">
                                      <p:cBhvr>
                                        <p:cTn id="47" dur="2000"/>
                                        <p:tgtEl>
                                          <p:spTgt spid="95">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5">
                                            <p:txEl>
                                              <p:pRg st="8" end="8"/>
                                            </p:txEl>
                                          </p:spTgt>
                                        </p:tgtEl>
                                        <p:attrNameLst>
                                          <p:attrName>style.visibility</p:attrName>
                                        </p:attrNameLst>
                                      </p:cBhvr>
                                      <p:to>
                                        <p:strVal val="visible"/>
                                      </p:to>
                                    </p:set>
                                    <p:animEffect transition="in" filter="fade">
                                      <p:cBhvr>
                                        <p:cTn id="52" dur="2000"/>
                                        <p:tgtEl>
                                          <p:spTgt spid="95">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5">
                                            <p:txEl>
                                              <p:pRg st="9" end="9"/>
                                            </p:txEl>
                                          </p:spTgt>
                                        </p:tgtEl>
                                        <p:attrNameLst>
                                          <p:attrName>style.visibility</p:attrName>
                                        </p:attrNameLst>
                                      </p:cBhvr>
                                      <p:to>
                                        <p:strVal val="visible"/>
                                      </p:to>
                                    </p:set>
                                    <p:animEffect transition="in" filter="fade">
                                      <p:cBhvr>
                                        <p:cTn id="57" dur="2000"/>
                                        <p:tgtEl>
                                          <p:spTgt spid="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0" y="465186"/>
            <a:ext cx="9144000" cy="11430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5888"/>
              <a:buFont typeface="Times New Roman"/>
              <a:buNone/>
            </a:pPr>
            <a:r>
              <a:rPr lang="en-US" sz="4000" b="1" dirty="0">
                <a:latin typeface="Times New Roman"/>
                <a:ea typeface="Times New Roman"/>
                <a:cs typeface="Times New Roman"/>
                <a:sym typeface="Times New Roman"/>
              </a:rPr>
              <a:t>Abstract</a:t>
            </a:r>
            <a:br>
              <a:rPr lang="en-US" sz="4000" b="1" dirty="0">
                <a:latin typeface="Times New Roman"/>
                <a:ea typeface="Times New Roman"/>
                <a:cs typeface="Times New Roman"/>
                <a:sym typeface="Times New Roman"/>
              </a:rPr>
            </a:br>
            <a:endParaRPr sz="4000" b="1" dirty="0">
              <a:latin typeface="Times New Roman"/>
              <a:ea typeface="Times New Roman"/>
              <a:cs typeface="Times New Roman"/>
              <a:sym typeface="Times New Roman"/>
            </a:endParaRPr>
          </a:p>
        </p:txBody>
      </p:sp>
      <p:sp>
        <p:nvSpPr>
          <p:cNvPr id="101" name="Google Shape;101;p3"/>
          <p:cNvSpPr txBox="1">
            <a:spLocks noGrp="1"/>
          </p:cNvSpPr>
          <p:nvPr>
            <p:ph type="body" idx="1"/>
          </p:nvPr>
        </p:nvSpPr>
        <p:spPr>
          <a:xfrm>
            <a:off x="1445342" y="1219200"/>
            <a:ext cx="6518787" cy="4159045"/>
          </a:xfrm>
          <a:prstGeom prst="rect">
            <a:avLst/>
          </a:prstGeom>
          <a:noFill/>
          <a:ln>
            <a:noFill/>
          </a:ln>
        </p:spPr>
        <p:txBody>
          <a:bodyPr spcFirstLastPara="1" wrap="square" lIns="91425" tIns="45700" rIns="91425" bIns="45700" anchor="t" anchorCtr="0">
            <a:noAutofit/>
          </a:bodyPr>
          <a:lstStyle/>
          <a:p>
            <a:pPr>
              <a:lnSpc>
                <a:spcPct val="150000"/>
              </a:lnSpc>
            </a:pPr>
            <a:r>
              <a:rPr lang="en-US" sz="1800" dirty="0">
                <a:latin typeface="Times New Roman" panose="02020603050405020304" pitchFamily="18" charset="0"/>
                <a:cs typeface="Times New Roman" panose="02020603050405020304" pitchFamily="18" charset="0"/>
              </a:rPr>
              <a:t>FPGA implementation of a </a:t>
            </a:r>
            <a:r>
              <a:rPr lang="en-US" sz="1800" dirty="0" err="1">
                <a:latin typeface="Times New Roman" panose="02020603050405020304" pitchFamily="18" charset="0"/>
                <a:cs typeface="Times New Roman" panose="02020603050405020304" pitchFamily="18" charset="0"/>
              </a:rPr>
              <a:t>Retinex</a:t>
            </a:r>
            <a:r>
              <a:rPr lang="en-US" sz="1800" dirty="0">
                <a:latin typeface="Times New Roman" panose="02020603050405020304" pitchFamily="18" charset="0"/>
                <a:cs typeface="Times New Roman" panose="02020603050405020304" pitchFamily="18" charset="0"/>
              </a:rPr>
              <a:t>-based algorithm designed for enhancing low-light images. The proposed system processes low-light images to produce outputs with improved contrast and enhanced detail visibility. Developed in Verilog for seamless hardware integration, the algorithm decomposes the input image into illumination and reflectance components, applies dynamic range compression, and enhances details to achieve optimal results.</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2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0" y="465186"/>
            <a:ext cx="9144000" cy="11430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5888"/>
              <a:buFont typeface="Times New Roman"/>
              <a:buNone/>
            </a:pPr>
            <a:r>
              <a:rPr lang="en-US" sz="4000" b="1">
                <a:latin typeface="Times New Roman"/>
                <a:ea typeface="Times New Roman"/>
                <a:cs typeface="Times New Roman"/>
                <a:sym typeface="Times New Roman"/>
              </a:rPr>
              <a:t>Objectives</a:t>
            </a:r>
            <a:endParaRPr sz="4000" b="1">
              <a:latin typeface="Times New Roman"/>
              <a:ea typeface="Times New Roman"/>
              <a:cs typeface="Times New Roman"/>
              <a:sym typeface="Times New Roman"/>
            </a:endParaRPr>
          </a:p>
        </p:txBody>
      </p:sp>
      <p:sp>
        <p:nvSpPr>
          <p:cNvPr id="107" name="Google Shape;107;p4"/>
          <p:cNvSpPr txBox="1">
            <a:spLocks noGrp="1"/>
          </p:cNvSpPr>
          <p:nvPr>
            <p:ph type="body" idx="1"/>
          </p:nvPr>
        </p:nvSpPr>
        <p:spPr>
          <a:xfrm>
            <a:off x="1337187" y="889202"/>
            <a:ext cx="6961240" cy="4243237"/>
          </a:xfrm>
          <a:prstGeom prst="rect">
            <a:avLst/>
          </a:prstGeom>
          <a:noFill/>
          <a:ln>
            <a:noFill/>
          </a:ln>
        </p:spPr>
        <p:txBody>
          <a:bodyPr spcFirstLastPara="1" wrap="square" lIns="91425" tIns="45700" rIns="91425" bIns="45700" anchor="t" anchorCtr="0">
            <a:normAutofit/>
          </a:bodyPr>
          <a:lstStyle/>
          <a:p>
            <a:pPr marL="45339" lvl="0" indent="0" algn="just">
              <a:lnSpc>
                <a:spcPct val="150000"/>
              </a:lnSpc>
              <a:spcBef>
                <a:spcPts val="0"/>
              </a:spcBef>
              <a:buSzPts val="2340"/>
              <a:buNone/>
            </a:pPr>
            <a:endParaRPr lang="en-US" sz="1800" dirty="0">
              <a:latin typeface="Times New Roman" panose="02020603050405020304" pitchFamily="18" charset="0"/>
              <a:cs typeface="Times New Roman" panose="02020603050405020304" pitchFamily="18" charset="0"/>
            </a:endParaRPr>
          </a:p>
          <a:p>
            <a:pPr marL="45339" lvl="0" indent="0" algn="just">
              <a:lnSpc>
                <a:spcPct val="150000"/>
              </a:lnSpc>
              <a:spcBef>
                <a:spcPts val="0"/>
              </a:spcBef>
              <a:buSzPts val="2340"/>
              <a:buNone/>
            </a:pPr>
            <a:r>
              <a:rPr lang="en-US" sz="1800" dirty="0">
                <a:latin typeface="Times New Roman" panose="02020603050405020304" pitchFamily="18" charset="0"/>
                <a:ea typeface="Times New Roman"/>
                <a:cs typeface="Times New Roman" panose="02020603050405020304" pitchFamily="18" charset="0"/>
                <a:sym typeface="Times New Roman"/>
              </a:rPr>
              <a:t>FPGA-based system for low-light image enhancement . Implement a </a:t>
            </a:r>
            <a:r>
              <a:rPr lang="en-US" sz="1800" dirty="0" err="1">
                <a:latin typeface="Times New Roman" panose="02020603050405020304" pitchFamily="18" charset="0"/>
                <a:ea typeface="Times New Roman"/>
                <a:cs typeface="Times New Roman" panose="02020603050405020304" pitchFamily="18" charset="0"/>
                <a:sym typeface="Times New Roman"/>
              </a:rPr>
              <a:t>Retinex</a:t>
            </a:r>
            <a:r>
              <a:rPr lang="en-US" sz="1800" dirty="0">
                <a:latin typeface="Times New Roman" panose="02020603050405020304" pitchFamily="18" charset="0"/>
                <a:ea typeface="Times New Roman"/>
                <a:cs typeface="Times New Roman" panose="02020603050405020304" pitchFamily="18" charset="0"/>
                <a:sym typeface="Times New Roman"/>
              </a:rPr>
              <a:t>-based algorithm for image decomposition and dynamic range compression .Leverage parallel processing capabilities of FPGAs to achieve real-time performance .Ensure the system preserves image details while enhancing visibility and contrast .Evaluate the design for effectiveness in practical applications, such as surveillance and automotive vision systems.</a:t>
            </a:r>
            <a:endParaRPr sz="180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20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Times New Roman"/>
              <a:buNone/>
            </a:pPr>
            <a:r>
              <a:rPr lang="en-US" sz="4000" b="1">
                <a:latin typeface="Times New Roman"/>
                <a:ea typeface="Times New Roman"/>
                <a:cs typeface="Times New Roman"/>
                <a:sym typeface="Times New Roman"/>
              </a:rPr>
              <a:t>Literature Survey </a:t>
            </a:r>
            <a:endParaRPr sz="4000" b="1">
              <a:latin typeface="Times New Roman"/>
              <a:ea typeface="Times New Roman"/>
              <a:cs typeface="Times New Roman"/>
              <a:sym typeface="Times New Roman"/>
            </a:endParaRPr>
          </a:p>
        </p:txBody>
      </p:sp>
      <p:sp>
        <p:nvSpPr>
          <p:cNvPr id="113" name="Google Shape;113;p5"/>
          <p:cNvSpPr txBox="1">
            <a:spLocks noGrp="1"/>
          </p:cNvSpPr>
          <p:nvPr>
            <p:ph type="body" idx="1"/>
          </p:nvPr>
        </p:nvSpPr>
        <p:spPr>
          <a:xfrm>
            <a:off x="628650" y="5875867"/>
            <a:ext cx="641349" cy="30109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800"/>
              <a:buNone/>
            </a:pPr>
            <a:r>
              <a:rPr lang="en-IN" sz="800" dirty="0">
                <a:latin typeface="Times New Roman"/>
                <a:ea typeface="Times New Roman"/>
                <a:cs typeface="Times New Roman"/>
                <a:sym typeface="Times New Roman"/>
              </a:rPr>
              <a:t>.</a:t>
            </a:r>
            <a:endParaRPr sz="1800" dirty="0">
              <a:latin typeface="Times New Roman"/>
              <a:ea typeface="Times New Roman"/>
              <a:cs typeface="Times New Roman"/>
              <a:sym typeface="Times New Roman"/>
            </a:endParaRPr>
          </a:p>
        </p:txBody>
      </p:sp>
      <p:graphicFrame>
        <p:nvGraphicFramePr>
          <p:cNvPr id="2" name="Table 1">
            <a:extLst>
              <a:ext uri="{FF2B5EF4-FFF2-40B4-BE49-F238E27FC236}">
                <a16:creationId xmlns:a16="http://schemas.microsoft.com/office/drawing/2014/main" id="{D51F682B-3324-9F43-3E42-1C8CBE8A2BDC}"/>
              </a:ext>
            </a:extLst>
          </p:cNvPr>
          <p:cNvGraphicFramePr>
            <a:graphicFrameLocks noGrp="1"/>
          </p:cNvGraphicFramePr>
          <p:nvPr>
            <p:extLst>
              <p:ext uri="{D42A27DB-BD31-4B8C-83A1-F6EECF244321}">
                <p14:modId xmlns:p14="http://schemas.microsoft.com/office/powerpoint/2010/main" val="2255424196"/>
              </p:ext>
            </p:extLst>
          </p:nvPr>
        </p:nvGraphicFramePr>
        <p:xfrm>
          <a:off x="1028564" y="1620892"/>
          <a:ext cx="7239000" cy="4141893"/>
        </p:xfrm>
        <a:graphic>
          <a:graphicData uri="http://schemas.openxmlformats.org/drawingml/2006/table">
            <a:tbl>
              <a:tblPr firstRow="1" bandRow="1">
                <a:tableStyleId>{5C22544A-7EE6-4342-B048-85BDC9FD1C3A}</a:tableStyleId>
              </a:tblPr>
              <a:tblGrid>
                <a:gridCol w="728133">
                  <a:extLst>
                    <a:ext uri="{9D8B030D-6E8A-4147-A177-3AD203B41FA5}">
                      <a16:colId xmlns:a16="http://schemas.microsoft.com/office/drawing/2014/main" val="1101402415"/>
                    </a:ext>
                  </a:extLst>
                </a:gridCol>
                <a:gridCol w="2891367">
                  <a:extLst>
                    <a:ext uri="{9D8B030D-6E8A-4147-A177-3AD203B41FA5}">
                      <a16:colId xmlns:a16="http://schemas.microsoft.com/office/drawing/2014/main" val="3028416306"/>
                    </a:ext>
                  </a:extLst>
                </a:gridCol>
                <a:gridCol w="944033">
                  <a:extLst>
                    <a:ext uri="{9D8B030D-6E8A-4147-A177-3AD203B41FA5}">
                      <a16:colId xmlns:a16="http://schemas.microsoft.com/office/drawing/2014/main" val="2590637950"/>
                    </a:ext>
                  </a:extLst>
                </a:gridCol>
                <a:gridCol w="2675467">
                  <a:extLst>
                    <a:ext uri="{9D8B030D-6E8A-4147-A177-3AD203B41FA5}">
                      <a16:colId xmlns:a16="http://schemas.microsoft.com/office/drawing/2014/main" val="981607934"/>
                    </a:ext>
                  </a:extLst>
                </a:gridCol>
              </a:tblGrid>
              <a:tr h="575733">
                <a:tc>
                  <a:txBody>
                    <a:bodyPr/>
                    <a:lstStyle/>
                    <a:p>
                      <a:r>
                        <a:rPr lang="en-IN" dirty="0"/>
                        <a:t>S.NO</a:t>
                      </a:r>
                    </a:p>
                  </a:txBody>
                  <a:tcPr/>
                </a:tc>
                <a:tc>
                  <a:txBody>
                    <a:bodyPr/>
                    <a:lstStyle/>
                    <a:p>
                      <a:r>
                        <a:rPr lang="en-IN" dirty="0"/>
                        <a:t>TITLE</a:t>
                      </a:r>
                    </a:p>
                  </a:txBody>
                  <a:tcPr/>
                </a:tc>
                <a:tc>
                  <a:txBody>
                    <a:bodyPr/>
                    <a:lstStyle/>
                    <a:p>
                      <a:r>
                        <a:rPr lang="en-IN" dirty="0"/>
                        <a:t>YEAR</a:t>
                      </a:r>
                    </a:p>
                  </a:txBody>
                  <a:tcPr/>
                </a:tc>
                <a:tc>
                  <a:txBody>
                    <a:bodyPr/>
                    <a:lstStyle/>
                    <a:p>
                      <a:r>
                        <a:rPr lang="en-IN" dirty="0"/>
                        <a:t>DRAWBACK</a:t>
                      </a:r>
                    </a:p>
                  </a:txBody>
                  <a:tcPr/>
                </a:tc>
                <a:extLst>
                  <a:ext uri="{0D108BD9-81ED-4DB2-BD59-A6C34878D82A}">
                    <a16:rowId xmlns:a16="http://schemas.microsoft.com/office/drawing/2014/main" val="2998959258"/>
                  </a:ext>
                </a:extLst>
              </a:tr>
              <a:tr h="675640">
                <a:tc>
                  <a:txBody>
                    <a:bodyPr/>
                    <a:lstStyle/>
                    <a:p>
                      <a:r>
                        <a:rPr lang="en-IN" dirty="0"/>
                        <a:t>01</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Times New Roman" panose="02020603050405020304" pitchFamily="18" charset="0"/>
                          <a:cs typeface="Times New Roman" panose="02020603050405020304" pitchFamily="18" charset="0"/>
                        </a:rPr>
                        <a:t>FPGA Implementation of Image Enhancement Algorithms for Real-Time Applications”</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IN" dirty="0"/>
                        <a:t>2020</a:t>
                      </a:r>
                    </a:p>
                  </a:txBody>
                  <a:tcPr/>
                </a:tc>
                <a:tc>
                  <a:txBody>
                    <a:bodyPr/>
                    <a:lstStyle/>
                    <a:p>
                      <a:r>
                        <a:rPr lang="en-IN" sz="1600" dirty="0">
                          <a:latin typeface="Times New Roman" panose="02020603050405020304" pitchFamily="18" charset="0"/>
                          <a:cs typeface="Times New Roman" panose="02020603050405020304" pitchFamily="18" charset="0"/>
                        </a:rPr>
                        <a:t>Latency in High-Resolution Processing</a:t>
                      </a:r>
                    </a:p>
                  </a:txBody>
                  <a:tcPr/>
                </a:tc>
                <a:extLst>
                  <a:ext uri="{0D108BD9-81ED-4DB2-BD59-A6C34878D82A}">
                    <a16:rowId xmlns:a16="http://schemas.microsoft.com/office/drawing/2014/main" val="2686676564"/>
                  </a:ext>
                </a:extLst>
              </a:tr>
              <a:tr h="675640">
                <a:tc>
                  <a:txBody>
                    <a:bodyPr/>
                    <a:lstStyle/>
                    <a:p>
                      <a:r>
                        <a:rPr lang="en-IN" dirty="0"/>
                        <a:t>02</a:t>
                      </a:r>
                    </a:p>
                  </a:txBody>
                  <a:tcPr/>
                </a:tc>
                <a:tc>
                  <a:txBody>
                    <a:bodyPr/>
                    <a:lstStyle/>
                    <a:p>
                      <a:r>
                        <a:rPr lang="en-US" dirty="0"/>
                        <a:t>DA-DRN: Degradation-Aware Deep </a:t>
                      </a:r>
                      <a:r>
                        <a:rPr lang="en-US" dirty="0" err="1"/>
                        <a:t>Retinex</a:t>
                      </a:r>
                      <a:r>
                        <a:rPr lang="en-US" dirty="0"/>
                        <a:t> Network for Low-Light Image Enhancement</a:t>
                      </a:r>
                      <a:endParaRPr lang="en-IN" dirty="0"/>
                    </a:p>
                  </a:txBody>
                  <a:tcPr/>
                </a:tc>
                <a:tc>
                  <a:txBody>
                    <a:bodyPr/>
                    <a:lstStyle/>
                    <a:p>
                      <a:r>
                        <a:rPr lang="en-IN" dirty="0"/>
                        <a:t>2021</a:t>
                      </a:r>
                    </a:p>
                  </a:txBody>
                  <a:tcPr/>
                </a:tc>
                <a:tc>
                  <a:txBody>
                    <a:bodyPr/>
                    <a:lstStyle/>
                    <a:p>
                      <a:r>
                        <a:rPr lang="en-IN" dirty="0"/>
                        <a:t>Energy Consumption</a:t>
                      </a:r>
                    </a:p>
                  </a:txBody>
                  <a:tcPr/>
                </a:tc>
                <a:extLst>
                  <a:ext uri="{0D108BD9-81ED-4DB2-BD59-A6C34878D82A}">
                    <a16:rowId xmlns:a16="http://schemas.microsoft.com/office/drawing/2014/main" val="3072126085"/>
                  </a:ext>
                </a:extLst>
              </a:tr>
              <a:tr h="675640">
                <a:tc>
                  <a:txBody>
                    <a:bodyPr/>
                    <a:lstStyle/>
                    <a:p>
                      <a:r>
                        <a:rPr lang="en-IN" dirty="0"/>
                        <a:t>03</a:t>
                      </a:r>
                    </a:p>
                  </a:txBody>
                  <a:tcPr/>
                </a:tc>
                <a:tc>
                  <a:txBody>
                    <a:bodyPr/>
                    <a:lstStyle/>
                    <a:p>
                      <a:r>
                        <a:rPr lang="en-US" sz="1600" dirty="0">
                          <a:latin typeface="Times New Roman" panose="02020603050405020304" pitchFamily="18" charset="0"/>
                          <a:cs typeface="Times New Roman" panose="02020603050405020304" pitchFamily="18" charset="0"/>
                        </a:rPr>
                        <a:t>Lightweight CNN-Based Low-Light-Image Enhancement System on FPGA Platform</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dirty="0"/>
                        <a:t>2023</a:t>
                      </a:r>
                    </a:p>
                  </a:txBody>
                  <a:tcPr/>
                </a:tc>
                <a:tc>
                  <a:txBody>
                    <a:bodyPr/>
                    <a:lstStyle/>
                    <a:p>
                      <a:r>
                        <a:rPr lang="en-IN" sz="1600" dirty="0">
                          <a:latin typeface="Times New Roman" panose="02020603050405020304" pitchFamily="18" charset="0"/>
                          <a:cs typeface="Times New Roman" panose="02020603050405020304" pitchFamily="18" charset="0"/>
                        </a:rPr>
                        <a:t>Model Complexity</a:t>
                      </a:r>
                    </a:p>
                  </a:txBody>
                  <a:tcPr/>
                </a:tc>
                <a:extLst>
                  <a:ext uri="{0D108BD9-81ED-4DB2-BD59-A6C34878D82A}">
                    <a16:rowId xmlns:a16="http://schemas.microsoft.com/office/drawing/2014/main" val="1573077510"/>
                  </a:ext>
                </a:extLst>
              </a:tr>
              <a:tr h="330429">
                <a:tc>
                  <a:txBody>
                    <a:bodyPr/>
                    <a:lstStyle/>
                    <a:p>
                      <a:r>
                        <a:rPr lang="en-IN" dirty="0"/>
                        <a:t>04</a:t>
                      </a:r>
                    </a:p>
                  </a:txBody>
                  <a:tcPr/>
                </a:tc>
                <a:tc>
                  <a:txBody>
                    <a:bodyPr/>
                    <a:lstStyle/>
                    <a:p>
                      <a:r>
                        <a:rPr lang="en-US" dirty="0"/>
                        <a:t>FPGA-based low-light image enhancement using </a:t>
                      </a:r>
                      <a:r>
                        <a:rPr lang="en-US" dirty="0" err="1"/>
                        <a:t>Retinex</a:t>
                      </a:r>
                      <a:r>
                        <a:rPr lang="en-US" dirty="0"/>
                        <a:t> algorithm and coarse-grained reconfigurable architecture</a:t>
                      </a:r>
                      <a:endParaRPr lang="en-IN" dirty="0"/>
                    </a:p>
                  </a:txBody>
                  <a:tcPr/>
                </a:tc>
                <a:tc>
                  <a:txBody>
                    <a:bodyPr/>
                    <a:lstStyle/>
                    <a:p>
                      <a:r>
                        <a:rPr lang="en-IN" dirty="0"/>
                        <a:t>2024</a:t>
                      </a:r>
                    </a:p>
                  </a:txBody>
                  <a:tcPr/>
                </a:tc>
                <a:tc>
                  <a:txBody>
                    <a:bodyPr/>
                    <a:lstStyle/>
                    <a:p>
                      <a:r>
                        <a:rPr lang="en-US" sz="1600" dirty="0">
                          <a:latin typeface="Times New Roman" panose="02020603050405020304" pitchFamily="18" charset="0"/>
                          <a:cs typeface="Times New Roman" panose="02020603050405020304" pitchFamily="18" charset="0"/>
                        </a:rPr>
                        <a:t>Lack of Advanced Color Correction</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96714357"/>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6"/>
          <p:cNvSpPr txBox="1">
            <a:spLocks noGrp="1"/>
          </p:cNvSpPr>
          <p:nvPr>
            <p:ph type="title"/>
          </p:nvPr>
        </p:nvSpPr>
        <p:spPr>
          <a:xfrm>
            <a:off x="-187911" y="437477"/>
            <a:ext cx="6512511" cy="1143000"/>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Clr>
                <a:schemeClr val="dk1"/>
              </a:buClr>
              <a:buSzPts val="4608"/>
              <a:buFont typeface="Times New Roman"/>
              <a:buNone/>
            </a:pPr>
            <a:r>
              <a:rPr lang="en-US" sz="4000" b="1">
                <a:latin typeface="Times New Roman"/>
                <a:ea typeface="Times New Roman"/>
                <a:cs typeface="Times New Roman"/>
                <a:sym typeface="Times New Roman"/>
              </a:rPr>
              <a:t>Existing Work</a:t>
            </a:r>
            <a:endParaRPr sz="4000" b="1">
              <a:latin typeface="Times New Roman"/>
              <a:ea typeface="Times New Roman"/>
              <a:cs typeface="Times New Roman"/>
              <a:sym typeface="Times New Roman"/>
            </a:endParaRPr>
          </a:p>
        </p:txBody>
      </p:sp>
      <p:sp>
        <p:nvSpPr>
          <p:cNvPr id="119" name="Google Shape;119;p6"/>
          <p:cNvSpPr txBox="1">
            <a:spLocks noGrp="1"/>
          </p:cNvSpPr>
          <p:nvPr>
            <p:ph type="body" idx="1"/>
          </p:nvPr>
        </p:nvSpPr>
        <p:spPr>
          <a:xfrm>
            <a:off x="1315744" y="1473677"/>
            <a:ext cx="6512511" cy="3910646"/>
          </a:xfrm>
          <a:prstGeom prst="rect">
            <a:avLst/>
          </a:prstGeom>
          <a:noFill/>
          <a:ln>
            <a:noFill/>
          </a:ln>
        </p:spPr>
        <p:txBody>
          <a:bodyPr spcFirstLastPara="1" wrap="square" lIns="91425" tIns="45700" rIns="91425" bIns="45700" anchor="t" anchorCtr="0">
            <a:normAutofit/>
          </a:bodyPr>
          <a:lstStyle/>
          <a:p>
            <a:pPr marL="45339" lvl="0" indent="0" algn="just" rtl="0">
              <a:lnSpc>
                <a:spcPct val="150000"/>
              </a:lnSpc>
              <a:spcBef>
                <a:spcPts val="0"/>
              </a:spcBef>
              <a:spcAft>
                <a:spcPts val="0"/>
              </a:spcAft>
              <a:buClr>
                <a:schemeClr val="dk1"/>
              </a:buClr>
              <a:buSzPts val="2340"/>
              <a:buNone/>
            </a:pPr>
            <a:r>
              <a:rPr lang="en-US" sz="1800" dirty="0">
                <a:latin typeface="Times New Roman" panose="02020603050405020304" pitchFamily="18" charset="0"/>
                <a:cs typeface="Times New Roman" panose="02020603050405020304" pitchFamily="18" charset="0"/>
              </a:rPr>
              <a:t>Histogram Equalization (HE) methods adjust the dynamic range of low-light images but provide limited enhancement, as they fail to consider the image's overall features, resulting in suboptimal improvements in contrast and detail visibility.</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7"/>
          <p:cNvSpPr txBox="1">
            <a:spLocks noGrp="1"/>
          </p:cNvSpPr>
          <p:nvPr>
            <p:ph type="title"/>
          </p:nvPr>
        </p:nvSpPr>
        <p:spPr>
          <a:xfrm>
            <a:off x="393979" y="678180"/>
            <a:ext cx="6207711" cy="1143000"/>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Clr>
                <a:schemeClr val="dk1"/>
              </a:buClr>
              <a:buSzPts val="5120"/>
              <a:buFont typeface="Times New Roman"/>
              <a:buNone/>
            </a:pPr>
            <a:r>
              <a:rPr lang="en-US" sz="4000" b="1">
                <a:latin typeface="Times New Roman"/>
                <a:ea typeface="Times New Roman"/>
                <a:cs typeface="Times New Roman"/>
                <a:sym typeface="Times New Roman"/>
              </a:rPr>
              <a:t>Proposed Work</a:t>
            </a:r>
            <a:endParaRPr b="1"/>
          </a:p>
        </p:txBody>
      </p:sp>
      <p:sp>
        <p:nvSpPr>
          <p:cNvPr id="125" name="Google Shape;125;p7"/>
          <p:cNvSpPr txBox="1">
            <a:spLocks noGrp="1"/>
          </p:cNvSpPr>
          <p:nvPr>
            <p:ph type="body" idx="1"/>
          </p:nvPr>
        </p:nvSpPr>
        <p:spPr>
          <a:xfrm>
            <a:off x="1007533" y="1691640"/>
            <a:ext cx="6984999" cy="3474720"/>
          </a:xfrm>
          <a:prstGeom prst="rect">
            <a:avLst/>
          </a:prstGeom>
          <a:noFill/>
          <a:ln>
            <a:noFill/>
          </a:ln>
        </p:spPr>
        <p:txBody>
          <a:bodyPr spcFirstLastPara="1" wrap="square" lIns="91425" tIns="45700" rIns="91425" bIns="45700" anchor="t" anchorCtr="0">
            <a:noAutofit/>
          </a:bodyPr>
          <a:lstStyle/>
          <a:p>
            <a:pPr>
              <a:lnSpc>
                <a:spcPct val="150000"/>
              </a:lnSpc>
            </a:pPr>
            <a:r>
              <a:rPr lang="en-US" sz="1800" dirty="0" err="1">
                <a:latin typeface="Times New Roman" panose="02020603050405020304" pitchFamily="18" charset="0"/>
                <a:cs typeface="Times New Roman" panose="02020603050405020304" pitchFamily="18" charset="0"/>
              </a:rPr>
              <a:t>Retinex</a:t>
            </a:r>
            <a:r>
              <a:rPr lang="en-US" sz="1800" dirty="0">
                <a:latin typeface="Times New Roman" panose="02020603050405020304" pitchFamily="18" charset="0"/>
                <a:cs typeface="Times New Roman" panose="02020603050405020304" pitchFamily="18" charset="0"/>
              </a:rPr>
              <a:t>-based low-light image enhancement methods have become more popular than histogram equalization (HE) techniques. These methods decompose an image into reflectance and illumination channels, which are enhanced and recombined for improved visual quality. </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a:extLst>
            <a:ext uri="{FF2B5EF4-FFF2-40B4-BE49-F238E27FC236}">
              <a16:creationId xmlns:a16="http://schemas.microsoft.com/office/drawing/2014/main" id="{BBF10091-7856-1A20-6EE9-BBF58F4638EC}"/>
            </a:ext>
          </a:extLst>
        </p:cNvPr>
        <p:cNvGrpSpPr/>
        <p:nvPr/>
      </p:nvGrpSpPr>
      <p:grpSpPr>
        <a:xfrm>
          <a:off x="0" y="0"/>
          <a:ext cx="0" cy="0"/>
          <a:chOff x="0" y="0"/>
          <a:chExt cx="0" cy="0"/>
        </a:xfrm>
      </p:grpSpPr>
      <p:sp>
        <p:nvSpPr>
          <p:cNvPr id="124" name="Google Shape;124;p7">
            <a:extLst>
              <a:ext uri="{FF2B5EF4-FFF2-40B4-BE49-F238E27FC236}">
                <a16:creationId xmlns:a16="http://schemas.microsoft.com/office/drawing/2014/main" id="{2FB00A6B-CEFC-48AD-B6A9-6ECE19F0E137}"/>
              </a:ext>
            </a:extLst>
          </p:cNvPr>
          <p:cNvSpPr txBox="1">
            <a:spLocks noGrp="1"/>
          </p:cNvSpPr>
          <p:nvPr>
            <p:ph type="title"/>
          </p:nvPr>
        </p:nvSpPr>
        <p:spPr>
          <a:xfrm>
            <a:off x="393979" y="678180"/>
            <a:ext cx="6207711" cy="1143000"/>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Clr>
                <a:schemeClr val="dk1"/>
              </a:buClr>
              <a:buSzPts val="5120"/>
              <a:buFont typeface="Times New Roman"/>
              <a:buNone/>
            </a:pPr>
            <a:r>
              <a:rPr lang="en-US" sz="4000" b="1" dirty="0">
                <a:latin typeface="Times New Roman"/>
                <a:ea typeface="Times New Roman"/>
                <a:cs typeface="Times New Roman"/>
                <a:sym typeface="Times New Roman"/>
              </a:rPr>
              <a:t>The </a:t>
            </a:r>
            <a:r>
              <a:rPr lang="en-US" sz="4000" b="1" dirty="0" err="1">
                <a:latin typeface="Times New Roman"/>
                <a:ea typeface="Times New Roman"/>
                <a:cs typeface="Times New Roman"/>
                <a:sym typeface="Times New Roman"/>
              </a:rPr>
              <a:t>Retinex</a:t>
            </a:r>
            <a:r>
              <a:rPr lang="en-US" sz="4000" b="1" dirty="0">
                <a:latin typeface="Times New Roman"/>
                <a:ea typeface="Times New Roman"/>
                <a:cs typeface="Times New Roman"/>
                <a:sym typeface="Times New Roman"/>
              </a:rPr>
              <a:t> Model</a:t>
            </a:r>
            <a:endParaRPr b="1" dirty="0"/>
          </a:p>
        </p:txBody>
      </p:sp>
      <mc:AlternateContent xmlns:mc="http://schemas.openxmlformats.org/markup-compatibility/2006" xmlns:a14="http://schemas.microsoft.com/office/drawing/2010/main">
        <mc:Choice Requires="a14">
          <p:sp>
            <p:nvSpPr>
              <p:cNvPr id="125" name="Google Shape;125;p7">
                <a:extLst>
                  <a:ext uri="{FF2B5EF4-FFF2-40B4-BE49-F238E27FC236}">
                    <a16:creationId xmlns:a16="http://schemas.microsoft.com/office/drawing/2014/main" id="{2AC6E013-A13A-8E1E-D71F-6B4B4387F8B8}"/>
                  </a:ext>
                </a:extLst>
              </p:cNvPr>
              <p:cNvSpPr txBox="1">
                <a:spLocks noGrp="1"/>
              </p:cNvSpPr>
              <p:nvPr>
                <p:ph type="body" idx="1"/>
              </p:nvPr>
            </p:nvSpPr>
            <p:spPr>
              <a:xfrm>
                <a:off x="1007533" y="1691640"/>
                <a:ext cx="6984999" cy="3474720"/>
              </a:xfrm>
              <a:prstGeom prst="rect">
                <a:avLst/>
              </a:prstGeom>
              <a:noFill/>
              <a:ln>
                <a:noFill/>
              </a:ln>
            </p:spPr>
            <p:txBody>
              <a:bodyPr spcFirstLastPara="1" wrap="square" lIns="91425" tIns="45700" rIns="91425" bIns="45700" anchor="t" anchorCtr="0">
                <a:noAutofit/>
              </a:bodyPr>
              <a:lstStyle/>
              <a:p>
                <a:pPr>
                  <a:lnSpc>
                    <a:spcPct val="150000"/>
                  </a:lnSpc>
                </a:pPr>
                <a:r>
                  <a:rPr lang="en-US" sz="1800" dirty="0">
                    <a:latin typeface="Times New Roman" panose="02020603050405020304" pitchFamily="18" charset="0"/>
                    <a:cs typeface="Times New Roman" panose="02020603050405020304" pitchFamily="18" charset="0"/>
                  </a:rPr>
                  <a:t>An image P is given as the product of illumination E and Reflectance R as,</a:t>
                </a:r>
              </a:p>
              <a:p>
                <a:pPr>
                  <a:lnSpc>
                    <a:spcPct val="150000"/>
                  </a:lnSpc>
                </a:pPr>
                <a:r>
                  <a:rPr lang="en-IN" sz="1800" dirty="0">
                    <a:cs typeface="Times New Roman" panose="02020603050405020304" pitchFamily="18" charset="0"/>
                  </a:rPr>
                  <a:t> </a:t>
                </a:r>
                <a14:m>
                  <m:oMath xmlns:m="http://schemas.openxmlformats.org/officeDocument/2006/math">
                    <m:r>
                      <m:rPr>
                        <m:sty m:val="p"/>
                      </m:rPr>
                      <a:rPr lang="en-IN" sz="1800" b="0" i="0" smtClean="0">
                        <a:latin typeface="Cambria Math" panose="02040503050406030204" pitchFamily="18" charset="0"/>
                        <a:ea typeface="Cambria Math" panose="02040503050406030204" pitchFamily="18" charset="0"/>
                        <a:cs typeface="Times New Roman" panose="02020603050405020304" pitchFamily="18" charset="0"/>
                      </a:rPr>
                      <m:t>P</m:t>
                    </m:r>
                    <m:d>
                      <m:dPr>
                        <m:ctrlPr>
                          <a:rPr lang="en-IN" sz="1800" b="0" i="1" smtClean="0">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IN" sz="1800" b="0" i="0" smtClean="0">
                            <a:latin typeface="Cambria Math" panose="02040503050406030204" pitchFamily="18" charset="0"/>
                            <a:ea typeface="Cambria Math" panose="02040503050406030204" pitchFamily="18" charset="0"/>
                            <a:cs typeface="Times New Roman" panose="02020603050405020304" pitchFamily="18" charset="0"/>
                          </a:rPr>
                          <m:t>x</m:t>
                        </m:r>
                        <m:r>
                          <a:rPr lang="en-IN" sz="1800" b="0" i="0"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IN" sz="1800" b="0" i="0" smtClean="0">
                            <a:latin typeface="Cambria Math" panose="02040503050406030204" pitchFamily="18" charset="0"/>
                            <a:ea typeface="Cambria Math" panose="02040503050406030204" pitchFamily="18" charset="0"/>
                            <a:cs typeface="Times New Roman" panose="02020603050405020304" pitchFamily="18" charset="0"/>
                          </a:rPr>
                          <m:t>y</m:t>
                        </m:r>
                      </m:e>
                    </m:d>
                    <m:r>
                      <a:rPr lang="en-IN" sz="1800" b="0" i="0"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IN" sz="1800" b="0" i="0" smtClean="0">
                        <a:latin typeface="Cambria Math" panose="02040503050406030204" pitchFamily="18" charset="0"/>
                        <a:ea typeface="Cambria Math" panose="02040503050406030204" pitchFamily="18" charset="0"/>
                        <a:cs typeface="Times New Roman" panose="02020603050405020304" pitchFamily="18" charset="0"/>
                      </a:rPr>
                      <m:t>E</m:t>
                    </m:r>
                    <m:r>
                      <a:rPr lang="en-IN" sz="1800" b="0" i="0"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IN" sz="1800" b="0" i="0" smtClean="0">
                        <a:latin typeface="Cambria Math" panose="02040503050406030204" pitchFamily="18" charset="0"/>
                        <a:ea typeface="Cambria Math" panose="02040503050406030204" pitchFamily="18" charset="0"/>
                        <a:cs typeface="Times New Roman" panose="02020603050405020304" pitchFamily="18" charset="0"/>
                      </a:rPr>
                      <m:t>x</m:t>
                    </m:r>
                    <m:r>
                      <a:rPr lang="en-IN" sz="1800" b="0" i="0"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IN" sz="1800" b="0" i="0" smtClean="0">
                        <a:latin typeface="Cambria Math" panose="02040503050406030204" pitchFamily="18" charset="0"/>
                        <a:ea typeface="Cambria Math" panose="02040503050406030204" pitchFamily="18" charset="0"/>
                        <a:cs typeface="Times New Roman" panose="02020603050405020304" pitchFamily="18" charset="0"/>
                      </a:rPr>
                      <m:t>y</m:t>
                    </m:r>
                    <m:r>
                      <a:rPr lang="en-IN" sz="1800" b="0" i="0" smtClean="0">
                        <a:latin typeface="Cambria Math" panose="02040503050406030204" pitchFamily="18" charset="0"/>
                        <a:ea typeface="Cambria Math" panose="02040503050406030204" pitchFamily="18" charset="0"/>
                        <a:cs typeface="Times New Roman" panose="02020603050405020304" pitchFamily="18" charset="0"/>
                      </a:rPr>
                      <m:t>)</m:t>
                    </m:r>
                    <m:r>
                      <a:rPr lang="en-IN" sz="1800" i="1" smtClean="0">
                        <a:latin typeface="Cambria Math" panose="02040503050406030204" pitchFamily="18" charset="0"/>
                        <a:ea typeface="Cambria Math" panose="02040503050406030204" pitchFamily="18" charset="0"/>
                        <a:cs typeface="Times New Roman" panose="02020603050405020304" pitchFamily="18" charset="0"/>
                      </a:rPr>
                      <m:t>×</m:t>
                    </m:r>
                    <m:r>
                      <a:rPr lang="en-IN" sz="1800" b="0" i="1" smtClean="0">
                        <a:latin typeface="Cambria Math" panose="02040503050406030204" pitchFamily="18" charset="0"/>
                        <a:ea typeface="Cambria Math" panose="02040503050406030204" pitchFamily="18" charset="0"/>
                        <a:cs typeface="Times New Roman" panose="02020603050405020304" pitchFamily="18" charset="0"/>
                      </a:rPr>
                      <m:t>𝑅</m:t>
                    </m:r>
                    <m:r>
                      <a:rPr lang="en-I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IN" sz="1800" b="0" i="1" smtClean="0">
                        <a:latin typeface="Cambria Math" panose="02040503050406030204" pitchFamily="18" charset="0"/>
                        <a:ea typeface="Cambria Math" panose="02040503050406030204" pitchFamily="18" charset="0"/>
                        <a:cs typeface="Times New Roman" panose="02020603050405020304" pitchFamily="18" charset="0"/>
                      </a:rPr>
                      <m:t>𝑥</m:t>
                    </m:r>
                    <m:r>
                      <a:rPr lang="en-I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IN" sz="1800" b="0" i="1" smtClean="0">
                        <a:latin typeface="Cambria Math" panose="02040503050406030204" pitchFamily="18" charset="0"/>
                        <a:ea typeface="Cambria Math" panose="02040503050406030204" pitchFamily="18" charset="0"/>
                        <a:cs typeface="Times New Roman" panose="02020603050405020304" pitchFamily="18" charset="0"/>
                      </a:rPr>
                      <m:t>𝑦</m:t>
                    </m:r>
                    <m:r>
                      <a:rPr lang="en-IN" sz="1800" b="0"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en-IN" sz="1800" dirty="0">
                  <a:latin typeface="Times New Roman" panose="02020603050405020304" pitchFamily="18" charset="0"/>
                  <a:cs typeface="Times New Roman" panose="02020603050405020304" pitchFamily="18" charset="0"/>
                </a:endParaRPr>
              </a:p>
              <a:p>
                <a:pPr>
                  <a:lnSpc>
                    <a:spcPct val="150000"/>
                  </a:lnSpc>
                </a:pPr>
                <a:r>
                  <a:rPr lang="en-IN" sz="1800" dirty="0">
                    <a:latin typeface="Times New Roman" panose="02020603050405020304" pitchFamily="18" charset="0"/>
                    <a:cs typeface="Times New Roman" panose="02020603050405020304" pitchFamily="18" charset="0"/>
                  </a:rPr>
                  <a:t>Where x and y are pixel coordinates. </a:t>
                </a:r>
              </a:p>
              <a:p>
                <a:pPr marL="114300" indent="0">
                  <a:lnSpc>
                    <a:spcPct val="150000"/>
                  </a:lnSpc>
                  <a:buNone/>
                </a:pPr>
                <a:r>
                  <a:rPr lang="en-IN" sz="1800" b="1" dirty="0">
                    <a:latin typeface="Times New Roman" panose="02020603050405020304" pitchFamily="18" charset="0"/>
                    <a:cs typeface="Times New Roman" panose="02020603050405020304" pitchFamily="18" charset="0"/>
                  </a:rPr>
                  <a:t>The Proposed Enhancement Algorithm:</a:t>
                </a:r>
              </a:p>
              <a:p>
                <a:pPr marL="114300" indent="0">
                  <a:lnSpc>
                    <a:spcPct val="150000"/>
                  </a:lnSpc>
                  <a:buNone/>
                </a:pPr>
                <a:r>
                  <a:rPr lang="en-IN" sz="1800" b="1" dirty="0">
                    <a:latin typeface="Times New Roman" panose="02020603050405020304" pitchFamily="18" charset="0"/>
                    <a:cs typeface="Times New Roman" panose="02020603050405020304" pitchFamily="18" charset="0"/>
                  </a:rPr>
                  <a:t>Coarse illumination:</a:t>
                </a:r>
              </a:p>
              <a:p>
                <a:pPr marL="114300" indent="0">
                  <a:lnSpc>
                    <a:spcPct val="150000"/>
                  </a:lnSpc>
                  <a:buNone/>
                </a:pPr>
                <a:endParaRPr lang="en-IN" sz="1800" b="1" dirty="0">
                  <a:latin typeface="Times New Roman" panose="02020603050405020304" pitchFamily="18" charset="0"/>
                  <a:cs typeface="Times New Roman" panose="02020603050405020304" pitchFamily="18" charset="0"/>
                </a:endParaRPr>
              </a:p>
              <a:p>
                <a:pPr marL="114300" indent="0">
                  <a:lnSpc>
                    <a:spcPct val="150000"/>
                  </a:lnSpc>
                  <a:buNone/>
                </a:pPr>
                <a:endParaRPr lang="en-IN" sz="1800" b="1" dirty="0">
                  <a:latin typeface="Times New Roman" panose="02020603050405020304" pitchFamily="18" charset="0"/>
                  <a:cs typeface="Times New Roman" panose="02020603050405020304" pitchFamily="18" charset="0"/>
                </a:endParaRPr>
              </a:p>
              <a:p>
                <a:pPr marL="114300" indent="0">
                  <a:lnSpc>
                    <a:spcPct val="150000"/>
                  </a:lnSpc>
                  <a:buNone/>
                </a:pPr>
                <a:endParaRPr sz="1800" b="1" dirty="0">
                  <a:latin typeface="Times New Roman" panose="02020603050405020304" pitchFamily="18" charset="0"/>
                  <a:cs typeface="Times New Roman" panose="02020603050405020304" pitchFamily="18" charset="0"/>
                </a:endParaRPr>
              </a:p>
            </p:txBody>
          </p:sp>
        </mc:Choice>
        <mc:Fallback xmlns="">
          <p:sp>
            <p:nvSpPr>
              <p:cNvPr id="125" name="Google Shape;125;p7">
                <a:extLst>
                  <a:ext uri="{FF2B5EF4-FFF2-40B4-BE49-F238E27FC236}">
                    <a16:creationId xmlns:a16="http://schemas.microsoft.com/office/drawing/2014/main" id="{2AC6E013-A13A-8E1E-D71F-6B4B4387F8B8}"/>
                  </a:ext>
                </a:extLst>
              </p:cNvPr>
              <p:cNvSpPr txBox="1">
                <a:spLocks noGrp="1" noRot="1" noChangeAspect="1" noMove="1" noResize="1" noEditPoints="1" noAdjustHandles="1" noChangeArrowheads="1" noChangeShapeType="1" noTextEdit="1"/>
              </p:cNvSpPr>
              <p:nvPr>
                <p:ph type="body" idx="1"/>
              </p:nvPr>
            </p:nvSpPr>
            <p:spPr>
              <a:xfrm>
                <a:off x="1007533" y="1691640"/>
                <a:ext cx="6984999" cy="3474720"/>
              </a:xfrm>
              <a:prstGeom prst="rect">
                <a:avLst/>
              </a:prstGeom>
              <a:blipFill>
                <a:blip r:embed="rId3"/>
                <a:stretch>
                  <a:fillRect r="-1483"/>
                </a:stretch>
              </a:blipFill>
              <a:ln>
                <a:noFill/>
              </a:ln>
            </p:spPr>
            <p:txBody>
              <a:bodyPr/>
              <a:lstStyle/>
              <a:p>
                <a:r>
                  <a:rPr lang="en-IN">
                    <a:noFill/>
                  </a:rPr>
                  <a:t> </a:t>
                </a:r>
              </a:p>
            </p:txBody>
          </p:sp>
        </mc:Fallback>
      </mc:AlternateContent>
      <p:pic>
        <p:nvPicPr>
          <p:cNvPr id="5" name="Picture 4">
            <a:extLst>
              <a:ext uri="{FF2B5EF4-FFF2-40B4-BE49-F238E27FC236}">
                <a16:creationId xmlns:a16="http://schemas.microsoft.com/office/drawing/2014/main" id="{903681A5-0FB2-83EA-353D-1955C8AC68EC}"/>
              </a:ext>
            </a:extLst>
          </p:cNvPr>
          <p:cNvPicPr>
            <a:picLocks noChangeAspect="1"/>
          </p:cNvPicPr>
          <p:nvPr/>
        </p:nvPicPr>
        <p:blipFill>
          <a:blip r:embed="rId4"/>
          <a:stretch>
            <a:fillRect/>
          </a:stretch>
        </p:blipFill>
        <p:spPr>
          <a:xfrm>
            <a:off x="1909232" y="4776894"/>
            <a:ext cx="5181599" cy="938106"/>
          </a:xfrm>
          <a:prstGeom prst="rect">
            <a:avLst/>
          </a:prstGeom>
        </p:spPr>
      </p:pic>
    </p:spTree>
    <p:extLst>
      <p:ext uri="{BB962C8B-B14F-4D97-AF65-F5344CB8AC3E}">
        <p14:creationId xmlns:p14="http://schemas.microsoft.com/office/powerpoint/2010/main" val="4183327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a:extLst>
            <a:ext uri="{FF2B5EF4-FFF2-40B4-BE49-F238E27FC236}">
              <a16:creationId xmlns:a16="http://schemas.microsoft.com/office/drawing/2014/main" id="{648850C6-B400-CD9C-97CB-CAABF99AFDD9}"/>
            </a:ext>
          </a:extLst>
        </p:cNvPr>
        <p:cNvGrpSpPr/>
        <p:nvPr/>
      </p:nvGrpSpPr>
      <p:grpSpPr>
        <a:xfrm>
          <a:off x="0" y="0"/>
          <a:ext cx="0" cy="0"/>
          <a:chOff x="0" y="0"/>
          <a:chExt cx="0" cy="0"/>
        </a:xfrm>
      </p:grpSpPr>
      <p:sp>
        <p:nvSpPr>
          <p:cNvPr id="125" name="Google Shape;125;p7">
            <a:extLst>
              <a:ext uri="{FF2B5EF4-FFF2-40B4-BE49-F238E27FC236}">
                <a16:creationId xmlns:a16="http://schemas.microsoft.com/office/drawing/2014/main" id="{D4333FDA-298C-0A2D-EB75-FA5CD61622BA}"/>
              </a:ext>
            </a:extLst>
          </p:cNvPr>
          <p:cNvSpPr txBox="1">
            <a:spLocks noGrp="1"/>
          </p:cNvSpPr>
          <p:nvPr>
            <p:ph type="body" idx="1"/>
          </p:nvPr>
        </p:nvSpPr>
        <p:spPr>
          <a:xfrm>
            <a:off x="1007533" y="1210733"/>
            <a:ext cx="6984999" cy="3955627"/>
          </a:xfrm>
          <a:prstGeom prst="rect">
            <a:avLst/>
          </a:prstGeom>
          <a:noFill/>
          <a:ln>
            <a:noFill/>
          </a:ln>
        </p:spPr>
        <p:txBody>
          <a:bodyPr spcFirstLastPara="1" wrap="square" lIns="91425" tIns="45700" rIns="91425" bIns="45700" anchor="t" anchorCtr="0">
            <a:noAutofit/>
          </a:bodyPr>
          <a:lstStyle/>
          <a:p>
            <a:pPr>
              <a:lnSpc>
                <a:spcPct val="150000"/>
              </a:lnSpc>
            </a:pPr>
            <a:r>
              <a:rPr lang="en-IN" sz="1800" dirty="0">
                <a:latin typeface="Times New Roman" panose="02020603050405020304" pitchFamily="18" charset="0"/>
                <a:cs typeface="Times New Roman" panose="02020603050405020304" pitchFamily="18" charset="0"/>
              </a:rPr>
              <a:t>An edge-preserving filter is proposed for efficient illumination estimation. </a:t>
            </a:r>
          </a:p>
          <a:p>
            <a:pPr marL="114300" indent="0">
              <a:lnSpc>
                <a:spcPct val="150000"/>
              </a:lnSpc>
              <a:buNone/>
            </a:pPr>
            <a:r>
              <a:rPr lang="en-IN" sz="1800" b="1" dirty="0">
                <a:latin typeface="Times New Roman" panose="02020603050405020304" pitchFamily="18" charset="0"/>
                <a:cs typeface="Times New Roman" panose="02020603050405020304" pitchFamily="18" charset="0"/>
              </a:rPr>
              <a:t>Guidance Image:</a:t>
            </a:r>
          </a:p>
          <a:p>
            <a:pPr marL="114300" indent="0">
              <a:lnSpc>
                <a:spcPct val="150000"/>
              </a:lnSpc>
              <a:buNone/>
            </a:pPr>
            <a:endParaRPr lang="en-IN" sz="1800" b="1" dirty="0">
              <a:latin typeface="Times New Roman" panose="02020603050405020304" pitchFamily="18" charset="0"/>
              <a:cs typeface="Times New Roman" panose="02020603050405020304" pitchFamily="18" charset="0"/>
            </a:endParaRPr>
          </a:p>
          <a:p>
            <a:pPr marL="114300" indent="0">
              <a:lnSpc>
                <a:spcPct val="150000"/>
              </a:lnSpc>
              <a:buNone/>
            </a:pPr>
            <a:endParaRPr lang="en-IN" sz="1800" b="1" dirty="0">
              <a:latin typeface="Times New Roman" panose="02020603050405020304" pitchFamily="18" charset="0"/>
              <a:cs typeface="Times New Roman" panose="02020603050405020304" pitchFamily="18" charset="0"/>
            </a:endParaRPr>
          </a:p>
          <a:p>
            <a:pPr marL="114300" indent="0">
              <a:lnSpc>
                <a:spcPct val="150000"/>
              </a:lnSpc>
              <a:buNone/>
            </a:pPr>
            <a:r>
              <a:rPr lang="en-IN" sz="1800" b="1" dirty="0">
                <a:latin typeface="Times New Roman" panose="02020603050405020304" pitchFamily="18" charset="0"/>
                <a:cs typeface="Times New Roman" panose="02020603050405020304" pitchFamily="18" charset="0"/>
              </a:rPr>
              <a:t>Filtered output F:</a:t>
            </a:r>
          </a:p>
          <a:p>
            <a:pPr marL="114300" indent="0">
              <a:lnSpc>
                <a:spcPct val="150000"/>
              </a:lnSpc>
              <a:buNone/>
            </a:pPr>
            <a:endParaRPr sz="18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3783730-6C94-6134-9279-7377B9B70490}"/>
              </a:ext>
            </a:extLst>
          </p:cNvPr>
          <p:cNvPicPr>
            <a:picLocks noChangeAspect="1"/>
          </p:cNvPicPr>
          <p:nvPr/>
        </p:nvPicPr>
        <p:blipFill>
          <a:blip r:embed="rId3"/>
          <a:stretch>
            <a:fillRect/>
          </a:stretch>
        </p:blipFill>
        <p:spPr>
          <a:xfrm>
            <a:off x="1718732" y="2827868"/>
            <a:ext cx="4902201" cy="956732"/>
          </a:xfrm>
          <a:prstGeom prst="rect">
            <a:avLst/>
          </a:prstGeom>
        </p:spPr>
      </p:pic>
      <p:pic>
        <p:nvPicPr>
          <p:cNvPr id="6" name="Picture 5">
            <a:extLst>
              <a:ext uri="{FF2B5EF4-FFF2-40B4-BE49-F238E27FC236}">
                <a16:creationId xmlns:a16="http://schemas.microsoft.com/office/drawing/2014/main" id="{40EA8A8A-5D7A-970A-F90E-4A4CD88D3AFD}"/>
              </a:ext>
            </a:extLst>
          </p:cNvPr>
          <p:cNvPicPr>
            <a:picLocks noChangeAspect="1"/>
          </p:cNvPicPr>
          <p:nvPr/>
        </p:nvPicPr>
        <p:blipFill>
          <a:blip r:embed="rId4"/>
          <a:stretch>
            <a:fillRect/>
          </a:stretch>
        </p:blipFill>
        <p:spPr>
          <a:xfrm>
            <a:off x="1477432" y="4351866"/>
            <a:ext cx="5384800" cy="1230578"/>
          </a:xfrm>
          <a:prstGeom prst="rect">
            <a:avLst/>
          </a:prstGeom>
        </p:spPr>
      </p:pic>
    </p:spTree>
    <p:extLst>
      <p:ext uri="{BB962C8B-B14F-4D97-AF65-F5344CB8AC3E}">
        <p14:creationId xmlns:p14="http://schemas.microsoft.com/office/powerpoint/2010/main" val="413272005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2338</TotalTime>
  <Words>779</Words>
  <Application>Microsoft Office PowerPoint</Application>
  <PresentationFormat>On-screen Show (4:3)</PresentationFormat>
  <Paragraphs>115</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Cambria Math</vt:lpstr>
      <vt:lpstr>Noto Sans Symbols</vt:lpstr>
      <vt:lpstr>Times New Roman</vt:lpstr>
      <vt:lpstr>Office Theme</vt:lpstr>
      <vt:lpstr>FPGA-Accelerated Retinex Image Enhancement for Low-Light Conditions</vt:lpstr>
      <vt:lpstr>                    Contents</vt:lpstr>
      <vt:lpstr>Abstract </vt:lpstr>
      <vt:lpstr>Objectives</vt:lpstr>
      <vt:lpstr>Literature Survey </vt:lpstr>
      <vt:lpstr>Existing Work</vt:lpstr>
      <vt:lpstr>Proposed Work</vt:lpstr>
      <vt:lpstr>The Retinex Model</vt:lpstr>
      <vt:lpstr>PowerPoint Presentation</vt:lpstr>
      <vt:lpstr>PowerPoint Presentation</vt:lpstr>
      <vt:lpstr>The Block Diagram</vt:lpstr>
      <vt:lpstr>The Circuit Diagram</vt:lpstr>
      <vt:lpstr>Output</vt:lpstr>
      <vt:lpstr>Comparison</vt:lpstr>
      <vt:lpstr>Advantages</vt:lpstr>
      <vt:lpstr>Applications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Aswini rajendran</dc:creator>
  <cp:lastModifiedBy>Aswini rajendran</cp:lastModifiedBy>
  <cp:revision>8</cp:revision>
  <dcterms:modified xsi:type="dcterms:W3CDTF">2025-03-23T15:25:35Z</dcterms:modified>
</cp:coreProperties>
</file>