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7C0E1B-629F-4716-A8F9-5B566A1AF7AC}">
  <a:tblStyle styleId="{E87C0E1B-629F-4716-A8F9-5B566A1AF7A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8"/>
          </a:solidFill>
        </a:fill>
      </a:tcStyle>
    </a:wholeTbl>
    <a:band1H>
      <a:tcTxStyle b="off" i="off"/>
      <a:tcStyle>
        <a:fill>
          <a:solidFill>
            <a:srgbClr val="DBEA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EA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159fe933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af159fe93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af159fe93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657350" y="3829050"/>
            <a:ext cx="58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>
            <p:ph idx="2" type="pic"/>
          </p:nvPr>
        </p:nvSpPr>
        <p:spPr>
          <a:xfrm>
            <a:off x="533400" y="1778000"/>
            <a:ext cx="33401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63" name="Google Shape;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" y="1440688"/>
            <a:ext cx="4378960" cy="437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838200" y="2374900"/>
            <a:ext cx="24257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46" y="2354542"/>
            <a:ext cx="24130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5"/>
          <p:cNvSpPr/>
          <p:nvPr>
            <p:ph idx="2" type="pic"/>
          </p:nvPr>
        </p:nvSpPr>
        <p:spPr>
          <a:xfrm>
            <a:off x="355600" y="2235200"/>
            <a:ext cx="24003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&#10;&#10;Description automatically generated"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2230120"/>
            <a:ext cx="2367280" cy="2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286869" y="1356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{E87C0E1B-629F-4716-A8F9-5B566A1AF7AC}</a:tableStyleId>
              </a:tblPr>
              <a:tblGrid>
                <a:gridCol w="1368250"/>
                <a:gridCol w="7237875"/>
              </a:tblGrid>
              <a:tr h="119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b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min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1" lang="en-US" sz="2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1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5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close up of a logo&#10;&#10;Description automatically generated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393" y="891991"/>
            <a:ext cx="2359046" cy="24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1157732" y="2019300"/>
            <a:ext cx="2768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8"/>
          <p:cNvSpPr/>
          <p:nvPr>
            <p:ph idx="3" type="pic"/>
          </p:nvPr>
        </p:nvSpPr>
        <p:spPr>
          <a:xfrm>
            <a:off x="5217670" y="2019300"/>
            <a:ext cx="2768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5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12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250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>
            <p:ph idx="2" type="pic"/>
          </p:nvPr>
        </p:nvSpPr>
        <p:spPr>
          <a:xfrm>
            <a:off x="659492" y="1215572"/>
            <a:ext cx="7874000" cy="4902200"/>
          </a:xfrm>
          <a:prstGeom prst="rect">
            <a:avLst/>
          </a:prstGeom>
          <a:noFill/>
          <a:ln cap="rnd" cmpd="sng" w="1206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&#10;&#10;Description automatically generated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922" y="730624"/>
            <a:ext cx="1622612" cy="162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showMasterSp="0">
  <p:cSld name="1_Title 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55650" y="1308100"/>
            <a:ext cx="7761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406" y="1666124"/>
            <a:ext cx="2286000" cy="23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543300" y="3562350"/>
            <a:ext cx="400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 rot="-5400000">
            <a:off x="-742950" y="2476500"/>
            <a:ext cx="447675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 showMasterSp="0">
  <p:cSld name="1_Title 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55650" y="1308100"/>
            <a:ext cx="7761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19450" y="928571"/>
            <a:ext cx="6071700" cy="1029300"/>
          </a:xfrm>
          <a:prstGeom prst="wedgeRectCallout">
            <a:avLst>
              <a:gd fmla="val 21052" name="adj1"/>
              <a:gd fmla="val 60814" name="adj2"/>
            </a:avLst>
          </a:prstGeom>
          <a:solidFill>
            <a:srgbClr val="1BADEE">
              <a:alpha val="16078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87400" y="1333500"/>
            <a:ext cx="49149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04800" y="3340100"/>
            <a:ext cx="83693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b="0" i="1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 showMasterSp="0">
  <p:cSld name="1_Title 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755650" y="1308100"/>
            <a:ext cx="7761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43250" y="1143000"/>
            <a:ext cx="6000750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 rot="-5400000">
            <a:off x="-1301137" y="2074372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36" name="Google Shape;36;p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3338485" y="4879641"/>
            <a:ext cx="1349888" cy="1349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/>
        </p:nvSpPr>
        <p:spPr>
          <a:xfrm>
            <a:off x="4688373" y="5015976"/>
            <a:ext cx="43604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Watch Next: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86300" y="54102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>
            <p:ph idx="2" type="pic"/>
          </p:nvPr>
        </p:nvSpPr>
        <p:spPr>
          <a:xfrm>
            <a:off x="736600" y="1409700"/>
            <a:ext cx="7810500" cy="4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749300" y="5499100"/>
            <a:ext cx="7810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-5400000">
            <a:off x="-825500" y="2540000"/>
            <a:ext cx="4610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78867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4130" l="15774" r="10479" t="3044"/>
          <a:stretch/>
        </p:blipFill>
        <p:spPr>
          <a:xfrm>
            <a:off x="3222950" y="786475"/>
            <a:ext cx="5960150" cy="56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/>
              <a:t>Rueda del bienestar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81100" y="1131025"/>
            <a:ext cx="2828700" cy="40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Instrucciones: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Para cada una de las 5 afirmaciones de la rueda, </a:t>
            </a:r>
            <a:r>
              <a:rPr lang="en-US"/>
              <a:t>califica</a:t>
            </a:r>
            <a:r>
              <a:rPr lang="en-US"/>
              <a:t> del 0 al 10, donde 10 es el máximo puntaje posible y significa que la afirmación aplica totalmente para ti, y 0 significa que la afirmación no aplica para ti.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Deberás poner un punto en la calificación que asignes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Posteriormente une los puntos para generar una gráfica que visualmente indique el balance que existe entre los diferentes aspectos graficados.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Generation Theme">
  <a:themeElements>
    <a:clrScheme name="Generation">
      <a:dk1>
        <a:srgbClr val="313231"/>
      </a:dk1>
      <a:lt1>
        <a:srgbClr val="FFFFFF"/>
      </a:lt1>
      <a:dk2>
        <a:srgbClr val="313231"/>
      </a:dk2>
      <a:lt2>
        <a:srgbClr val="FFFFFF"/>
      </a:lt2>
      <a:accent1>
        <a:srgbClr val="8FC63F"/>
      </a:accent1>
      <a:accent2>
        <a:srgbClr val="1BADEE"/>
      </a:accent2>
      <a:accent3>
        <a:srgbClr val="A5A5A5"/>
      </a:accent3>
      <a:accent4>
        <a:srgbClr val="333333"/>
      </a:accent4>
      <a:accent5>
        <a:srgbClr val="44546A"/>
      </a:accent5>
      <a:accent6>
        <a:srgbClr val="0E5C7F"/>
      </a:accent6>
      <a:hlink>
        <a:srgbClr val="00ADEF"/>
      </a:hlink>
      <a:folHlink>
        <a:srgbClr val="1BB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