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84" r:id="rId5"/>
    <p:sldId id="266" r:id="rId6"/>
    <p:sldId id="285" r:id="rId7"/>
    <p:sldId id="265" r:id="rId8"/>
    <p:sldId id="269" r:id="rId9"/>
    <p:sldId id="286" r:id="rId10"/>
    <p:sldId id="270" r:id="rId11"/>
    <p:sldId id="27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E8"/>
    <a:srgbClr val="CCECFF"/>
    <a:srgbClr val="FF6699"/>
    <a:srgbClr val="E9C46A"/>
    <a:srgbClr val="E76F51"/>
    <a:srgbClr val="2A9D8F"/>
    <a:srgbClr val="0B0C0E"/>
    <a:srgbClr val="F4A261"/>
    <a:srgbClr val="26465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717F9-88C4-4EC0-A212-B2CAB087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EF4789-8C36-4EC1-A496-6FDD8449B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8C63EE-3D1E-4620-BD23-179BE72B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D3323-2FB0-4A01-97F1-8A1573EF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8F2D6-798D-4465-9F14-8A4FCF0C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59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D2F88-BC7B-40AF-BE63-8A828EDA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28B4B3-D732-42D0-8239-6261DED10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D81827-878F-4265-BB13-AC67BCB0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F9B50-B0E3-484C-969D-82216682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56B5A-47AB-4625-8C7D-44F8B8B6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5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16169C-D47D-4A38-A675-1A5F9BDFA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9DE1C5-2D2E-4A1C-9142-50B150EA2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5710C7-0478-4255-B3BC-95772CDC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E1F73-7D46-4403-9ADB-BB7E0B99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C89D46-CDA6-44A8-B684-6D3363B5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74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077CB-32E2-4E6F-A0F4-A5255B47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ABA91-6F7E-4429-A607-BEC524A8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D7D57-691D-4D08-BD95-8AB07F3A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0069A0-FF4F-456E-ADF5-EFEDF83F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D49CA-D28F-4B2D-859C-2BF8BC1C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199A0-F8DD-43DF-B2A7-E2275A39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6B2A31-61B4-45B3-BEB0-5EEE0D78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CE58A-642A-4A52-97F0-06DC7E8E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2F6E4-E10A-4587-947C-A85A2D27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D8B23-6474-4896-A6A9-6D4A85A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0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0CE97-6559-470D-9AA8-68095B62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3BA93-7247-402B-B90B-DF9CD23DA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074133-D10A-4A1E-A4D6-57FBF84F8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5BB285-3C18-4D0B-B3EC-6EB9AF22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AEDD97-B24A-4713-BC19-20F6B24C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B833F0-5C04-4CBC-B41D-401BB19A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9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C6299-34B5-4EFC-829C-41CEDB52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288F82-B567-473F-A4BD-8F457095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B6E456-6B79-4A77-96E7-81DEF5B9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0F7E67-CE4F-4B1C-8ED7-439122BBF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89504A-39DC-4D11-AC1E-28A3E4509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BA4E1D-8B70-4846-8056-F537C973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B0387F-B990-406E-9F95-46FFFB0A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99513-3A5B-4801-9E32-7EADB194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84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89C82-3D29-40C3-9DA9-140712A9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AB8D2-6039-49E9-861F-F63BD2A7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BE7F3D-D78F-4B97-8085-50EFEE5E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39E4FD-1237-4DB8-9C93-2DCB35F4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2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832E14-3592-456A-B38B-0A96D6E5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3C91C8-53D7-41B8-9984-EE6EE39F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2F73B9-AA7B-4731-98A1-4B8F3A71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5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D6E8A-A10B-4D69-8B5A-46743D5C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450FE-36E3-4D3F-92BE-CF35EB38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CDB0AD-86D1-47F6-A631-B26AEE7D2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D15F59-C383-4176-9AFA-2DF487EF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B31384-8BBB-436C-AE5A-E8B92701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DFD8C7-CFC4-4B20-AC1A-9A7A80EB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13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B11C5-39A0-4BE7-907A-D97FF195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FF8696-4E45-4EBF-BF52-6BB16007F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D1C1F7-0096-4EB0-BA40-32AA0392D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DA3663-6B24-4D64-8EDB-1CCF097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6EF0A6-E420-442C-A497-0448E243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809244-57FC-46DD-8320-BF9A2177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67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E8CC14-38EB-45E8-B07A-5FD4869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65862-696F-4916-AD2D-177077C3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22157-DEEF-4160-B08D-93E1FBC11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B8C3A-D695-414D-81D8-CCA5D27F6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C312E-3E05-4F5A-8A2D-CA0B6EE52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0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ingesso12@gmail.com" TargetMode="External"/><Relationship Id="rId2" Type="http://schemas.openxmlformats.org/officeDocument/2006/relationships/hyperlink" Target="mailto:athanasealeki12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CE5F4"/>
            </a:gs>
            <a:gs pos="0">
              <a:schemeClr val="accent1">
                <a:alpha val="22000"/>
                <a:lumMod val="8000"/>
                <a:lumOff val="92000"/>
              </a:schemeClr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44000"/>
                <a:lumOff val="56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7BB6F0C-3EEE-4FFE-A277-2137C5050C36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0BD34C3-2DE8-438F-B3F0-077CFFB66AD8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4C2A4CE-99CB-43C6-B35A-AE706D064A90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9E8D5C1-8067-4BDE-A253-6A6C91CEB5CD}"/>
              </a:ext>
            </a:extLst>
          </p:cNvPr>
          <p:cNvSpPr/>
          <p:nvPr/>
        </p:nvSpPr>
        <p:spPr>
          <a:xfrm rot="19169574">
            <a:off x="8447177" y="-278735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387FCA9-E45F-4993-8382-9114932879B8}"/>
              </a:ext>
            </a:extLst>
          </p:cNvPr>
          <p:cNvSpPr/>
          <p:nvPr/>
        </p:nvSpPr>
        <p:spPr>
          <a:xfrm rot="19169574">
            <a:off x="8319682" y="47502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261A13ED-C25F-453F-AF17-3639B0B3F21E}"/>
              </a:ext>
            </a:extLst>
          </p:cNvPr>
          <p:cNvSpPr/>
          <p:nvPr/>
        </p:nvSpPr>
        <p:spPr>
          <a:xfrm rot="19169574">
            <a:off x="8524458" y="124652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C82F02-BC2A-4363-AF93-27BCCDC9D7E0}"/>
              </a:ext>
            </a:extLst>
          </p:cNvPr>
          <p:cNvSpPr/>
          <p:nvPr/>
        </p:nvSpPr>
        <p:spPr>
          <a:xfrm flipH="1">
            <a:off x="0" y="0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1BABAC-A6CD-4D47-A899-25CB966578D5}"/>
              </a:ext>
            </a:extLst>
          </p:cNvPr>
          <p:cNvSpPr/>
          <p:nvPr/>
        </p:nvSpPr>
        <p:spPr>
          <a:xfrm rot="5400000" flipH="1">
            <a:off x="476250" y="-352425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90197B-31E2-44FF-B645-382327C3F26E}"/>
              </a:ext>
            </a:extLst>
          </p:cNvPr>
          <p:cNvSpPr/>
          <p:nvPr/>
        </p:nvSpPr>
        <p:spPr>
          <a:xfrm rot="5400000" flipH="1">
            <a:off x="11595174" y="6301692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6E6A72-AC2B-450F-AB97-896513AD5A87}"/>
              </a:ext>
            </a:extLst>
          </p:cNvPr>
          <p:cNvSpPr/>
          <p:nvPr/>
        </p:nvSpPr>
        <p:spPr>
          <a:xfrm flipH="1">
            <a:off x="11979550" y="5949267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D7002C-4C60-4AB3-A7F7-6F3EA1B54D73}"/>
              </a:ext>
            </a:extLst>
          </p:cNvPr>
          <p:cNvSpPr/>
          <p:nvPr/>
        </p:nvSpPr>
        <p:spPr>
          <a:xfrm>
            <a:off x="1057275" y="-6620"/>
            <a:ext cx="11134725" cy="5754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C07FBC-D2EE-4919-9B27-40F033830CDD}"/>
              </a:ext>
            </a:extLst>
          </p:cNvPr>
          <p:cNvSpPr/>
          <p:nvPr/>
        </p:nvSpPr>
        <p:spPr>
          <a:xfrm>
            <a:off x="0" y="6786814"/>
            <a:ext cx="11242749" cy="6534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FE65D5-4275-453A-8641-50A6B41EE135}"/>
              </a:ext>
            </a:extLst>
          </p:cNvPr>
          <p:cNvSpPr/>
          <p:nvPr/>
        </p:nvSpPr>
        <p:spPr>
          <a:xfrm rot="5400000" flipV="1">
            <a:off x="-2886470" y="3811846"/>
            <a:ext cx="5881992" cy="96751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9F229D-5B78-4BA2-BDEE-285020789E16}"/>
              </a:ext>
            </a:extLst>
          </p:cNvPr>
          <p:cNvSpPr/>
          <p:nvPr/>
        </p:nvSpPr>
        <p:spPr>
          <a:xfrm rot="5400000" flipV="1">
            <a:off x="9198148" y="2963648"/>
            <a:ext cx="5918710" cy="648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77C27F-B970-9E33-56F7-1FA8DEE68B54}"/>
              </a:ext>
            </a:extLst>
          </p:cNvPr>
          <p:cNvSpPr txBox="1"/>
          <p:nvPr/>
        </p:nvSpPr>
        <p:spPr>
          <a:xfrm>
            <a:off x="2230962" y="2869180"/>
            <a:ext cx="7823065" cy="830997"/>
          </a:xfrm>
          <a:prstGeom prst="rect">
            <a:avLst/>
          </a:prstGeom>
          <a:solidFill>
            <a:srgbClr val="CCECFF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rgbClr val="C00000"/>
                </a:solidFill>
              </a:rPr>
              <a:t>BIG DATA ET DATA SCIENCE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F5CE71-4C4C-FA50-0475-03D1F169234D}"/>
              </a:ext>
            </a:extLst>
          </p:cNvPr>
          <p:cNvSpPr txBox="1"/>
          <p:nvPr/>
        </p:nvSpPr>
        <p:spPr>
          <a:xfrm>
            <a:off x="2230962" y="1760054"/>
            <a:ext cx="7823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Module 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2EB830-868C-AD0E-5A8E-F6C422A9EA6D}"/>
              </a:ext>
            </a:extLst>
          </p:cNvPr>
          <p:cNvSpPr txBox="1"/>
          <p:nvPr/>
        </p:nvSpPr>
        <p:spPr>
          <a:xfrm>
            <a:off x="1551709" y="4348963"/>
            <a:ext cx="868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Formateur</a:t>
            </a:r>
            <a:r>
              <a:rPr lang="fr-FR" sz="2800" b="1" dirty="0"/>
              <a:t> : </a:t>
            </a:r>
            <a:r>
              <a:rPr lang="fr-FR" sz="2800" b="1" dirty="0">
                <a:latin typeface="Arial Rounded MT Bold" panose="020F0704030504030204" pitchFamily="34" charset="0"/>
              </a:rPr>
              <a:t>ALEKI Esso-Etona Athanase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9C9E9FE-45EA-9697-A926-3BD8320F0424}"/>
              </a:ext>
            </a:extLst>
          </p:cNvPr>
          <p:cNvSpPr txBox="1"/>
          <p:nvPr/>
        </p:nvSpPr>
        <p:spPr>
          <a:xfrm>
            <a:off x="1815833" y="4896568"/>
            <a:ext cx="868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 Rounded MT Bold" panose="020F0704030504030204" pitchFamily="34" charset="0"/>
              </a:rPr>
              <a:t>Ingénieur Statisticien Economiste et Data </a:t>
            </a:r>
            <a:r>
              <a:rPr lang="fr-FR" sz="2400" b="1" dirty="0" err="1">
                <a:latin typeface="Arial Rounded MT Bold" panose="020F0704030504030204" pitchFamily="34" charset="0"/>
              </a:rPr>
              <a:t>scientist</a:t>
            </a:r>
            <a:endParaRPr lang="fr-FR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5BF717D-DA21-3B77-E7C1-17125708B828}"/>
              </a:ext>
            </a:extLst>
          </p:cNvPr>
          <p:cNvSpPr txBox="1"/>
          <p:nvPr/>
        </p:nvSpPr>
        <p:spPr>
          <a:xfrm>
            <a:off x="1791351" y="5976317"/>
            <a:ext cx="868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 Rounded MT Bold" panose="020F0704030504030204" pitchFamily="34" charset="0"/>
              </a:rPr>
              <a:t>Tél : (+228) 91 43 08 08 / 70 61 70 96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B3EDFF9-360A-40D1-4AE2-502B95EFBBA9}"/>
              </a:ext>
            </a:extLst>
          </p:cNvPr>
          <p:cNvSpPr txBox="1"/>
          <p:nvPr/>
        </p:nvSpPr>
        <p:spPr>
          <a:xfrm>
            <a:off x="1321748" y="5412029"/>
            <a:ext cx="963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latin typeface="Arial Rounded MT Bold" panose="020F0704030504030204" pitchFamily="34" charset="0"/>
              </a:rPr>
              <a:t>Email</a:t>
            </a:r>
            <a:r>
              <a:rPr lang="fr-FR" sz="2400" b="1" dirty="0">
                <a:latin typeface="Arial Rounded MT Bold" panose="020F0704030504030204" pitchFamily="34" charset="0"/>
              </a:rPr>
              <a:t> : </a:t>
            </a:r>
            <a:r>
              <a:rPr lang="fr-FR" sz="2400" b="1" dirty="0">
                <a:latin typeface="Arial Rounded MT Bold" panose="020F0704030504030204" pitchFamily="34" charset="0"/>
                <a:hlinkClick r:id="rId2"/>
              </a:rPr>
              <a:t>athanasealeki12@gmail.com</a:t>
            </a:r>
            <a:r>
              <a:rPr lang="fr-FR" sz="2400" b="1" dirty="0">
                <a:latin typeface="Arial Rounded MT Bold" panose="020F0704030504030204" pitchFamily="34" charset="0"/>
              </a:rPr>
              <a:t> / </a:t>
            </a:r>
            <a:r>
              <a:rPr lang="fr-FR" sz="2400" b="1" dirty="0">
                <a:latin typeface="Arial Rounded MT Bold" panose="020F0704030504030204" pitchFamily="34" charset="0"/>
                <a:hlinkClick r:id="rId3"/>
              </a:rPr>
              <a:t>kingesso12@gmail.com</a:t>
            </a:r>
            <a:r>
              <a:rPr lang="fr-FR" sz="2400" b="1" dirty="0">
                <a:latin typeface="Arial Rounded MT Bold" panose="020F0704030504030204" pitchFamily="34" charset="0"/>
              </a:rPr>
              <a:t>  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4DBCAE6-1CC8-5B5C-F284-ABE16B5898C4}"/>
              </a:ext>
            </a:extLst>
          </p:cNvPr>
          <p:cNvSpPr txBox="1"/>
          <p:nvPr/>
        </p:nvSpPr>
        <p:spPr>
          <a:xfrm>
            <a:off x="1762594" y="289155"/>
            <a:ext cx="866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Ink Free" panose="03080402000500000000" pitchFamily="66" charset="0"/>
              </a:rPr>
              <a:t>Formation data science et machine </a:t>
            </a:r>
            <a:r>
              <a:rPr lang="fr-FR" sz="3200" b="1" dirty="0" err="1">
                <a:latin typeface="Ink Free" panose="03080402000500000000" pitchFamily="66" charset="0"/>
              </a:rPr>
              <a:t>learning</a:t>
            </a:r>
            <a:r>
              <a:rPr lang="fr-FR" sz="3200" b="1" dirty="0">
                <a:latin typeface="Ink Free" panose="03080402000500000000" pitchFamily="66" charset="0"/>
              </a:rPr>
              <a:t> sous python</a:t>
            </a:r>
          </a:p>
        </p:txBody>
      </p:sp>
    </p:spTree>
    <p:extLst>
      <p:ext uri="{BB962C8B-B14F-4D97-AF65-F5344CB8AC3E}">
        <p14:creationId xmlns:p14="http://schemas.microsoft.com/office/powerpoint/2010/main" val="60290048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8" y="112022"/>
            <a:ext cx="6106982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393CAF-5EF5-422F-B351-6D386EC005AC}"/>
              </a:ext>
            </a:extLst>
          </p:cNvPr>
          <p:cNvSpPr/>
          <p:nvPr/>
        </p:nvSpPr>
        <p:spPr>
          <a:xfrm>
            <a:off x="404972" y="276406"/>
            <a:ext cx="225083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9F6E4B9-9AE3-4548-A829-450B013891C7}"/>
              </a:ext>
            </a:extLst>
          </p:cNvPr>
          <p:cNvSpPr/>
          <p:nvPr/>
        </p:nvSpPr>
        <p:spPr>
          <a:xfrm>
            <a:off x="855138" y="276406"/>
            <a:ext cx="225083" cy="22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A0A780-EF0C-4C7B-BF69-0B710B4BAC4D}"/>
              </a:ext>
            </a:extLst>
          </p:cNvPr>
          <p:cNvSpPr/>
          <p:nvPr/>
        </p:nvSpPr>
        <p:spPr>
          <a:xfrm>
            <a:off x="630055" y="276406"/>
            <a:ext cx="225083" cy="22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2121556" y="54039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787683" y="5779674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1582174" y="676281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868619" y="-5787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9049447" y="-14222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10138778" y="-121989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F837ED5-E257-503C-FD3C-B5F7FA1077E0}"/>
              </a:ext>
            </a:extLst>
          </p:cNvPr>
          <p:cNvSpPr txBox="1"/>
          <p:nvPr/>
        </p:nvSpPr>
        <p:spPr>
          <a:xfrm>
            <a:off x="1043649" y="233276"/>
            <a:ext cx="42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DATA SCIENCE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CA99F41-4813-5355-A7C0-02EDB9C6372F}"/>
              </a:ext>
            </a:extLst>
          </p:cNvPr>
          <p:cNvGrpSpPr/>
          <p:nvPr/>
        </p:nvGrpSpPr>
        <p:grpSpPr>
          <a:xfrm>
            <a:off x="3805814" y="1467312"/>
            <a:ext cx="5480377" cy="4761251"/>
            <a:chOff x="3537781" y="1349154"/>
            <a:chExt cx="5480377" cy="4761251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DB36EB3A-C3A6-29DD-53F9-9800C2AEDE05}"/>
                </a:ext>
              </a:extLst>
            </p:cNvPr>
            <p:cNvSpPr/>
            <p:nvPr/>
          </p:nvSpPr>
          <p:spPr>
            <a:xfrm>
              <a:off x="3537781" y="1349154"/>
              <a:ext cx="5480377" cy="4761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B646299-70A6-5829-C4AA-9A19A45B3517}"/>
                </a:ext>
              </a:extLst>
            </p:cNvPr>
            <p:cNvSpPr/>
            <p:nvPr/>
          </p:nvSpPr>
          <p:spPr>
            <a:xfrm>
              <a:off x="4042734" y="2075292"/>
              <a:ext cx="2271712" cy="23285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latin typeface="Century Gothic" panose="020B0502020202020204" pitchFamily="34" charset="0"/>
                </a:rPr>
                <a:t>Data science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98742CB-7D68-333B-AD02-D84B2E16B894}"/>
                </a:ext>
              </a:extLst>
            </p:cNvPr>
            <p:cNvSpPr/>
            <p:nvPr/>
          </p:nvSpPr>
          <p:spPr>
            <a:xfrm>
              <a:off x="6525683" y="2264722"/>
              <a:ext cx="2271712" cy="232855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7FC6B01-6099-EFE9-32C9-2716BBCF8520}"/>
                </a:ext>
              </a:extLst>
            </p:cNvPr>
            <p:cNvSpPr/>
            <p:nvPr/>
          </p:nvSpPr>
          <p:spPr>
            <a:xfrm>
              <a:off x="6804781" y="3162777"/>
              <a:ext cx="1353382" cy="129301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C2DEA6F-C287-FA72-299B-BC73DE94EA7A}"/>
                </a:ext>
              </a:extLst>
            </p:cNvPr>
            <p:cNvSpPr txBox="1"/>
            <p:nvPr/>
          </p:nvSpPr>
          <p:spPr>
            <a:xfrm>
              <a:off x="6056676" y="1557338"/>
              <a:ext cx="748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IA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B836F4F-FAAF-13EB-483C-4059E0D96316}"/>
                </a:ext>
              </a:extLst>
            </p:cNvPr>
            <p:cNvSpPr txBox="1"/>
            <p:nvPr/>
          </p:nvSpPr>
          <p:spPr>
            <a:xfrm>
              <a:off x="7520439" y="2591828"/>
              <a:ext cx="748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latin typeface="Century Gothic" panose="020B0502020202020204" pitchFamily="34" charset="0"/>
                </a:rPr>
                <a:t>ML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5FD84BF-537E-D238-4F70-8691350A6A07}"/>
                </a:ext>
              </a:extLst>
            </p:cNvPr>
            <p:cNvSpPr txBox="1"/>
            <p:nvPr/>
          </p:nvSpPr>
          <p:spPr>
            <a:xfrm>
              <a:off x="7134155" y="3524448"/>
              <a:ext cx="748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DL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F5D91324-6121-9AD8-3E13-684F00B1D58F}"/>
              </a:ext>
            </a:extLst>
          </p:cNvPr>
          <p:cNvSpPr txBox="1"/>
          <p:nvPr/>
        </p:nvSpPr>
        <p:spPr>
          <a:xfrm>
            <a:off x="235790" y="2655203"/>
            <a:ext cx="433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entury Gothic" panose="020B0502020202020204" pitchFamily="34" charset="0"/>
              </a:rPr>
              <a:t>IA = Intelligence artificielle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0A7709B-554A-41AC-1436-513C686BD289}"/>
              </a:ext>
            </a:extLst>
          </p:cNvPr>
          <p:cNvSpPr txBox="1"/>
          <p:nvPr/>
        </p:nvSpPr>
        <p:spPr>
          <a:xfrm>
            <a:off x="261565" y="3108442"/>
            <a:ext cx="433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entury Gothic" panose="020B0502020202020204" pitchFamily="34" charset="0"/>
              </a:rPr>
              <a:t>ML = Machine </a:t>
            </a:r>
            <a:r>
              <a:rPr lang="fr-FR" sz="2000" b="1" dirty="0" err="1">
                <a:latin typeface="Century Gothic" panose="020B0502020202020204" pitchFamily="34" charset="0"/>
              </a:rPr>
              <a:t>learning</a:t>
            </a:r>
            <a:endParaRPr lang="fr-FR" sz="2000" b="1" dirty="0">
              <a:latin typeface="Century Gothic" panose="020B0502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C8FD8D-28A8-055D-88F9-5821482F13CE}"/>
              </a:ext>
            </a:extLst>
          </p:cNvPr>
          <p:cNvSpPr txBox="1"/>
          <p:nvPr/>
        </p:nvSpPr>
        <p:spPr>
          <a:xfrm>
            <a:off x="287340" y="3561681"/>
            <a:ext cx="433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entury Gothic" panose="020B0502020202020204" pitchFamily="34" charset="0"/>
              </a:rPr>
              <a:t>DL = </a:t>
            </a:r>
            <a:r>
              <a:rPr lang="fr-FR" sz="2000" b="1" dirty="0" err="1">
                <a:latin typeface="Century Gothic" panose="020B0502020202020204" pitchFamily="34" charset="0"/>
              </a:rPr>
              <a:t>Deep</a:t>
            </a:r>
            <a:r>
              <a:rPr lang="fr-FR" sz="2000" b="1" dirty="0">
                <a:latin typeface="Century Gothic" panose="020B0502020202020204" pitchFamily="34" charset="0"/>
              </a:rPr>
              <a:t> </a:t>
            </a:r>
            <a:r>
              <a:rPr lang="fr-FR" sz="2000" b="1" dirty="0" err="1">
                <a:latin typeface="Century Gothic" panose="020B0502020202020204" pitchFamily="34" charset="0"/>
              </a:rPr>
              <a:t>learning</a:t>
            </a:r>
            <a:endParaRPr lang="fr-FR" sz="2000" b="1" dirty="0">
              <a:latin typeface="Century Gothic" panose="020B0502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CDE0954-3AE7-ED59-F3DE-CE2E222A797F}"/>
              </a:ext>
            </a:extLst>
          </p:cNvPr>
          <p:cNvSpPr txBox="1"/>
          <p:nvPr/>
        </p:nvSpPr>
        <p:spPr>
          <a:xfrm>
            <a:off x="404970" y="872673"/>
            <a:ext cx="11371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solidFill>
                  <a:srgbClr val="161513"/>
                </a:solidFill>
                <a:effectLst/>
                <a:latin typeface="Century Gothic" panose="020B0502020202020204" pitchFamily="34" charset="0"/>
              </a:rPr>
              <a:t>Quelle est la différence entre data science, intelligence artificielle et machine </a:t>
            </a:r>
            <a:r>
              <a:rPr lang="fr-FR" sz="2000" b="1" i="0" dirty="0" err="1">
                <a:solidFill>
                  <a:srgbClr val="161513"/>
                </a:solidFill>
                <a:effectLst/>
                <a:latin typeface="Century Gothic" panose="020B0502020202020204" pitchFamily="34" charset="0"/>
              </a:rPr>
              <a:t>learning</a:t>
            </a:r>
            <a:r>
              <a:rPr lang="fr-FR" sz="2000" b="1" i="0" dirty="0">
                <a:solidFill>
                  <a:srgbClr val="161513"/>
                </a:solidFill>
                <a:effectLst/>
                <a:latin typeface="Century Gothic" panose="020B0502020202020204" pitchFamily="34" charset="0"/>
              </a:rPr>
              <a:t> ?</a:t>
            </a:r>
          </a:p>
        </p:txBody>
      </p:sp>
    </p:spTree>
    <p:extLst>
      <p:ext uri="{BB962C8B-B14F-4D97-AF65-F5344CB8AC3E}">
        <p14:creationId xmlns:p14="http://schemas.microsoft.com/office/powerpoint/2010/main" val="312746017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8" y="112022"/>
            <a:ext cx="6106982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393CAF-5EF5-422F-B351-6D386EC005AC}"/>
              </a:ext>
            </a:extLst>
          </p:cNvPr>
          <p:cNvSpPr/>
          <p:nvPr/>
        </p:nvSpPr>
        <p:spPr>
          <a:xfrm>
            <a:off x="404972" y="276406"/>
            <a:ext cx="225083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9F6E4B9-9AE3-4548-A829-450B013891C7}"/>
              </a:ext>
            </a:extLst>
          </p:cNvPr>
          <p:cNvSpPr/>
          <p:nvPr/>
        </p:nvSpPr>
        <p:spPr>
          <a:xfrm>
            <a:off x="855138" y="276406"/>
            <a:ext cx="225083" cy="22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A0A780-EF0C-4C7B-BF69-0B710B4BAC4D}"/>
              </a:ext>
            </a:extLst>
          </p:cNvPr>
          <p:cNvSpPr/>
          <p:nvPr/>
        </p:nvSpPr>
        <p:spPr>
          <a:xfrm>
            <a:off x="630055" y="276406"/>
            <a:ext cx="225083" cy="22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2121556" y="54039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787683" y="5779674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1582174" y="676281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868619" y="-5787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9049447" y="-14222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10138778" y="-121989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21217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2DC86FB7-325F-4FC7-A777-240EAAFE5BBC}"/>
              </a:ext>
            </a:extLst>
          </p:cNvPr>
          <p:cNvSpPr/>
          <p:nvPr/>
        </p:nvSpPr>
        <p:spPr>
          <a:xfrm rot="8136020">
            <a:off x="4998820" y="488387"/>
            <a:ext cx="2194361" cy="2171560"/>
          </a:xfrm>
          <a:custGeom>
            <a:avLst/>
            <a:gdLst>
              <a:gd name="connsiteX0" fmla="*/ 622798 w 2194361"/>
              <a:gd name="connsiteY0" fmla="*/ 1838865 h 2171560"/>
              <a:gd name="connsiteX1" fmla="*/ 355088 w 2194361"/>
              <a:gd name="connsiteY1" fmla="*/ 1576708 h 2171560"/>
              <a:gd name="connsiteX2" fmla="*/ 270939 w 2194361"/>
              <a:gd name="connsiteY2" fmla="*/ 1462655 h 2171560"/>
              <a:gd name="connsiteX3" fmla="*/ 0 w 2194361"/>
              <a:gd name="connsiteY3" fmla="*/ 563666 h 2171560"/>
              <a:gd name="connsiteX4" fmla="*/ 71323 w 2194361"/>
              <a:gd name="connsiteY4" fmla="*/ 85528 h 2171560"/>
              <a:gd name="connsiteX5" fmla="*/ 102210 w 2194361"/>
              <a:gd name="connsiteY5" fmla="*/ 0 h 2171560"/>
              <a:gd name="connsiteX6" fmla="*/ 2194361 w 2194361"/>
              <a:gd name="connsiteY6" fmla="*/ 2048762 h 2171560"/>
              <a:gd name="connsiteX7" fmla="*/ 2058199 w 2194361"/>
              <a:gd name="connsiteY7" fmla="*/ 2099272 h 2171560"/>
              <a:gd name="connsiteX8" fmla="*/ 1586440 w 2194361"/>
              <a:gd name="connsiteY8" fmla="*/ 2171560 h 2171560"/>
              <a:gd name="connsiteX9" fmla="*/ 699446 w 2194361"/>
              <a:gd name="connsiteY9" fmla="*/ 1896957 h 217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61" h="2171560">
                <a:moveTo>
                  <a:pt x="622798" y="1838865"/>
                </a:moveTo>
                <a:lnTo>
                  <a:pt x="355088" y="1576708"/>
                </a:lnTo>
                <a:lnTo>
                  <a:pt x="270939" y="1462655"/>
                </a:lnTo>
                <a:cubicBezTo>
                  <a:pt x="99882" y="1206033"/>
                  <a:pt x="0" y="896671"/>
                  <a:pt x="0" y="563666"/>
                </a:cubicBezTo>
                <a:cubicBezTo>
                  <a:pt x="1" y="397164"/>
                  <a:pt x="24971" y="236571"/>
                  <a:pt x="71323" y="85528"/>
                </a:cubicBezTo>
                <a:lnTo>
                  <a:pt x="102210" y="0"/>
                </a:lnTo>
                <a:lnTo>
                  <a:pt x="2194361" y="2048762"/>
                </a:lnTo>
                <a:lnTo>
                  <a:pt x="2058199" y="2099272"/>
                </a:lnTo>
                <a:cubicBezTo>
                  <a:pt x="1909170" y="2146252"/>
                  <a:pt x="1750721" y="2171560"/>
                  <a:pt x="1586440" y="2171560"/>
                </a:cubicBezTo>
                <a:cubicBezTo>
                  <a:pt x="1257877" y="2171560"/>
                  <a:pt x="952644" y="2070327"/>
                  <a:pt x="699446" y="1896957"/>
                </a:cubicBezTo>
                <a:close/>
              </a:path>
            </a:pathLst>
          </a:cu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B11A1F10-8301-4BDC-A9B8-0D3B615AA135}"/>
              </a:ext>
            </a:extLst>
          </p:cNvPr>
          <p:cNvSpPr/>
          <p:nvPr/>
        </p:nvSpPr>
        <p:spPr>
          <a:xfrm rot="8136020">
            <a:off x="5271205" y="2867673"/>
            <a:ext cx="1847744" cy="1827013"/>
          </a:xfrm>
          <a:custGeom>
            <a:avLst/>
            <a:gdLst>
              <a:gd name="connsiteX0" fmla="*/ 1481811 w 1847744"/>
              <a:gd name="connsiteY0" fmla="*/ 1827013 h 1827013"/>
              <a:gd name="connsiteX1" fmla="*/ 0 w 1847744"/>
              <a:gd name="connsiteY1" fmla="*/ 375934 h 1827013"/>
              <a:gd name="connsiteX2" fmla="*/ 62784 w 1847744"/>
              <a:gd name="connsiteY2" fmla="*/ 360065 h 1827013"/>
              <a:gd name="connsiteX3" fmla="*/ 1301865 w 1847744"/>
              <a:gd name="connsiteY3" fmla="*/ 88652 h 1827013"/>
              <a:gd name="connsiteX4" fmla="*/ 1317322 w 1847744"/>
              <a:gd name="connsiteY4" fmla="*/ 98668 h 1827013"/>
              <a:gd name="connsiteX5" fmla="*/ 1736377 w 1847744"/>
              <a:gd name="connsiteY5" fmla="*/ 509033 h 1827013"/>
              <a:gd name="connsiteX6" fmla="*/ 1758084 w 1847744"/>
              <a:gd name="connsiteY6" fmla="*/ 542204 h 1827013"/>
              <a:gd name="connsiteX7" fmla="*/ 1487764 w 1847744"/>
              <a:gd name="connsiteY7" fmla="*/ 1803053 h 182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7744" h="1827013">
                <a:moveTo>
                  <a:pt x="1481811" y="1827013"/>
                </a:moveTo>
                <a:lnTo>
                  <a:pt x="0" y="375934"/>
                </a:lnTo>
                <a:lnTo>
                  <a:pt x="62784" y="360065"/>
                </a:lnTo>
                <a:cubicBezTo>
                  <a:pt x="447042" y="235797"/>
                  <a:pt x="807406" y="-179956"/>
                  <a:pt x="1301865" y="88652"/>
                </a:cubicBezTo>
                <a:lnTo>
                  <a:pt x="1317322" y="98668"/>
                </a:lnTo>
                <a:lnTo>
                  <a:pt x="1736377" y="509033"/>
                </a:lnTo>
                <a:lnTo>
                  <a:pt x="1758084" y="542204"/>
                </a:lnTo>
                <a:cubicBezTo>
                  <a:pt x="2028683" y="1036378"/>
                  <a:pt x="1612263" y="1410825"/>
                  <a:pt x="1487764" y="1803053"/>
                </a:cubicBezTo>
                <a:close/>
              </a:path>
            </a:pathLst>
          </a:cu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00ED66E-E394-4454-ACAD-D74618559743}"/>
              </a:ext>
            </a:extLst>
          </p:cNvPr>
          <p:cNvSpPr/>
          <p:nvPr/>
        </p:nvSpPr>
        <p:spPr>
          <a:xfrm>
            <a:off x="5409785" y="4743451"/>
            <a:ext cx="1504950" cy="363051"/>
          </a:xfrm>
          <a:prstGeom prst="roundRect">
            <a:avLst>
              <a:gd name="adj" fmla="val 50000"/>
            </a:avLst>
          </a:prstGeom>
          <a:solidFill>
            <a:srgbClr val="00A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A4067AF-000F-4FA8-A54A-9B17A011895B}"/>
              </a:ext>
            </a:extLst>
          </p:cNvPr>
          <p:cNvSpPr/>
          <p:nvPr/>
        </p:nvSpPr>
        <p:spPr>
          <a:xfrm>
            <a:off x="5624097" y="5155310"/>
            <a:ext cx="1076325" cy="363051"/>
          </a:xfrm>
          <a:prstGeom prst="roundRect">
            <a:avLst>
              <a:gd name="adj" fmla="val 50000"/>
            </a:avLst>
          </a:prstGeom>
          <a:solidFill>
            <a:srgbClr val="00A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116F9B8-05E8-4CF7-874B-E0A38D686F1A}"/>
              </a:ext>
            </a:extLst>
          </p:cNvPr>
          <p:cNvSpPr/>
          <p:nvPr/>
        </p:nvSpPr>
        <p:spPr>
          <a:xfrm>
            <a:off x="5809834" y="5574389"/>
            <a:ext cx="704851" cy="363051"/>
          </a:xfrm>
          <a:prstGeom prst="roundRect">
            <a:avLst>
              <a:gd name="adj" fmla="val 50000"/>
            </a:avLst>
          </a:prstGeom>
          <a:solidFill>
            <a:srgbClr val="00A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EE6FAB58-723D-499F-AD11-F474547CD942}"/>
              </a:ext>
            </a:extLst>
          </p:cNvPr>
          <p:cNvSpPr/>
          <p:nvPr/>
        </p:nvSpPr>
        <p:spPr>
          <a:xfrm rot="8136020">
            <a:off x="5209148" y="769144"/>
            <a:ext cx="2815712" cy="2803041"/>
          </a:xfrm>
          <a:custGeom>
            <a:avLst/>
            <a:gdLst>
              <a:gd name="connsiteX0" fmla="*/ 2079646 w 2815712"/>
              <a:gd name="connsiteY0" fmla="*/ 2803041 h 2803041"/>
              <a:gd name="connsiteX1" fmla="*/ 0 w 2815712"/>
              <a:gd name="connsiteY1" fmla="*/ 766526 h 2803041"/>
              <a:gd name="connsiteX2" fmla="*/ 29503 w 2815712"/>
              <a:gd name="connsiteY2" fmla="*/ 684830 h 2803041"/>
              <a:gd name="connsiteX3" fmla="*/ 482148 w 2815712"/>
              <a:gd name="connsiteY3" fmla="*/ 69965 h 2803041"/>
              <a:gd name="connsiteX4" fmla="*/ 574462 w 2815712"/>
              <a:gd name="connsiteY4" fmla="*/ 0 h 2803041"/>
              <a:gd name="connsiteX5" fmla="*/ 2815712 w 2815712"/>
              <a:gd name="connsiteY5" fmla="*/ 2194769 h 2803041"/>
              <a:gd name="connsiteX6" fmla="*/ 2806773 w 2815712"/>
              <a:gd name="connsiteY6" fmla="*/ 2209683 h 2803041"/>
              <a:gd name="connsiteX7" fmla="*/ 2108786 w 2815712"/>
              <a:gd name="connsiteY7" fmla="*/ 2792232 h 280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5712" h="2803041">
                <a:moveTo>
                  <a:pt x="2079646" y="2803041"/>
                </a:moveTo>
                <a:lnTo>
                  <a:pt x="0" y="766526"/>
                </a:lnTo>
                <a:lnTo>
                  <a:pt x="29503" y="684830"/>
                </a:lnTo>
                <a:cubicBezTo>
                  <a:pt x="129850" y="444372"/>
                  <a:pt x="286270" y="233805"/>
                  <a:pt x="482148" y="69965"/>
                </a:cubicBezTo>
                <a:lnTo>
                  <a:pt x="574462" y="0"/>
                </a:lnTo>
                <a:lnTo>
                  <a:pt x="2815712" y="2194769"/>
                </a:lnTo>
                <a:lnTo>
                  <a:pt x="2806773" y="2209683"/>
                </a:lnTo>
                <a:cubicBezTo>
                  <a:pt x="2635716" y="2466304"/>
                  <a:pt x="2393485" y="2670186"/>
                  <a:pt x="2108786" y="2792232"/>
                </a:cubicBezTo>
                <a:close/>
              </a:path>
            </a:pathLst>
          </a:custGeom>
          <a:gradFill flip="none" rotWithShape="1">
            <a:gsLst>
              <a:gs pos="0">
                <a:srgbClr val="DCE5F4"/>
              </a:gs>
              <a:gs pos="68000">
                <a:schemeClr val="accent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8FAE2E9E-EABA-4EB8-9B01-C33C98FE0D1B}"/>
              </a:ext>
            </a:extLst>
          </p:cNvPr>
          <p:cNvSpPr/>
          <p:nvPr/>
        </p:nvSpPr>
        <p:spPr>
          <a:xfrm rot="16200000">
            <a:off x="5054529" y="1487956"/>
            <a:ext cx="949592" cy="3130367"/>
          </a:xfrm>
          <a:custGeom>
            <a:avLst/>
            <a:gdLst>
              <a:gd name="connsiteX0" fmla="*/ 949592 w 949592"/>
              <a:gd name="connsiteY0" fmla="*/ 0 h 3130367"/>
              <a:gd name="connsiteX1" fmla="*/ 949592 w 949592"/>
              <a:gd name="connsiteY1" fmla="*/ 3130367 h 3130367"/>
              <a:gd name="connsiteX2" fmla="*/ 929462 w 949592"/>
              <a:gd name="connsiteY2" fmla="*/ 3127380 h 3130367"/>
              <a:gd name="connsiteX3" fmla="*/ 112671 w 949592"/>
              <a:gd name="connsiteY3" fmla="*/ 2685772 h 3130367"/>
              <a:gd name="connsiteX4" fmla="*/ 37610 w 949592"/>
              <a:gd name="connsiteY4" fmla="*/ 2621836 h 3130367"/>
              <a:gd name="connsiteX5" fmla="*/ 0 w 949592"/>
              <a:gd name="connsiteY5" fmla="*/ 2598865 h 3130367"/>
              <a:gd name="connsiteX6" fmla="*/ 0 w 949592"/>
              <a:gd name="connsiteY6" fmla="*/ 534230 h 3130367"/>
              <a:gd name="connsiteX7" fmla="*/ 74018 w 949592"/>
              <a:gd name="connsiteY7" fmla="*/ 490724 h 3130367"/>
              <a:gd name="connsiteX8" fmla="*/ 151506 w 949592"/>
              <a:gd name="connsiteY8" fmla="*/ 427320 h 3130367"/>
              <a:gd name="connsiteX9" fmla="*/ 833061 w 949592"/>
              <a:gd name="connsiteY9" fmla="*/ 27893 h 31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9592" h="3130367">
                <a:moveTo>
                  <a:pt x="949592" y="0"/>
                </a:moveTo>
                <a:lnTo>
                  <a:pt x="949592" y="3130367"/>
                </a:lnTo>
                <a:lnTo>
                  <a:pt x="929462" y="3127380"/>
                </a:lnTo>
                <a:cubicBezTo>
                  <a:pt x="628441" y="3067776"/>
                  <a:pt x="342552" y="2920522"/>
                  <a:pt x="112671" y="2685772"/>
                </a:cubicBezTo>
                <a:cubicBezTo>
                  <a:pt x="89546" y="2662158"/>
                  <a:pt x="64413" y="2640999"/>
                  <a:pt x="37610" y="2621836"/>
                </a:cubicBezTo>
                <a:lnTo>
                  <a:pt x="0" y="2598865"/>
                </a:lnTo>
                <a:lnTo>
                  <a:pt x="0" y="534230"/>
                </a:lnTo>
                <a:lnTo>
                  <a:pt x="74018" y="490724"/>
                </a:lnTo>
                <a:cubicBezTo>
                  <a:pt x="101630" y="471738"/>
                  <a:pt x="127573" y="450757"/>
                  <a:pt x="151506" y="427320"/>
                </a:cubicBezTo>
                <a:cubicBezTo>
                  <a:pt x="349777" y="233161"/>
                  <a:pt x="584847" y="100048"/>
                  <a:pt x="833061" y="27893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60000">
                <a:schemeClr val="accent6">
                  <a:lumMod val="75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A233650-86BF-4716-B3C9-F87019E0AC82}"/>
              </a:ext>
            </a:extLst>
          </p:cNvPr>
          <p:cNvSpPr/>
          <p:nvPr/>
        </p:nvSpPr>
        <p:spPr>
          <a:xfrm>
            <a:off x="8152227" y="625655"/>
            <a:ext cx="723600" cy="724173"/>
          </a:xfrm>
          <a:prstGeom prst="ellipse">
            <a:avLst/>
          </a:prstGeom>
          <a:solidFill>
            <a:srgbClr val="E76F51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13112CA-E661-4FB8-BE98-0FEFDFA4B631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6418" y="987742"/>
            <a:ext cx="113580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6D2B88F6-83AE-4584-AAE6-EAF457229073}"/>
              </a:ext>
            </a:extLst>
          </p:cNvPr>
          <p:cNvSpPr/>
          <p:nvPr/>
        </p:nvSpPr>
        <p:spPr>
          <a:xfrm>
            <a:off x="3257699" y="1761242"/>
            <a:ext cx="723600" cy="724173"/>
          </a:xfrm>
          <a:prstGeom prst="ellipse">
            <a:avLst/>
          </a:prstGeom>
          <a:gradFill flip="none" rotWithShape="1">
            <a:gsLst>
              <a:gs pos="0">
                <a:srgbClr val="DCE5F4"/>
              </a:gs>
              <a:gs pos="68000">
                <a:schemeClr val="accent2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F625391-F4F7-42C0-9244-75E2C1955735}"/>
              </a:ext>
            </a:extLst>
          </p:cNvPr>
          <p:cNvCxnSpPr>
            <a:cxnSpLocks/>
          </p:cNvCxnSpPr>
          <p:nvPr/>
        </p:nvCxnSpPr>
        <p:spPr>
          <a:xfrm flipV="1">
            <a:off x="3984509" y="2123328"/>
            <a:ext cx="1063741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5227DE9-072B-4542-8E54-559CA45FB1BE}"/>
              </a:ext>
            </a:extLst>
          </p:cNvPr>
          <p:cNvCxnSpPr>
            <a:cxnSpLocks/>
          </p:cNvCxnSpPr>
          <p:nvPr/>
        </p:nvCxnSpPr>
        <p:spPr>
          <a:xfrm flipV="1">
            <a:off x="6920347" y="3049801"/>
            <a:ext cx="1063741" cy="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D6795D8-835D-437F-85D8-878DB8F3CEF6}"/>
              </a:ext>
            </a:extLst>
          </p:cNvPr>
          <p:cNvCxnSpPr>
            <a:cxnSpLocks/>
          </p:cNvCxnSpPr>
          <p:nvPr/>
        </p:nvCxnSpPr>
        <p:spPr>
          <a:xfrm flipV="1">
            <a:off x="4258948" y="3964816"/>
            <a:ext cx="1063741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4F5F4F3E-CC4C-4769-B34D-6B1FE0FEB591}"/>
              </a:ext>
            </a:extLst>
          </p:cNvPr>
          <p:cNvSpPr txBox="1"/>
          <p:nvPr/>
        </p:nvSpPr>
        <p:spPr>
          <a:xfrm>
            <a:off x="8918214" y="781765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300" dirty="0">
                <a:latin typeface="Century Gothic" panose="020B0502020202020204" pitchFamily="34" charset="0"/>
              </a:rPr>
              <a:t>Observations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CF928B7-1700-46A0-B887-7463B9422895}"/>
              </a:ext>
            </a:extLst>
          </p:cNvPr>
          <p:cNvSpPr txBox="1"/>
          <p:nvPr/>
        </p:nvSpPr>
        <p:spPr>
          <a:xfrm>
            <a:off x="8846979" y="2805831"/>
            <a:ext cx="285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300" dirty="0">
                <a:latin typeface="Century Gothic" panose="020B0502020202020204" pitchFamily="34" charset="0"/>
              </a:rPr>
              <a:t>Data </a:t>
            </a:r>
            <a:r>
              <a:rPr lang="fr-FR" b="1" spc="300" dirty="0" err="1">
                <a:latin typeface="Century Gothic" panose="020B0502020202020204" pitchFamily="34" charset="0"/>
              </a:rPr>
              <a:t>Scientist</a:t>
            </a:r>
            <a:r>
              <a:rPr lang="fr-FR" b="1" spc="300" dirty="0">
                <a:latin typeface="Century Gothic" panose="020B0502020202020204" pitchFamily="34" charset="0"/>
              </a:rPr>
              <a:t>, Data </a:t>
            </a:r>
            <a:r>
              <a:rPr lang="fr-FR" b="1" spc="300" dirty="0" err="1">
                <a:latin typeface="Century Gothic" panose="020B0502020202020204" pitchFamily="34" charset="0"/>
              </a:rPr>
              <a:t>analyst</a:t>
            </a:r>
            <a:r>
              <a:rPr lang="fr-FR" b="1" spc="300" dirty="0">
                <a:latin typeface="Century Gothic" panose="020B0502020202020204" pitchFamily="34" charset="0"/>
              </a:rPr>
              <a:t>, Data </a:t>
            </a:r>
            <a:r>
              <a:rPr lang="fr-FR" b="1" spc="300" dirty="0" err="1">
                <a:latin typeface="Century Gothic" panose="020B0502020202020204" pitchFamily="34" charset="0"/>
              </a:rPr>
              <a:t>engineer</a:t>
            </a:r>
            <a:r>
              <a:rPr lang="fr-FR" b="1" spc="300" dirty="0">
                <a:latin typeface="Century Gothic" panose="020B0502020202020204" pitchFamily="34" charset="0"/>
              </a:rPr>
              <a:t> et statisticien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324C32E-8D45-44C0-B020-A941D4044AD0}"/>
              </a:ext>
            </a:extLst>
          </p:cNvPr>
          <p:cNvSpPr txBox="1"/>
          <p:nvPr/>
        </p:nvSpPr>
        <p:spPr>
          <a:xfrm>
            <a:off x="226660" y="1895700"/>
            <a:ext cx="310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300" dirty="0">
                <a:latin typeface="Century Gothic" panose="020B0502020202020204" pitchFamily="34" charset="0"/>
              </a:rPr>
              <a:t>Introduction au langage python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7090DAA-595B-42D4-804F-F4C26C785681}"/>
              </a:ext>
            </a:extLst>
          </p:cNvPr>
          <p:cNvSpPr txBox="1"/>
          <p:nvPr/>
        </p:nvSpPr>
        <p:spPr>
          <a:xfrm>
            <a:off x="314039" y="3819099"/>
            <a:ext cx="34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300" dirty="0">
                <a:latin typeface="Century Gothic" panose="020B0502020202020204" pitchFamily="34" charset="0"/>
              </a:rPr>
              <a:t>Concepts de base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77F78F0-5B75-479B-A02D-C970122EB4FD}"/>
              </a:ext>
            </a:extLst>
          </p:cNvPr>
          <p:cNvSpPr/>
          <p:nvPr/>
        </p:nvSpPr>
        <p:spPr>
          <a:xfrm>
            <a:off x="7992311" y="2704827"/>
            <a:ext cx="723600" cy="724173"/>
          </a:xfrm>
          <a:prstGeom prst="ellipse">
            <a:avLst/>
          </a:prstGeom>
          <a:gradFill>
            <a:gsLst>
              <a:gs pos="0">
                <a:schemeClr val="tx1"/>
              </a:gs>
              <a:gs pos="60000">
                <a:schemeClr val="accent6">
                  <a:lumMod val="75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F69D30C-8D31-4930-B427-D529B3CB4413}"/>
              </a:ext>
            </a:extLst>
          </p:cNvPr>
          <p:cNvSpPr/>
          <p:nvPr/>
        </p:nvSpPr>
        <p:spPr>
          <a:xfrm>
            <a:off x="3562294" y="3614187"/>
            <a:ext cx="723600" cy="724173"/>
          </a:xfrm>
          <a:prstGeom prst="ellipse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3751654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D780677-8D9E-431D-8040-2BA98CD98A02}"/>
              </a:ext>
            </a:extLst>
          </p:cNvPr>
          <p:cNvSpPr txBox="1"/>
          <p:nvPr/>
        </p:nvSpPr>
        <p:spPr>
          <a:xfrm>
            <a:off x="759625" y="184453"/>
            <a:ext cx="28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393CAF-5EF5-422F-B351-6D386EC005AC}"/>
              </a:ext>
            </a:extLst>
          </p:cNvPr>
          <p:cNvSpPr/>
          <p:nvPr/>
        </p:nvSpPr>
        <p:spPr>
          <a:xfrm>
            <a:off x="404972" y="276406"/>
            <a:ext cx="225083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9F6E4B9-9AE3-4548-A829-450B013891C7}"/>
              </a:ext>
            </a:extLst>
          </p:cNvPr>
          <p:cNvSpPr/>
          <p:nvPr/>
        </p:nvSpPr>
        <p:spPr>
          <a:xfrm>
            <a:off x="855138" y="276406"/>
            <a:ext cx="225083" cy="22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A0A780-EF0C-4C7B-BF69-0B710B4BAC4D}"/>
              </a:ext>
            </a:extLst>
          </p:cNvPr>
          <p:cNvSpPr/>
          <p:nvPr/>
        </p:nvSpPr>
        <p:spPr>
          <a:xfrm>
            <a:off x="630055" y="276406"/>
            <a:ext cx="225083" cy="22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459295" y="414849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642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8" grpId="0" animBg="1"/>
      <p:bldP spid="29" grpId="0" animBg="1"/>
      <p:bldP spid="31" grpId="0" animBg="1"/>
      <p:bldP spid="35" grpId="0" animBg="1"/>
      <p:bldP spid="46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8" y="112022"/>
            <a:ext cx="4134311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D780677-8D9E-431D-8040-2BA98CD98A02}"/>
              </a:ext>
            </a:extLst>
          </p:cNvPr>
          <p:cNvSpPr txBox="1"/>
          <p:nvPr/>
        </p:nvSpPr>
        <p:spPr>
          <a:xfrm>
            <a:off x="1096359" y="205140"/>
            <a:ext cx="316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Concepts 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393CAF-5EF5-422F-B351-6D386EC005AC}"/>
              </a:ext>
            </a:extLst>
          </p:cNvPr>
          <p:cNvSpPr/>
          <p:nvPr/>
        </p:nvSpPr>
        <p:spPr>
          <a:xfrm>
            <a:off x="404972" y="276406"/>
            <a:ext cx="225083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9F6E4B9-9AE3-4548-A829-450B013891C7}"/>
              </a:ext>
            </a:extLst>
          </p:cNvPr>
          <p:cNvSpPr/>
          <p:nvPr/>
        </p:nvSpPr>
        <p:spPr>
          <a:xfrm>
            <a:off x="855138" y="276406"/>
            <a:ext cx="225083" cy="22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A0A780-EF0C-4C7B-BF69-0B710B4BAC4D}"/>
              </a:ext>
            </a:extLst>
          </p:cNvPr>
          <p:cNvSpPr/>
          <p:nvPr/>
        </p:nvSpPr>
        <p:spPr>
          <a:xfrm>
            <a:off x="630055" y="276406"/>
            <a:ext cx="225083" cy="22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2121556" y="54039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787683" y="5779674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1582174" y="676281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868619" y="-5787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9050671" y="-9863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10138778" y="-121989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EE5655-3501-F2DD-7458-3FE9D30B78B8}"/>
              </a:ext>
            </a:extLst>
          </p:cNvPr>
          <p:cNvSpPr/>
          <p:nvPr/>
        </p:nvSpPr>
        <p:spPr>
          <a:xfrm>
            <a:off x="4199566" y="926630"/>
            <a:ext cx="3632549" cy="80627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Monde de données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772831-EAF3-3EF9-B81B-4B714AE6D3AB}"/>
              </a:ext>
            </a:extLst>
          </p:cNvPr>
          <p:cNvSpPr/>
          <p:nvPr/>
        </p:nvSpPr>
        <p:spPr>
          <a:xfrm>
            <a:off x="1609328" y="2619043"/>
            <a:ext cx="3632549" cy="8062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BIG DATA (Mégadonnées)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725824-702D-EB81-6DF2-5E0A2D5F063C}"/>
              </a:ext>
            </a:extLst>
          </p:cNvPr>
          <p:cNvSpPr/>
          <p:nvPr/>
        </p:nvSpPr>
        <p:spPr>
          <a:xfrm>
            <a:off x="6842919" y="2635377"/>
            <a:ext cx="3862410" cy="806270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DATA SCIENCE (Science de données)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053163AC-C1AB-AC60-15C2-2D5B43FC115A}"/>
              </a:ext>
            </a:extLst>
          </p:cNvPr>
          <p:cNvSpPr/>
          <p:nvPr/>
        </p:nvSpPr>
        <p:spPr>
          <a:xfrm rot="8018708">
            <a:off x="4219900" y="2076423"/>
            <a:ext cx="1034688" cy="199096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45B47881-CFA6-16DE-329A-0CF9A34FC923}"/>
              </a:ext>
            </a:extLst>
          </p:cNvPr>
          <p:cNvSpPr/>
          <p:nvPr/>
        </p:nvSpPr>
        <p:spPr>
          <a:xfrm rot="2633145">
            <a:off x="6571614" y="2049089"/>
            <a:ext cx="1034688" cy="199096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57049E-6DA8-F83E-19F1-F4C112A670A7}"/>
              </a:ext>
            </a:extLst>
          </p:cNvPr>
          <p:cNvSpPr/>
          <p:nvPr/>
        </p:nvSpPr>
        <p:spPr>
          <a:xfrm>
            <a:off x="1609328" y="3978370"/>
            <a:ext cx="3632549" cy="260151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fr-FR" sz="2400" b="1" dirty="0">
                <a:latin typeface="Century Gothic" panose="020B0502020202020204" pitchFamily="34" charset="0"/>
              </a:rPr>
              <a:t>Génération</a:t>
            </a:r>
          </a:p>
          <a:p>
            <a:pPr marL="342900" indent="-342900" algn="ctr">
              <a:buFontTx/>
              <a:buChar char="-"/>
            </a:pPr>
            <a:r>
              <a:rPr lang="fr-FR" sz="2400" b="1" dirty="0">
                <a:latin typeface="Century Gothic" panose="020B0502020202020204" pitchFamily="34" charset="0"/>
              </a:rPr>
              <a:t>Collection</a:t>
            </a:r>
          </a:p>
          <a:p>
            <a:pPr marL="342900" indent="-342900" algn="ctr">
              <a:buFontTx/>
              <a:buChar char="-"/>
            </a:pPr>
            <a:r>
              <a:rPr lang="fr-FR" sz="2400" b="1" dirty="0">
                <a:latin typeface="Century Gothic" panose="020B0502020202020204" pitchFamily="34" charset="0"/>
              </a:rPr>
              <a:t>Gestion</a:t>
            </a:r>
          </a:p>
          <a:p>
            <a:pPr marL="342900" indent="-342900" algn="ctr">
              <a:buFontTx/>
              <a:buChar char="-"/>
            </a:pPr>
            <a:r>
              <a:rPr lang="fr-FR" sz="2400" b="1" dirty="0">
                <a:latin typeface="Century Gothic" panose="020B0502020202020204" pitchFamily="34" charset="0"/>
              </a:rPr>
              <a:t>Traitement</a:t>
            </a:r>
          </a:p>
          <a:p>
            <a:pPr marL="342900" indent="-342900" algn="ctr">
              <a:buFontTx/>
              <a:buChar char="-"/>
            </a:pPr>
            <a:r>
              <a:rPr lang="fr-FR" sz="2400" b="1" dirty="0">
                <a:latin typeface="Century Gothic" panose="020B0502020202020204" pitchFamily="34" charset="0"/>
              </a:rPr>
              <a:t>Analyse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3753E5-3E80-5613-2A31-EA91E1916745}"/>
              </a:ext>
            </a:extLst>
          </p:cNvPr>
          <p:cNvSpPr/>
          <p:nvPr/>
        </p:nvSpPr>
        <p:spPr>
          <a:xfrm>
            <a:off x="6842920" y="3991507"/>
            <a:ext cx="3862410" cy="2575237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fr-FR" sz="2400" b="1" dirty="0">
                <a:latin typeface="Century Gothic" panose="020B0502020202020204" pitchFamily="34" charset="0"/>
              </a:rPr>
              <a:t>Statistiques</a:t>
            </a:r>
          </a:p>
          <a:p>
            <a:pPr marL="342900" indent="-342900" algn="ctr">
              <a:buFontTx/>
              <a:buChar char="-"/>
            </a:pPr>
            <a:r>
              <a:rPr lang="fr-FR" sz="2400" b="1" dirty="0">
                <a:latin typeface="Century Gothic" panose="020B0502020202020204" pitchFamily="34" charset="0"/>
              </a:rPr>
              <a:t>Méthodes scientifiques</a:t>
            </a:r>
          </a:p>
          <a:p>
            <a:pPr marL="342900" indent="-342900" algn="ctr">
              <a:buFontTx/>
              <a:buChar char="-"/>
            </a:pPr>
            <a:r>
              <a:rPr lang="fr-FR" sz="2400" b="1" dirty="0">
                <a:latin typeface="Century Gothic" panose="020B0502020202020204" pitchFamily="34" charset="0"/>
              </a:rPr>
              <a:t>Intelligence Artificielle (IA)</a:t>
            </a:r>
          </a:p>
          <a:p>
            <a:pPr marL="342900" indent="-342900" algn="ctr">
              <a:buFontTx/>
              <a:buChar char="-"/>
            </a:pPr>
            <a:r>
              <a:rPr lang="fr-FR" sz="2400" b="1" dirty="0">
                <a:latin typeface="Century Gothic" panose="020B0502020202020204" pitchFamily="34" charset="0"/>
              </a:rPr>
              <a:t>Analyse des données</a:t>
            </a:r>
          </a:p>
          <a:p>
            <a:pPr marL="342900" indent="-342900" algn="ctr">
              <a:buFontTx/>
              <a:buChar char="-"/>
            </a:pPr>
            <a:endParaRPr lang="fr-FR" sz="2400" b="1" dirty="0">
              <a:latin typeface="Century Gothic" panose="020B0502020202020204" pitchFamily="34" charset="0"/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CCE25DF9-5319-6DB5-A323-69CBE23E9C82}"/>
              </a:ext>
            </a:extLst>
          </p:cNvPr>
          <p:cNvSpPr/>
          <p:nvPr/>
        </p:nvSpPr>
        <p:spPr>
          <a:xfrm rot="5400000">
            <a:off x="3260107" y="3609454"/>
            <a:ext cx="534413" cy="20342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C68CE7D-AB65-3FC8-1131-BC5B1A4D95B6}"/>
              </a:ext>
            </a:extLst>
          </p:cNvPr>
          <p:cNvSpPr/>
          <p:nvPr/>
        </p:nvSpPr>
        <p:spPr>
          <a:xfrm rot="5400000">
            <a:off x="8580054" y="3635742"/>
            <a:ext cx="534413" cy="20342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ouble flèche horizontale 4">
            <a:extLst>
              <a:ext uri="{FF2B5EF4-FFF2-40B4-BE49-F238E27FC236}">
                <a16:creationId xmlns:a16="http://schemas.microsoft.com/office/drawing/2014/main" id="{3AC9E1A2-832E-5B85-E899-62F25F53AF79}"/>
              </a:ext>
            </a:extLst>
          </p:cNvPr>
          <p:cNvSpPr/>
          <p:nvPr/>
        </p:nvSpPr>
        <p:spPr>
          <a:xfrm>
            <a:off x="3629025" y="3673799"/>
            <a:ext cx="5116524" cy="157281"/>
          </a:xfrm>
          <a:prstGeom prst="left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02636-0EA4-E67D-3140-2E3A60E772A7}"/>
              </a:ext>
            </a:extLst>
          </p:cNvPr>
          <p:cNvSpPr txBox="1"/>
          <p:nvPr/>
        </p:nvSpPr>
        <p:spPr>
          <a:xfrm>
            <a:off x="5166346" y="3396894"/>
            <a:ext cx="283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entury Gothic" panose="020B0502020202020204" pitchFamily="34" charset="0"/>
              </a:rPr>
              <a:t>Interdépendance</a:t>
            </a:r>
          </a:p>
        </p:txBody>
      </p:sp>
    </p:spTree>
    <p:extLst>
      <p:ext uri="{BB962C8B-B14F-4D97-AF65-F5344CB8AC3E}">
        <p14:creationId xmlns:p14="http://schemas.microsoft.com/office/powerpoint/2010/main" val="355284676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8" y="112022"/>
            <a:ext cx="4134311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D780677-8D9E-431D-8040-2BA98CD98A02}"/>
              </a:ext>
            </a:extLst>
          </p:cNvPr>
          <p:cNvSpPr txBox="1"/>
          <p:nvPr/>
        </p:nvSpPr>
        <p:spPr>
          <a:xfrm>
            <a:off x="1096359" y="205140"/>
            <a:ext cx="316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Concepts 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393CAF-5EF5-422F-B351-6D386EC005AC}"/>
              </a:ext>
            </a:extLst>
          </p:cNvPr>
          <p:cNvSpPr/>
          <p:nvPr/>
        </p:nvSpPr>
        <p:spPr>
          <a:xfrm>
            <a:off x="404972" y="276406"/>
            <a:ext cx="225083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9F6E4B9-9AE3-4548-A829-450B013891C7}"/>
              </a:ext>
            </a:extLst>
          </p:cNvPr>
          <p:cNvSpPr/>
          <p:nvPr/>
        </p:nvSpPr>
        <p:spPr>
          <a:xfrm>
            <a:off x="855138" y="276406"/>
            <a:ext cx="225083" cy="22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A0A780-EF0C-4C7B-BF69-0B710B4BAC4D}"/>
              </a:ext>
            </a:extLst>
          </p:cNvPr>
          <p:cNvSpPr/>
          <p:nvPr/>
        </p:nvSpPr>
        <p:spPr>
          <a:xfrm>
            <a:off x="630055" y="276406"/>
            <a:ext cx="225083" cy="22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2121556" y="54039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787683" y="5779674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1582174" y="676281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868619" y="-5787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9050671" y="-9863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10138778" y="-121989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CB3F75-0F52-4E0E-D3ED-739D50B653C6}"/>
              </a:ext>
            </a:extLst>
          </p:cNvPr>
          <p:cNvSpPr/>
          <p:nvPr/>
        </p:nvSpPr>
        <p:spPr>
          <a:xfrm>
            <a:off x="1399744" y="1379629"/>
            <a:ext cx="1676797" cy="8062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BIG DATA </a:t>
            </a:r>
          </a:p>
        </p:txBody>
      </p: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AFCBD247-6536-9EE2-327F-6FE0CE847634}"/>
              </a:ext>
            </a:extLst>
          </p:cNvPr>
          <p:cNvSpPr/>
          <p:nvPr/>
        </p:nvSpPr>
        <p:spPr>
          <a:xfrm>
            <a:off x="3156448" y="981558"/>
            <a:ext cx="229641" cy="1585407"/>
          </a:xfrm>
          <a:prstGeom prst="leftBrace">
            <a:avLst/>
          </a:prstGeom>
          <a:solidFill>
            <a:srgbClr val="00A8E8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9E000F-EFE4-9C26-BE6F-F63E5C674846}"/>
              </a:ext>
            </a:extLst>
          </p:cNvPr>
          <p:cNvSpPr txBox="1"/>
          <p:nvPr/>
        </p:nvSpPr>
        <p:spPr>
          <a:xfrm>
            <a:off x="3465996" y="1089637"/>
            <a:ext cx="669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spc="600" dirty="0">
                <a:latin typeface="Century Gothic" panose="020B0502020202020204" pitchFamily="34" charset="0"/>
              </a:rPr>
              <a:t>Volume (quantité de données)</a:t>
            </a:r>
          </a:p>
          <a:p>
            <a:pPr marL="285750" indent="-285750">
              <a:buFontTx/>
              <a:buChar char="-"/>
            </a:pPr>
            <a:endParaRPr lang="fr-FR" b="1" spc="6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b="1" spc="600" dirty="0">
                <a:latin typeface="Century Gothic" panose="020B0502020202020204" pitchFamily="34" charset="0"/>
              </a:rPr>
              <a:t>Variété (la nature des données)</a:t>
            </a:r>
          </a:p>
          <a:p>
            <a:pPr marL="285750" indent="-285750">
              <a:buFontTx/>
              <a:buChar char="-"/>
            </a:pPr>
            <a:endParaRPr lang="fr-FR" b="1" spc="6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b="1" spc="600" dirty="0">
                <a:latin typeface="Century Gothic" panose="020B0502020202020204" pitchFamily="34" charset="0"/>
              </a:rPr>
              <a:t>Vélocité (la vitesse des données)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93B3BC-B9E5-06E3-1505-7767BD489146}"/>
              </a:ext>
            </a:extLst>
          </p:cNvPr>
          <p:cNvSpPr/>
          <p:nvPr/>
        </p:nvSpPr>
        <p:spPr>
          <a:xfrm>
            <a:off x="1377274" y="3649517"/>
            <a:ext cx="1676797" cy="8062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Volume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89FEFB7-1510-6B50-56A3-8EF10920DF84}"/>
              </a:ext>
            </a:extLst>
          </p:cNvPr>
          <p:cNvSpPr txBox="1"/>
          <p:nvPr/>
        </p:nvSpPr>
        <p:spPr>
          <a:xfrm>
            <a:off x="3502705" y="3296639"/>
            <a:ext cx="7312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spc="600" dirty="0">
                <a:latin typeface="Century Gothic" panose="020B0502020202020204" pitchFamily="34" charset="0"/>
              </a:rPr>
              <a:t>Térabyte ( 1TB=1000 Gigabytes (GB)</a:t>
            </a:r>
          </a:p>
          <a:p>
            <a:pPr marL="285750" indent="-285750">
              <a:buFontTx/>
              <a:buChar char="-"/>
            </a:pPr>
            <a:endParaRPr lang="fr-FR" b="1" spc="6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b="1" spc="600" dirty="0">
                <a:latin typeface="Century Gothic" panose="020B0502020202020204" pitchFamily="34" charset="0"/>
              </a:rPr>
              <a:t>Pétabyte (1PB=1000 Térabytes)</a:t>
            </a:r>
          </a:p>
          <a:p>
            <a:pPr marL="285750" indent="-285750">
              <a:buFontTx/>
              <a:buChar char="-"/>
            </a:pPr>
            <a:endParaRPr lang="fr-FR" b="1" spc="600" dirty="0">
              <a:latin typeface="Century Gothic" panose="020B0502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b="1" spc="600" dirty="0">
                <a:latin typeface="Century Gothic" panose="020B0502020202020204" pitchFamily="34" charset="0"/>
              </a:rPr>
              <a:t>Exo byte (1EB=1000 Pétabytes)</a:t>
            </a:r>
          </a:p>
        </p:txBody>
      </p: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7ACA47F0-2382-B731-031F-D34E7E9A2CA7}"/>
              </a:ext>
            </a:extLst>
          </p:cNvPr>
          <p:cNvSpPr/>
          <p:nvPr/>
        </p:nvSpPr>
        <p:spPr>
          <a:xfrm>
            <a:off x="3170687" y="3325244"/>
            <a:ext cx="215402" cy="1477329"/>
          </a:xfrm>
          <a:prstGeom prst="leftBrace">
            <a:avLst/>
          </a:prstGeom>
          <a:solidFill>
            <a:srgbClr val="00A8E8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6899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8" y="112022"/>
            <a:ext cx="4134311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D780677-8D9E-431D-8040-2BA98CD98A02}"/>
              </a:ext>
            </a:extLst>
          </p:cNvPr>
          <p:cNvSpPr txBox="1"/>
          <p:nvPr/>
        </p:nvSpPr>
        <p:spPr>
          <a:xfrm>
            <a:off x="1096359" y="205140"/>
            <a:ext cx="316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Concepts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393CAF-5EF5-422F-B351-6D386EC005AC}"/>
              </a:ext>
            </a:extLst>
          </p:cNvPr>
          <p:cNvSpPr/>
          <p:nvPr/>
        </p:nvSpPr>
        <p:spPr>
          <a:xfrm>
            <a:off x="404972" y="276406"/>
            <a:ext cx="225083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9F6E4B9-9AE3-4548-A829-450B013891C7}"/>
              </a:ext>
            </a:extLst>
          </p:cNvPr>
          <p:cNvSpPr/>
          <p:nvPr/>
        </p:nvSpPr>
        <p:spPr>
          <a:xfrm>
            <a:off x="855138" y="276406"/>
            <a:ext cx="225083" cy="22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A0A780-EF0C-4C7B-BF69-0B710B4BAC4D}"/>
              </a:ext>
            </a:extLst>
          </p:cNvPr>
          <p:cNvSpPr/>
          <p:nvPr/>
        </p:nvSpPr>
        <p:spPr>
          <a:xfrm>
            <a:off x="630055" y="276406"/>
            <a:ext cx="225083" cy="22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2121556" y="54039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787683" y="5779674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1582174" y="676281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868619" y="-5787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9049447" y="-14222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10138778" y="-121989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E83B9-128E-4782-9E3D-5EED820D751E}"/>
              </a:ext>
            </a:extLst>
          </p:cNvPr>
          <p:cNvSpPr/>
          <p:nvPr/>
        </p:nvSpPr>
        <p:spPr>
          <a:xfrm rot="3372095" flipV="1">
            <a:off x="1246385" y="2393131"/>
            <a:ext cx="1503544" cy="55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74AB9DD-FA7A-462C-8D09-76BFE9CCFD69}"/>
              </a:ext>
            </a:extLst>
          </p:cNvPr>
          <p:cNvGrpSpPr/>
          <p:nvPr/>
        </p:nvGrpSpPr>
        <p:grpSpPr>
          <a:xfrm>
            <a:off x="1837504" y="1982544"/>
            <a:ext cx="8838651" cy="969612"/>
            <a:chOff x="2496099" y="1677785"/>
            <a:chExt cx="7393162" cy="969612"/>
          </a:xfrm>
        </p:grpSpPr>
        <p:sp>
          <p:nvSpPr>
            <p:cNvPr id="26" name="Parallélogramme 25">
              <a:extLst>
                <a:ext uri="{FF2B5EF4-FFF2-40B4-BE49-F238E27FC236}">
                  <a16:creationId xmlns:a16="http://schemas.microsoft.com/office/drawing/2014/main" id="{A49538B7-D7CB-45D8-8A21-970109E73A70}"/>
                </a:ext>
              </a:extLst>
            </p:cNvPr>
            <p:cNvSpPr/>
            <p:nvPr/>
          </p:nvSpPr>
          <p:spPr>
            <a:xfrm flipV="1">
              <a:off x="2650261" y="1758217"/>
              <a:ext cx="7239000" cy="889180"/>
            </a:xfrm>
            <a:prstGeom prst="parallelogram">
              <a:avLst>
                <a:gd name="adj" fmla="val 65706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Parallélogramme 26">
              <a:extLst>
                <a:ext uri="{FF2B5EF4-FFF2-40B4-BE49-F238E27FC236}">
                  <a16:creationId xmlns:a16="http://schemas.microsoft.com/office/drawing/2014/main" id="{3E276598-2E60-457A-9707-74FA47C50365}"/>
                </a:ext>
              </a:extLst>
            </p:cNvPr>
            <p:cNvSpPr/>
            <p:nvPr/>
          </p:nvSpPr>
          <p:spPr>
            <a:xfrm flipV="1">
              <a:off x="2496099" y="1677785"/>
              <a:ext cx="7239000" cy="889180"/>
            </a:xfrm>
            <a:prstGeom prst="parallelogram">
              <a:avLst>
                <a:gd name="adj" fmla="val 6570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398BF48-E6D0-4B8E-A004-28D479809E58}"/>
              </a:ext>
            </a:extLst>
          </p:cNvPr>
          <p:cNvGrpSpPr/>
          <p:nvPr/>
        </p:nvGrpSpPr>
        <p:grpSpPr>
          <a:xfrm>
            <a:off x="3118642" y="3184987"/>
            <a:ext cx="8838651" cy="969612"/>
            <a:chOff x="2496099" y="1677785"/>
            <a:chExt cx="7393162" cy="969612"/>
          </a:xfrm>
          <a:solidFill>
            <a:schemeClr val="accent4">
              <a:lumMod val="50000"/>
            </a:schemeClr>
          </a:solidFill>
        </p:grpSpPr>
        <p:sp>
          <p:nvSpPr>
            <p:cNvPr id="29" name="Parallélogramme 28">
              <a:extLst>
                <a:ext uri="{FF2B5EF4-FFF2-40B4-BE49-F238E27FC236}">
                  <a16:creationId xmlns:a16="http://schemas.microsoft.com/office/drawing/2014/main" id="{98E13438-F0D8-483A-A075-ED13A59592DC}"/>
                </a:ext>
              </a:extLst>
            </p:cNvPr>
            <p:cNvSpPr/>
            <p:nvPr/>
          </p:nvSpPr>
          <p:spPr>
            <a:xfrm flipV="1">
              <a:off x="2650261" y="1758217"/>
              <a:ext cx="7239000" cy="889180"/>
            </a:xfrm>
            <a:prstGeom prst="parallelogram">
              <a:avLst>
                <a:gd name="adj" fmla="val 657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Parallélogramme 29">
              <a:extLst>
                <a:ext uri="{FF2B5EF4-FFF2-40B4-BE49-F238E27FC236}">
                  <a16:creationId xmlns:a16="http://schemas.microsoft.com/office/drawing/2014/main" id="{919C1B02-A70E-42FE-9FDE-5AA0107989AB}"/>
                </a:ext>
              </a:extLst>
            </p:cNvPr>
            <p:cNvSpPr/>
            <p:nvPr/>
          </p:nvSpPr>
          <p:spPr>
            <a:xfrm flipV="1">
              <a:off x="2496099" y="1677785"/>
              <a:ext cx="7239000" cy="889180"/>
            </a:xfrm>
            <a:prstGeom prst="parallelogram">
              <a:avLst>
                <a:gd name="adj" fmla="val 657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B58E3298-96CE-42C0-B88E-F23F7325EF74}"/>
              </a:ext>
            </a:extLst>
          </p:cNvPr>
          <p:cNvSpPr txBox="1"/>
          <p:nvPr/>
        </p:nvSpPr>
        <p:spPr>
          <a:xfrm>
            <a:off x="3834637" y="3321039"/>
            <a:ext cx="759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Données non structurées (texte, vidéos, images, etc…)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E35E20-493F-462B-8D5E-4B43D5BAF620}"/>
              </a:ext>
            </a:extLst>
          </p:cNvPr>
          <p:cNvSpPr/>
          <p:nvPr/>
        </p:nvSpPr>
        <p:spPr>
          <a:xfrm rot="3372095" flipV="1">
            <a:off x="2549394" y="3637865"/>
            <a:ext cx="1503544" cy="55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289E414-AAA6-419D-8E99-7EF8E921DD40}"/>
              </a:ext>
            </a:extLst>
          </p:cNvPr>
          <p:cNvGrpSpPr/>
          <p:nvPr/>
        </p:nvGrpSpPr>
        <p:grpSpPr>
          <a:xfrm>
            <a:off x="3982823" y="4479394"/>
            <a:ext cx="8104451" cy="969612"/>
            <a:chOff x="2496099" y="1677785"/>
            <a:chExt cx="7393162" cy="969612"/>
          </a:xfrm>
          <a:solidFill>
            <a:schemeClr val="accent4">
              <a:lumMod val="50000"/>
            </a:schemeClr>
          </a:solidFill>
        </p:grpSpPr>
        <p:sp>
          <p:nvSpPr>
            <p:cNvPr id="35" name="Parallélogramme 34">
              <a:extLst>
                <a:ext uri="{FF2B5EF4-FFF2-40B4-BE49-F238E27FC236}">
                  <a16:creationId xmlns:a16="http://schemas.microsoft.com/office/drawing/2014/main" id="{0F47BA16-B34C-440E-9356-694BF010A956}"/>
                </a:ext>
              </a:extLst>
            </p:cNvPr>
            <p:cNvSpPr/>
            <p:nvPr/>
          </p:nvSpPr>
          <p:spPr>
            <a:xfrm flipV="1">
              <a:off x="2650261" y="1758217"/>
              <a:ext cx="7239000" cy="889180"/>
            </a:xfrm>
            <a:prstGeom prst="parallelogram">
              <a:avLst>
                <a:gd name="adj" fmla="val 657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Parallélogramme 35">
              <a:extLst>
                <a:ext uri="{FF2B5EF4-FFF2-40B4-BE49-F238E27FC236}">
                  <a16:creationId xmlns:a16="http://schemas.microsoft.com/office/drawing/2014/main" id="{F2CE982A-3FF0-41A7-AE1C-3BF9439A5629}"/>
                </a:ext>
              </a:extLst>
            </p:cNvPr>
            <p:cNvSpPr/>
            <p:nvPr/>
          </p:nvSpPr>
          <p:spPr>
            <a:xfrm flipV="1">
              <a:off x="2496099" y="1677785"/>
              <a:ext cx="7239000" cy="889180"/>
            </a:xfrm>
            <a:prstGeom prst="parallelogram">
              <a:avLst>
                <a:gd name="adj" fmla="val 6570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9004822-F596-4BA4-84FE-F254C6E685C7}"/>
              </a:ext>
            </a:extLst>
          </p:cNvPr>
          <p:cNvSpPr/>
          <p:nvPr/>
        </p:nvSpPr>
        <p:spPr>
          <a:xfrm rot="3372095" flipV="1">
            <a:off x="3466863" y="4962254"/>
            <a:ext cx="1503544" cy="55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B362DD-01B5-4877-83FD-A51ACBD3D980}"/>
              </a:ext>
            </a:extLst>
          </p:cNvPr>
          <p:cNvSpPr/>
          <p:nvPr/>
        </p:nvSpPr>
        <p:spPr>
          <a:xfrm>
            <a:off x="4659956" y="4444658"/>
            <a:ext cx="6612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800"/>
              </a:spcBef>
              <a:spcAft>
                <a:spcPts val="0"/>
              </a:spcAft>
            </a:pPr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Données semi –structurées (se sont des donnés qui peuvent avoir une certaine structure même s’ils sont non structurées)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4DB299-9AC1-825F-876E-89B645E6F650}"/>
              </a:ext>
            </a:extLst>
          </p:cNvPr>
          <p:cNvSpPr/>
          <p:nvPr/>
        </p:nvSpPr>
        <p:spPr>
          <a:xfrm>
            <a:off x="1556836" y="804014"/>
            <a:ext cx="8785408" cy="8062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Variété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9D3C24-F265-E5CC-FB8C-76D3C1B9DFFC}"/>
              </a:ext>
            </a:extLst>
          </p:cNvPr>
          <p:cNvSpPr txBox="1"/>
          <p:nvPr/>
        </p:nvSpPr>
        <p:spPr>
          <a:xfrm>
            <a:off x="2677868" y="2148434"/>
            <a:ext cx="706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Données structurées (données tabulaires, bases de données, etc…)</a:t>
            </a:r>
          </a:p>
        </p:txBody>
      </p:sp>
    </p:spTree>
    <p:extLst>
      <p:ext uri="{BB962C8B-B14F-4D97-AF65-F5344CB8AC3E}">
        <p14:creationId xmlns:p14="http://schemas.microsoft.com/office/powerpoint/2010/main" val="17262684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/>
      <p:bldP spid="33" grpId="0" animBg="1"/>
      <p:bldP spid="3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8" y="112022"/>
            <a:ext cx="4134311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D780677-8D9E-431D-8040-2BA98CD98A02}"/>
              </a:ext>
            </a:extLst>
          </p:cNvPr>
          <p:cNvSpPr txBox="1"/>
          <p:nvPr/>
        </p:nvSpPr>
        <p:spPr>
          <a:xfrm>
            <a:off x="1096359" y="205140"/>
            <a:ext cx="316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Concepts 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393CAF-5EF5-422F-B351-6D386EC005AC}"/>
              </a:ext>
            </a:extLst>
          </p:cNvPr>
          <p:cNvSpPr/>
          <p:nvPr/>
        </p:nvSpPr>
        <p:spPr>
          <a:xfrm>
            <a:off x="404972" y="276406"/>
            <a:ext cx="225083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9F6E4B9-9AE3-4548-A829-450B013891C7}"/>
              </a:ext>
            </a:extLst>
          </p:cNvPr>
          <p:cNvSpPr/>
          <p:nvPr/>
        </p:nvSpPr>
        <p:spPr>
          <a:xfrm>
            <a:off x="855138" y="276406"/>
            <a:ext cx="225083" cy="22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A0A780-EF0C-4C7B-BF69-0B710B4BAC4D}"/>
              </a:ext>
            </a:extLst>
          </p:cNvPr>
          <p:cNvSpPr/>
          <p:nvPr/>
        </p:nvSpPr>
        <p:spPr>
          <a:xfrm>
            <a:off x="630055" y="276406"/>
            <a:ext cx="225083" cy="22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2121556" y="54039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787683" y="5779674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1582174" y="676281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868619" y="-5787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9050671" y="-9863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10138778" y="-121989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588EF7-44D5-C14A-A3D3-78BAD3794483}"/>
              </a:ext>
            </a:extLst>
          </p:cNvPr>
          <p:cNvSpPr/>
          <p:nvPr/>
        </p:nvSpPr>
        <p:spPr>
          <a:xfrm>
            <a:off x="1399744" y="2711913"/>
            <a:ext cx="1676797" cy="8062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Vélocité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01A89EEE-648A-6D94-76DA-4B7E970FEB08}"/>
              </a:ext>
            </a:extLst>
          </p:cNvPr>
          <p:cNvSpPr/>
          <p:nvPr/>
        </p:nvSpPr>
        <p:spPr>
          <a:xfrm>
            <a:off x="3134852" y="2977392"/>
            <a:ext cx="3875152" cy="26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E95E4-69D1-B843-8C5B-95E73B05FD1C}"/>
              </a:ext>
            </a:extLst>
          </p:cNvPr>
          <p:cNvSpPr/>
          <p:nvPr/>
        </p:nvSpPr>
        <p:spPr>
          <a:xfrm>
            <a:off x="7010004" y="1621584"/>
            <a:ext cx="2257425" cy="29869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YouTube</a:t>
            </a:r>
          </a:p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Facebook</a:t>
            </a:r>
          </a:p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Twitter</a:t>
            </a:r>
          </a:p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LinkedIn </a:t>
            </a:r>
          </a:p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WhatsApp</a:t>
            </a:r>
          </a:p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Etc…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8254EE-40DC-6582-A68C-DBCD465886BC}"/>
              </a:ext>
            </a:extLst>
          </p:cNvPr>
          <p:cNvSpPr txBox="1"/>
          <p:nvPr/>
        </p:nvSpPr>
        <p:spPr>
          <a:xfrm>
            <a:off x="3246071" y="2700393"/>
            <a:ext cx="3672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Century Gothic" panose="020B0502020202020204" pitchFamily="34" charset="0"/>
              </a:rPr>
              <a:t>Vitesse à la laquelle les données sont générées</a:t>
            </a:r>
          </a:p>
        </p:txBody>
      </p:sp>
    </p:spTree>
    <p:extLst>
      <p:ext uri="{BB962C8B-B14F-4D97-AF65-F5344CB8AC3E}">
        <p14:creationId xmlns:p14="http://schemas.microsoft.com/office/powerpoint/2010/main" val="23786548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8" y="112022"/>
            <a:ext cx="6106982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393CAF-5EF5-422F-B351-6D386EC005AC}"/>
              </a:ext>
            </a:extLst>
          </p:cNvPr>
          <p:cNvSpPr/>
          <p:nvPr/>
        </p:nvSpPr>
        <p:spPr>
          <a:xfrm>
            <a:off x="404972" y="276406"/>
            <a:ext cx="225083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9F6E4B9-9AE3-4548-A829-450B013891C7}"/>
              </a:ext>
            </a:extLst>
          </p:cNvPr>
          <p:cNvSpPr/>
          <p:nvPr/>
        </p:nvSpPr>
        <p:spPr>
          <a:xfrm>
            <a:off x="855138" y="276406"/>
            <a:ext cx="225083" cy="22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A0A780-EF0C-4C7B-BF69-0B710B4BAC4D}"/>
              </a:ext>
            </a:extLst>
          </p:cNvPr>
          <p:cNvSpPr/>
          <p:nvPr/>
        </p:nvSpPr>
        <p:spPr>
          <a:xfrm>
            <a:off x="630055" y="276406"/>
            <a:ext cx="225083" cy="22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2121556" y="54039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787683" y="5779674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1582174" y="676281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868619" y="-5787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9049447" y="-14222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10138778" y="-121989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724F378-EF7B-4D4D-810B-65AA63D85B89}"/>
              </a:ext>
            </a:extLst>
          </p:cNvPr>
          <p:cNvSpPr txBox="1"/>
          <p:nvPr/>
        </p:nvSpPr>
        <p:spPr>
          <a:xfrm>
            <a:off x="1043649" y="233276"/>
            <a:ext cx="42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Défis du BIG DATA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33C2A65-27E9-4D42-5D23-7572187A421E}"/>
              </a:ext>
            </a:extLst>
          </p:cNvPr>
          <p:cNvSpPr/>
          <p:nvPr/>
        </p:nvSpPr>
        <p:spPr>
          <a:xfrm>
            <a:off x="2749372" y="944504"/>
            <a:ext cx="6091194" cy="1651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Non adaptation des Technologies classiques </a:t>
            </a:r>
            <a:r>
              <a:rPr lang="fr-FR" sz="2000" b="1" dirty="0">
                <a:latin typeface="Century Gothic" panose="020B0502020202020204" pitchFamily="34" charset="0"/>
              </a:rPr>
              <a:t>: </a:t>
            </a:r>
          </a:p>
          <a:p>
            <a:pPr marL="285750" indent="-285750" algn="ctr">
              <a:buFontTx/>
              <a:buChar char="-"/>
            </a:pPr>
            <a:r>
              <a:rPr lang="fr-FR" sz="2000" b="1" dirty="0">
                <a:latin typeface="Century Gothic" panose="020B0502020202020204" pitchFamily="34" charset="0"/>
              </a:rPr>
              <a:t>Bases de données</a:t>
            </a:r>
          </a:p>
          <a:p>
            <a:pPr marL="285750" indent="-285750" algn="ctr">
              <a:buFontTx/>
              <a:buChar char="-"/>
            </a:pPr>
            <a:r>
              <a:rPr lang="fr-FR" sz="2000" b="1" dirty="0">
                <a:latin typeface="Century Gothic" panose="020B0502020202020204" pitchFamily="34" charset="0"/>
              </a:rPr>
              <a:t>Serveur de traitement</a:t>
            </a:r>
          </a:p>
          <a:p>
            <a:pPr marL="285750" indent="-285750" algn="ctr">
              <a:buFontTx/>
              <a:buChar char="-"/>
            </a:pPr>
            <a:r>
              <a:rPr lang="fr-FR" sz="2000" b="1" dirty="0">
                <a:latin typeface="Century Gothic" panose="020B0502020202020204" pitchFamily="34" charset="0"/>
              </a:rPr>
              <a:t>Langage de programmation</a:t>
            </a:r>
          </a:p>
          <a:p>
            <a:pPr marL="285750" indent="-285750" algn="ctr">
              <a:buFontTx/>
              <a:buChar char="-"/>
            </a:pPr>
            <a:r>
              <a:rPr lang="fr-FR" sz="2000" dirty="0" err="1">
                <a:latin typeface="Century Gothic" panose="020B0502020202020204" pitchFamily="34" charset="0"/>
              </a:rPr>
              <a:t>etc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67F30DE2-F891-A9EA-A38A-96298BB1EDFF}"/>
              </a:ext>
            </a:extLst>
          </p:cNvPr>
          <p:cNvSpPr/>
          <p:nvPr/>
        </p:nvSpPr>
        <p:spPr>
          <a:xfrm>
            <a:off x="5757863" y="2626466"/>
            <a:ext cx="338137" cy="1196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3A0024B-5071-09C3-EC04-9A8827BD8F1C}"/>
              </a:ext>
            </a:extLst>
          </p:cNvPr>
          <p:cNvSpPr/>
          <p:nvPr/>
        </p:nvSpPr>
        <p:spPr>
          <a:xfrm>
            <a:off x="2970244" y="3880281"/>
            <a:ext cx="6091194" cy="92229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Technologies appropriées pour le big data </a:t>
            </a:r>
            <a:r>
              <a:rPr lang="fr-FR" sz="2000" b="1" dirty="0">
                <a:latin typeface="Century Gothic" panose="020B0502020202020204" pitchFamily="34" charset="0"/>
              </a:rPr>
              <a:t> </a:t>
            </a:r>
          </a:p>
          <a:p>
            <a:pPr marL="285750" indent="-285750" algn="ctr">
              <a:buFontTx/>
              <a:buChar char="-"/>
            </a:pPr>
            <a:endParaRPr lang="fr-FR" sz="2000" dirty="0">
              <a:latin typeface="Century Gothic" panose="020B0502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BF126F-148D-159E-971E-902E8CC4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08" y="5253124"/>
            <a:ext cx="2124075" cy="1371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283AFF-1398-78A7-11C5-940DE01E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92" y="5189493"/>
            <a:ext cx="1771249" cy="145453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C4C76DF-2983-B1A6-71E8-6D1D9E61E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558" y="5260330"/>
            <a:ext cx="1588373" cy="14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3844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8" y="112022"/>
            <a:ext cx="6106982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393CAF-5EF5-422F-B351-6D386EC005AC}"/>
              </a:ext>
            </a:extLst>
          </p:cNvPr>
          <p:cNvSpPr/>
          <p:nvPr/>
        </p:nvSpPr>
        <p:spPr>
          <a:xfrm>
            <a:off x="404972" y="276406"/>
            <a:ext cx="225083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9F6E4B9-9AE3-4548-A829-450B013891C7}"/>
              </a:ext>
            </a:extLst>
          </p:cNvPr>
          <p:cNvSpPr/>
          <p:nvPr/>
        </p:nvSpPr>
        <p:spPr>
          <a:xfrm>
            <a:off x="855138" y="276406"/>
            <a:ext cx="225083" cy="22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A0A780-EF0C-4C7B-BF69-0B710B4BAC4D}"/>
              </a:ext>
            </a:extLst>
          </p:cNvPr>
          <p:cNvSpPr/>
          <p:nvPr/>
        </p:nvSpPr>
        <p:spPr>
          <a:xfrm>
            <a:off x="630055" y="276406"/>
            <a:ext cx="225083" cy="22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2121556" y="54039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787683" y="5779674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1582174" y="676281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868619" y="-5787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9049447" y="-14222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10138778" y="-121989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724F378-EF7B-4D4D-810B-65AA63D85B89}"/>
              </a:ext>
            </a:extLst>
          </p:cNvPr>
          <p:cNvSpPr txBox="1"/>
          <p:nvPr/>
        </p:nvSpPr>
        <p:spPr>
          <a:xfrm>
            <a:off x="1043649" y="233276"/>
            <a:ext cx="42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DATA SCIENCE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D4E4239-7F8B-320A-E560-EDFBB85EFE3B}"/>
              </a:ext>
            </a:extLst>
          </p:cNvPr>
          <p:cNvSpPr/>
          <p:nvPr/>
        </p:nvSpPr>
        <p:spPr>
          <a:xfrm>
            <a:off x="288788" y="2243138"/>
            <a:ext cx="2560525" cy="11858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spc="300" dirty="0">
                <a:latin typeface="Century Gothic" panose="020B0502020202020204" pitchFamily="34" charset="0"/>
              </a:rPr>
              <a:t>DATA SCIENCE</a:t>
            </a:r>
          </a:p>
        </p:txBody>
      </p: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749F0622-18EF-C4F7-D634-2FF15B672FA9}"/>
              </a:ext>
            </a:extLst>
          </p:cNvPr>
          <p:cNvSpPr/>
          <p:nvPr/>
        </p:nvSpPr>
        <p:spPr>
          <a:xfrm>
            <a:off x="3109515" y="1166934"/>
            <a:ext cx="148725" cy="3419136"/>
          </a:xfrm>
          <a:prstGeom prst="leftBrac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7A2AE-5859-1458-43DC-4151F890AEE5}"/>
              </a:ext>
            </a:extLst>
          </p:cNvPr>
          <p:cNvSpPr/>
          <p:nvPr/>
        </p:nvSpPr>
        <p:spPr>
          <a:xfrm>
            <a:off x="4000500" y="1271588"/>
            <a:ext cx="4614863" cy="6881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Extraction et transformation des données brutes (gros volumes)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AE8F7-F3C8-A362-518A-1BE28252DE0C}"/>
              </a:ext>
            </a:extLst>
          </p:cNvPr>
          <p:cNvSpPr/>
          <p:nvPr/>
        </p:nvSpPr>
        <p:spPr>
          <a:xfrm>
            <a:off x="3946178" y="2522253"/>
            <a:ext cx="4614863" cy="6881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Information traitée et exploitable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E97D69AC-8A9E-2299-3819-82A2C102B00A}"/>
              </a:ext>
            </a:extLst>
          </p:cNvPr>
          <p:cNvSpPr/>
          <p:nvPr/>
        </p:nvSpPr>
        <p:spPr>
          <a:xfrm>
            <a:off x="6169619" y="2004607"/>
            <a:ext cx="276624" cy="5480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59FAE2-08A7-817C-C1A1-B88BA837DFF7}"/>
              </a:ext>
            </a:extLst>
          </p:cNvPr>
          <p:cNvSpPr/>
          <p:nvPr/>
        </p:nvSpPr>
        <p:spPr>
          <a:xfrm>
            <a:off x="3945929" y="3821454"/>
            <a:ext cx="4614863" cy="6881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fr-FR" sz="2000" b="1" dirty="0">
                <a:latin typeface="Century Gothic" panose="020B0502020202020204" pitchFamily="34" charset="0"/>
              </a:rPr>
              <a:t>Analyser et faire des prédictions</a:t>
            </a: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B2A4EBF5-8704-8BFD-4FE6-B171636D6745}"/>
              </a:ext>
            </a:extLst>
          </p:cNvPr>
          <p:cNvSpPr/>
          <p:nvPr/>
        </p:nvSpPr>
        <p:spPr>
          <a:xfrm>
            <a:off x="6139658" y="3275508"/>
            <a:ext cx="276624" cy="5480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5733281-C9E2-35A1-99C2-BCFF57428DE9}"/>
              </a:ext>
            </a:extLst>
          </p:cNvPr>
          <p:cNvSpPr/>
          <p:nvPr/>
        </p:nvSpPr>
        <p:spPr>
          <a:xfrm>
            <a:off x="411960" y="5107320"/>
            <a:ext cx="2387076" cy="10048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entury Gothic" panose="020B0502020202020204" pitchFamily="34" charset="0"/>
              </a:rPr>
              <a:t>DATA SCIENCE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CA0DC42F-AE1A-E0FE-51EF-0CA8B0BA1B21}"/>
              </a:ext>
            </a:extLst>
          </p:cNvPr>
          <p:cNvSpPr/>
          <p:nvPr/>
        </p:nvSpPr>
        <p:spPr>
          <a:xfrm>
            <a:off x="3258240" y="5060620"/>
            <a:ext cx="2560526" cy="10515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entury Gothic" panose="020B0502020202020204" pitchFamily="34" charset="0"/>
              </a:rPr>
              <a:t>Mathématiques et statistiques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C0DE2F2-B8FB-200A-FE3E-17CB28D35493}"/>
              </a:ext>
            </a:extLst>
          </p:cNvPr>
          <p:cNvSpPr/>
          <p:nvPr/>
        </p:nvSpPr>
        <p:spPr>
          <a:xfrm>
            <a:off x="6277970" y="5069079"/>
            <a:ext cx="2362003" cy="10986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entury Gothic" panose="020B0502020202020204" pitchFamily="34" charset="0"/>
              </a:rPr>
              <a:t>Informatique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C3FE8D8-6AC2-EAEF-F868-B88127C38C00}"/>
              </a:ext>
            </a:extLst>
          </p:cNvPr>
          <p:cNvSpPr/>
          <p:nvPr/>
        </p:nvSpPr>
        <p:spPr>
          <a:xfrm>
            <a:off x="9099177" y="5062603"/>
            <a:ext cx="2362003" cy="10986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entury Gothic" panose="020B0502020202020204" pitchFamily="34" charset="0"/>
              </a:rPr>
              <a:t>Machine </a:t>
            </a:r>
            <a:r>
              <a:rPr lang="fr-FR" b="1" spc="300" dirty="0" err="1">
                <a:latin typeface="Century Gothic" panose="020B0502020202020204" pitchFamily="34" charset="0"/>
              </a:rPr>
              <a:t>learning</a:t>
            </a:r>
            <a:endParaRPr lang="fr-FR" b="1" spc="300" dirty="0">
              <a:latin typeface="Century Gothic" panose="020B0502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B77C14-2FF4-4134-4B9F-C18B4AB2128A}"/>
              </a:ext>
            </a:extLst>
          </p:cNvPr>
          <p:cNvSpPr txBox="1"/>
          <p:nvPr/>
        </p:nvSpPr>
        <p:spPr>
          <a:xfrm>
            <a:off x="2854212" y="5326004"/>
            <a:ext cx="34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=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BCE0B12-5F07-A26F-C860-A625E84A74A9}"/>
              </a:ext>
            </a:extLst>
          </p:cNvPr>
          <p:cNvSpPr txBox="1"/>
          <p:nvPr/>
        </p:nvSpPr>
        <p:spPr>
          <a:xfrm>
            <a:off x="5850109" y="5317373"/>
            <a:ext cx="34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+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0780A8-19E5-073A-4119-9A931AB64919}"/>
              </a:ext>
            </a:extLst>
          </p:cNvPr>
          <p:cNvSpPr txBox="1"/>
          <p:nvPr/>
        </p:nvSpPr>
        <p:spPr>
          <a:xfrm>
            <a:off x="8654701" y="5346795"/>
            <a:ext cx="34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3225019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8" y="112022"/>
            <a:ext cx="6106982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393CAF-5EF5-422F-B351-6D386EC005AC}"/>
              </a:ext>
            </a:extLst>
          </p:cNvPr>
          <p:cNvSpPr/>
          <p:nvPr/>
        </p:nvSpPr>
        <p:spPr>
          <a:xfrm>
            <a:off x="404972" y="276406"/>
            <a:ext cx="225083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9F6E4B9-9AE3-4548-A829-450B013891C7}"/>
              </a:ext>
            </a:extLst>
          </p:cNvPr>
          <p:cNvSpPr/>
          <p:nvPr/>
        </p:nvSpPr>
        <p:spPr>
          <a:xfrm>
            <a:off x="855138" y="276406"/>
            <a:ext cx="225083" cy="22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A0A780-EF0C-4C7B-BF69-0B710B4BAC4D}"/>
              </a:ext>
            </a:extLst>
          </p:cNvPr>
          <p:cNvSpPr/>
          <p:nvPr/>
        </p:nvSpPr>
        <p:spPr>
          <a:xfrm>
            <a:off x="630055" y="276406"/>
            <a:ext cx="225083" cy="22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2121556" y="54039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787683" y="5779674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1582174" y="676281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868619" y="-578731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9049447" y="-14222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10138778" y="-121989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724F378-EF7B-4D4D-810B-65AA63D85B89}"/>
              </a:ext>
            </a:extLst>
          </p:cNvPr>
          <p:cNvSpPr txBox="1"/>
          <p:nvPr/>
        </p:nvSpPr>
        <p:spPr>
          <a:xfrm>
            <a:off x="1043649" y="233276"/>
            <a:ext cx="42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DATA SCIENCE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76DDB-1A6B-D495-F787-0CA6800FD6BA}"/>
              </a:ext>
            </a:extLst>
          </p:cNvPr>
          <p:cNvSpPr/>
          <p:nvPr/>
        </p:nvSpPr>
        <p:spPr>
          <a:xfrm>
            <a:off x="1945584" y="2445593"/>
            <a:ext cx="2488009" cy="1742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Identifier les besoins</a:t>
            </a:r>
          </a:p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(data </a:t>
            </a:r>
            <a:r>
              <a:rPr lang="fr-FR" sz="2000" b="1" dirty="0" err="1">
                <a:latin typeface="Century Gothic" panose="020B0502020202020204" pitchFamily="34" charset="0"/>
              </a:rPr>
              <a:t>scientist</a:t>
            </a:r>
            <a:r>
              <a:rPr lang="fr-FR" sz="2000" b="1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EF8C33-EDD3-4ACB-97E9-BAB85196E7DF}"/>
              </a:ext>
            </a:extLst>
          </p:cNvPr>
          <p:cNvSpPr/>
          <p:nvPr/>
        </p:nvSpPr>
        <p:spPr>
          <a:xfrm>
            <a:off x="5008571" y="836363"/>
            <a:ext cx="2704593" cy="1742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Collecter et traiter </a:t>
            </a:r>
          </a:p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(data </a:t>
            </a:r>
            <a:r>
              <a:rPr lang="fr-FR" sz="2000" b="1" dirty="0" err="1">
                <a:latin typeface="Century Gothic" panose="020B0502020202020204" pitchFamily="34" charset="0"/>
              </a:rPr>
              <a:t>engineer</a:t>
            </a:r>
            <a:r>
              <a:rPr lang="fr-FR" sz="2000" b="1" dirty="0">
                <a:latin typeface="Century Gothic" panose="020B0502020202020204" pitchFamily="34" charset="0"/>
              </a:rPr>
              <a:t>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ADCD8B-D2E5-E539-6853-9CE6B4B9FA4D}"/>
              </a:ext>
            </a:extLst>
          </p:cNvPr>
          <p:cNvSpPr/>
          <p:nvPr/>
        </p:nvSpPr>
        <p:spPr>
          <a:xfrm>
            <a:off x="8173196" y="2445593"/>
            <a:ext cx="2488010" cy="1742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Rendre disponible les données </a:t>
            </a:r>
          </a:p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(Data </a:t>
            </a:r>
            <a:r>
              <a:rPr lang="fr-FR" sz="2000" b="1" dirty="0" err="1">
                <a:latin typeface="Century Gothic" panose="020B0502020202020204" pitchFamily="34" charset="0"/>
              </a:rPr>
              <a:t>engineer</a:t>
            </a:r>
            <a:r>
              <a:rPr lang="fr-FR" sz="2000" b="1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BCB9A2-51A1-0D6D-CF9B-FB1209087953}"/>
              </a:ext>
            </a:extLst>
          </p:cNvPr>
          <p:cNvSpPr/>
          <p:nvPr/>
        </p:nvSpPr>
        <p:spPr>
          <a:xfrm>
            <a:off x="4853193" y="4436892"/>
            <a:ext cx="2849554" cy="17422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Analyser et modéliser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294C475-143C-B1A8-EF10-B6A116A6D7A3}"/>
              </a:ext>
            </a:extLst>
          </p:cNvPr>
          <p:cNvSpPr/>
          <p:nvPr/>
        </p:nvSpPr>
        <p:spPr>
          <a:xfrm rot="19507330">
            <a:off x="3451357" y="1648888"/>
            <a:ext cx="1503844" cy="315992"/>
          </a:xfrm>
          <a:prstGeom prst="rightArrow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F81EAE2F-1657-A804-9255-71EF8818F18E}"/>
              </a:ext>
            </a:extLst>
          </p:cNvPr>
          <p:cNvSpPr/>
          <p:nvPr/>
        </p:nvSpPr>
        <p:spPr>
          <a:xfrm rot="1715728">
            <a:off x="7771219" y="1673483"/>
            <a:ext cx="1503844" cy="315992"/>
          </a:xfrm>
          <a:prstGeom prst="rightArrow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C3FEFE55-64FC-BFF7-DB9A-BD2D13BEC1B6}"/>
              </a:ext>
            </a:extLst>
          </p:cNvPr>
          <p:cNvSpPr/>
          <p:nvPr/>
        </p:nvSpPr>
        <p:spPr>
          <a:xfrm rot="8359071">
            <a:off x="7877928" y="4765897"/>
            <a:ext cx="1503844" cy="315992"/>
          </a:xfrm>
          <a:prstGeom prst="rightArrow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445C82E9-4C06-256A-FA4A-D30FF8E8246D}"/>
              </a:ext>
            </a:extLst>
          </p:cNvPr>
          <p:cNvSpPr/>
          <p:nvPr/>
        </p:nvSpPr>
        <p:spPr>
          <a:xfrm rot="12635713">
            <a:off x="3169229" y="4684126"/>
            <a:ext cx="1503844" cy="315992"/>
          </a:xfrm>
          <a:prstGeom prst="rightArrow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29414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339</Words>
  <Application>Microsoft Office PowerPoint</Application>
  <PresentationFormat>Grand écran</PresentationFormat>
  <Paragraphs>89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Century Gothic</vt:lpstr>
      <vt:lpstr>Ink Free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UNDP Togo</dc:creator>
  <cp:lastModifiedBy>Esso-Etona Athanase ALEKI</cp:lastModifiedBy>
  <cp:revision>80</cp:revision>
  <dcterms:created xsi:type="dcterms:W3CDTF">2019-05-18T14:38:05Z</dcterms:created>
  <dcterms:modified xsi:type="dcterms:W3CDTF">2022-08-04T16:32:18Z</dcterms:modified>
</cp:coreProperties>
</file>