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C0E"/>
    <a:srgbClr val="00A8E8"/>
    <a:srgbClr val="CCECFF"/>
    <a:srgbClr val="FF6699"/>
    <a:srgbClr val="E9C46A"/>
    <a:srgbClr val="E76F51"/>
    <a:srgbClr val="2A9D8F"/>
    <a:srgbClr val="F4A261"/>
    <a:srgbClr val="26465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717F9-88C4-4EC0-A212-B2CAB087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EF4789-8C36-4EC1-A496-6FDD8449B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8C63EE-3D1E-4620-BD23-179BE72B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D3323-2FB0-4A01-97F1-8A1573EF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E8F2D6-798D-4465-9F14-8A4FCF0C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59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D2F88-BC7B-40AF-BE63-8A828EDA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28B4B3-D732-42D0-8239-6261DED10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D81827-878F-4265-BB13-AC67BCB0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F9B50-B0E3-484C-969D-82216682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56B5A-47AB-4625-8C7D-44F8B8B6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5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16169C-D47D-4A38-A675-1A5F9BDFA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9DE1C5-2D2E-4A1C-9142-50B150EA2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5710C7-0478-4255-B3BC-95772CDC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CE1F73-7D46-4403-9ADB-BB7E0B99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C89D46-CDA6-44A8-B684-6D3363B5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74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077CB-32E2-4E6F-A0F4-A5255B47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ABA91-6F7E-4429-A607-BEC524A8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D7D57-691D-4D08-BD95-8AB07F3A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0069A0-FF4F-456E-ADF5-EFEDF83F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D49CA-D28F-4B2D-859C-2BF8BC1C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199A0-F8DD-43DF-B2A7-E2275A39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6B2A31-61B4-45B3-BEB0-5EEE0D78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9CE58A-642A-4A52-97F0-06DC7E8E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2F6E4-E10A-4587-947C-A85A2D27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D8B23-6474-4896-A6A9-6D4A85A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0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0CE97-6559-470D-9AA8-68095B62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3BA93-7247-402B-B90B-DF9CD23DA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074133-D10A-4A1E-A4D6-57FBF84F8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5BB285-3C18-4D0B-B3EC-6EB9AF22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AEDD97-B24A-4713-BC19-20F6B24C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B833F0-5C04-4CBC-B41D-401BB19A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9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C6299-34B5-4EFC-829C-41CEDB52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288F82-B567-473F-A4BD-8F457095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B6E456-6B79-4A77-96E7-81DEF5B9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0F7E67-CE4F-4B1C-8ED7-439122BBF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89504A-39DC-4D11-AC1E-28A3E4509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BA4E1D-8B70-4846-8056-F537C973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B0387F-B990-406E-9F95-46FFFB0A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99513-3A5B-4801-9E32-7EADB194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84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89C82-3D29-40C3-9DA9-140712A9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AB8D2-6039-49E9-861F-F63BD2A7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BE7F3D-D78F-4B97-8085-50EFEE5E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39E4FD-1237-4DB8-9C93-2DCB35F4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2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832E14-3592-456A-B38B-0A96D6E5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3C91C8-53D7-41B8-9984-EE6EE39F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2F73B9-AA7B-4731-98A1-4B8F3A71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5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D6E8A-A10B-4D69-8B5A-46743D5C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450FE-36E3-4D3F-92BE-CF35EB38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CDB0AD-86D1-47F6-A631-B26AEE7D2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D15F59-C383-4176-9AFA-2DF487EF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B31384-8BBB-436C-AE5A-E8B92701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DFD8C7-CFC4-4B20-AC1A-9A7A80EB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13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B11C5-39A0-4BE7-907A-D97FF195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FF8696-4E45-4EBF-BF52-6BB16007F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D1C1F7-0096-4EB0-BA40-32AA0392D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DA3663-6B24-4D64-8EDB-1CCF0972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6EF0A6-E420-442C-A497-0448E243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809244-57FC-46DD-8320-BF9A2177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67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E8CC14-38EB-45E8-B07A-5FD4869F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65862-696F-4916-AD2D-177077C3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22157-DEEF-4160-B08D-93E1FBC11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9704-C6E5-48BC-BFAB-062D3169258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FB8C3A-D695-414D-81D8-CCA5D27F6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C312E-3E05-4F5A-8A2D-CA0B6EE52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7EEC-2B27-4371-ACEC-18E2BA26F9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0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ingesso12@gmail.com" TargetMode="External"/><Relationship Id="rId2" Type="http://schemas.openxmlformats.org/officeDocument/2006/relationships/hyperlink" Target="mailto:athanasealeki12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CE5F4"/>
            </a:gs>
            <a:gs pos="0">
              <a:schemeClr val="accent1">
                <a:alpha val="22000"/>
                <a:lumMod val="8000"/>
                <a:lumOff val="92000"/>
              </a:schemeClr>
            </a:gs>
            <a:gs pos="100000">
              <a:schemeClr val="tx2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accent1">
                <a:lumMod val="44000"/>
                <a:lumOff val="56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7BB6F0C-3EEE-4FFE-A277-2137C5050C36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0BD34C3-2DE8-438F-B3F0-077CFFB66AD8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94C2A4CE-99CB-43C6-B35A-AE706D064A90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9E8D5C1-8067-4BDE-A253-6A6C91CEB5CD}"/>
              </a:ext>
            </a:extLst>
          </p:cNvPr>
          <p:cNvSpPr/>
          <p:nvPr/>
        </p:nvSpPr>
        <p:spPr>
          <a:xfrm rot="19169574">
            <a:off x="8447177" y="-278735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387FCA9-E45F-4993-8382-9114932879B8}"/>
              </a:ext>
            </a:extLst>
          </p:cNvPr>
          <p:cNvSpPr/>
          <p:nvPr/>
        </p:nvSpPr>
        <p:spPr>
          <a:xfrm rot="19169574">
            <a:off x="8319682" y="475028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261A13ED-C25F-453F-AF17-3639B0B3F21E}"/>
              </a:ext>
            </a:extLst>
          </p:cNvPr>
          <p:cNvSpPr/>
          <p:nvPr/>
        </p:nvSpPr>
        <p:spPr>
          <a:xfrm rot="19169574">
            <a:off x="8524458" y="124652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C82F02-BC2A-4363-AF93-27BCCDC9D7E0}"/>
              </a:ext>
            </a:extLst>
          </p:cNvPr>
          <p:cNvSpPr/>
          <p:nvPr/>
        </p:nvSpPr>
        <p:spPr>
          <a:xfrm flipH="1">
            <a:off x="0" y="0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1BABAC-A6CD-4D47-A899-25CB966578D5}"/>
              </a:ext>
            </a:extLst>
          </p:cNvPr>
          <p:cNvSpPr/>
          <p:nvPr/>
        </p:nvSpPr>
        <p:spPr>
          <a:xfrm rot="5400000" flipH="1">
            <a:off x="476250" y="-352425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90197B-31E2-44FF-B645-382327C3F26E}"/>
              </a:ext>
            </a:extLst>
          </p:cNvPr>
          <p:cNvSpPr/>
          <p:nvPr/>
        </p:nvSpPr>
        <p:spPr>
          <a:xfrm rot="5400000" flipH="1">
            <a:off x="11595174" y="6301692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6E6A72-AC2B-450F-AB97-896513AD5A87}"/>
              </a:ext>
            </a:extLst>
          </p:cNvPr>
          <p:cNvSpPr/>
          <p:nvPr/>
        </p:nvSpPr>
        <p:spPr>
          <a:xfrm flipH="1">
            <a:off x="11979550" y="5949267"/>
            <a:ext cx="228600" cy="933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D7002C-4C60-4AB3-A7F7-6F3EA1B54D73}"/>
              </a:ext>
            </a:extLst>
          </p:cNvPr>
          <p:cNvSpPr/>
          <p:nvPr/>
        </p:nvSpPr>
        <p:spPr>
          <a:xfrm>
            <a:off x="1057275" y="-6620"/>
            <a:ext cx="11134725" cy="5754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C07FBC-D2EE-4919-9B27-40F033830CDD}"/>
              </a:ext>
            </a:extLst>
          </p:cNvPr>
          <p:cNvSpPr/>
          <p:nvPr/>
        </p:nvSpPr>
        <p:spPr>
          <a:xfrm>
            <a:off x="0" y="6786814"/>
            <a:ext cx="11242749" cy="6534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FE65D5-4275-453A-8641-50A6B41EE135}"/>
              </a:ext>
            </a:extLst>
          </p:cNvPr>
          <p:cNvSpPr/>
          <p:nvPr/>
        </p:nvSpPr>
        <p:spPr>
          <a:xfrm rot="5400000" flipV="1">
            <a:off x="-2886470" y="3811846"/>
            <a:ext cx="5881992" cy="96751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9F229D-5B78-4BA2-BDEE-285020789E16}"/>
              </a:ext>
            </a:extLst>
          </p:cNvPr>
          <p:cNvSpPr/>
          <p:nvPr/>
        </p:nvSpPr>
        <p:spPr>
          <a:xfrm rot="5400000" flipV="1">
            <a:off x="9198148" y="2963648"/>
            <a:ext cx="5918710" cy="648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77C27F-B970-9E33-56F7-1FA8DEE68B54}"/>
              </a:ext>
            </a:extLst>
          </p:cNvPr>
          <p:cNvSpPr txBox="1"/>
          <p:nvPr/>
        </p:nvSpPr>
        <p:spPr>
          <a:xfrm>
            <a:off x="1644485" y="3008036"/>
            <a:ext cx="8504415" cy="830997"/>
          </a:xfrm>
          <a:prstGeom prst="rect">
            <a:avLst/>
          </a:prstGeom>
          <a:solidFill>
            <a:srgbClr val="CCECFF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rgbClr val="C00000"/>
                </a:solidFill>
              </a:rPr>
              <a:t>Introduction au langage python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F5CE71-4C4C-FA50-0475-03D1F169234D}"/>
              </a:ext>
            </a:extLst>
          </p:cNvPr>
          <p:cNvSpPr txBox="1"/>
          <p:nvPr/>
        </p:nvSpPr>
        <p:spPr>
          <a:xfrm>
            <a:off x="2230962" y="1760054"/>
            <a:ext cx="7823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/>
              <a:t>Module 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2EB830-868C-AD0E-5A8E-F6C422A9EA6D}"/>
              </a:ext>
            </a:extLst>
          </p:cNvPr>
          <p:cNvSpPr txBox="1"/>
          <p:nvPr/>
        </p:nvSpPr>
        <p:spPr>
          <a:xfrm>
            <a:off x="1551709" y="4348963"/>
            <a:ext cx="868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Formateur</a:t>
            </a:r>
            <a:r>
              <a:rPr lang="fr-FR" sz="2800" b="1" dirty="0"/>
              <a:t> : </a:t>
            </a:r>
            <a:r>
              <a:rPr lang="fr-FR" sz="2800" b="1" dirty="0">
                <a:latin typeface="Arial Rounded MT Bold" panose="020F0704030504030204" pitchFamily="34" charset="0"/>
              </a:rPr>
              <a:t>ALEKI Esso-Etona Athanase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9C9E9FE-45EA-9697-A926-3BD8320F0424}"/>
              </a:ext>
            </a:extLst>
          </p:cNvPr>
          <p:cNvSpPr txBox="1"/>
          <p:nvPr/>
        </p:nvSpPr>
        <p:spPr>
          <a:xfrm>
            <a:off x="1815833" y="4896568"/>
            <a:ext cx="868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 Rounded MT Bold" panose="020F0704030504030204" pitchFamily="34" charset="0"/>
              </a:rPr>
              <a:t>Ingénieur Statisticien Economiste et Data </a:t>
            </a:r>
            <a:r>
              <a:rPr lang="fr-FR" sz="2400" b="1" dirty="0" err="1">
                <a:latin typeface="Arial Rounded MT Bold" panose="020F0704030504030204" pitchFamily="34" charset="0"/>
              </a:rPr>
              <a:t>scientist</a:t>
            </a:r>
            <a:endParaRPr lang="fr-FR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5BF717D-DA21-3B77-E7C1-17125708B828}"/>
              </a:ext>
            </a:extLst>
          </p:cNvPr>
          <p:cNvSpPr txBox="1"/>
          <p:nvPr/>
        </p:nvSpPr>
        <p:spPr>
          <a:xfrm>
            <a:off x="1791351" y="5976317"/>
            <a:ext cx="868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 Rounded MT Bold" panose="020F0704030504030204" pitchFamily="34" charset="0"/>
              </a:rPr>
              <a:t>Tél : (+228) 91 43 08 08 / 70 61 70 96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B3EDFF9-360A-40D1-4AE2-502B95EFBBA9}"/>
              </a:ext>
            </a:extLst>
          </p:cNvPr>
          <p:cNvSpPr txBox="1"/>
          <p:nvPr/>
        </p:nvSpPr>
        <p:spPr>
          <a:xfrm>
            <a:off x="1321748" y="5412029"/>
            <a:ext cx="9634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latin typeface="Arial Rounded MT Bold" panose="020F0704030504030204" pitchFamily="34" charset="0"/>
              </a:rPr>
              <a:t>Email</a:t>
            </a:r>
            <a:r>
              <a:rPr lang="fr-FR" sz="2400" b="1" dirty="0">
                <a:latin typeface="Arial Rounded MT Bold" panose="020F0704030504030204" pitchFamily="34" charset="0"/>
              </a:rPr>
              <a:t> : </a:t>
            </a:r>
            <a:r>
              <a:rPr lang="fr-FR" sz="2400" b="1" dirty="0">
                <a:latin typeface="Arial Rounded MT Bold" panose="020F0704030504030204" pitchFamily="34" charset="0"/>
                <a:hlinkClick r:id="rId2"/>
              </a:rPr>
              <a:t>athanasealeki12@gmail.com</a:t>
            </a:r>
            <a:r>
              <a:rPr lang="fr-FR" sz="2400" b="1" dirty="0">
                <a:latin typeface="Arial Rounded MT Bold" panose="020F0704030504030204" pitchFamily="34" charset="0"/>
              </a:rPr>
              <a:t> / </a:t>
            </a:r>
            <a:r>
              <a:rPr lang="fr-FR" sz="2400" b="1" dirty="0">
                <a:latin typeface="Arial Rounded MT Bold" panose="020F0704030504030204" pitchFamily="34" charset="0"/>
                <a:hlinkClick r:id="rId3"/>
              </a:rPr>
              <a:t>kingesso12@gmail.com</a:t>
            </a:r>
            <a:r>
              <a:rPr lang="fr-FR" sz="2400" b="1" dirty="0">
                <a:latin typeface="Arial Rounded MT Bold" panose="020F0704030504030204" pitchFamily="34" charset="0"/>
              </a:rPr>
              <a:t>   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4DBCAE6-1CC8-5B5C-F284-ABE16B5898C4}"/>
              </a:ext>
            </a:extLst>
          </p:cNvPr>
          <p:cNvSpPr txBox="1"/>
          <p:nvPr/>
        </p:nvSpPr>
        <p:spPr>
          <a:xfrm>
            <a:off x="1762594" y="289155"/>
            <a:ext cx="866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Ink Free" panose="03080402000500000000" pitchFamily="66" charset="0"/>
              </a:rPr>
              <a:t>Formation data science et machine </a:t>
            </a:r>
            <a:r>
              <a:rPr lang="fr-FR" sz="3200" b="1" dirty="0" err="1">
                <a:latin typeface="Ink Free" panose="03080402000500000000" pitchFamily="66" charset="0"/>
              </a:rPr>
              <a:t>learning</a:t>
            </a:r>
            <a:r>
              <a:rPr lang="fr-FR" sz="3200" b="1" dirty="0">
                <a:latin typeface="Ink Free" panose="03080402000500000000" pitchFamily="66" charset="0"/>
              </a:rPr>
              <a:t> sous python</a:t>
            </a:r>
          </a:p>
        </p:txBody>
      </p:sp>
    </p:spTree>
    <p:extLst>
      <p:ext uri="{BB962C8B-B14F-4D97-AF65-F5344CB8AC3E}">
        <p14:creationId xmlns:p14="http://schemas.microsoft.com/office/powerpoint/2010/main" val="60290048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776B23-4216-A98D-4B27-F7BB4057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51" y="1497390"/>
            <a:ext cx="4038600" cy="223837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2BCB21-571A-DFB9-D927-DD6636A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70" y="1524600"/>
            <a:ext cx="6515100" cy="134302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B283EC-F636-A718-CC01-C08CBB7EC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572" y="4740819"/>
            <a:ext cx="4972050" cy="81915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71CE21A-65C7-A587-DAA1-076511267D92}"/>
              </a:ext>
            </a:extLst>
          </p:cNvPr>
          <p:cNvSpPr txBox="1"/>
          <p:nvPr/>
        </p:nvSpPr>
        <p:spPr>
          <a:xfrm>
            <a:off x="719745" y="919172"/>
            <a:ext cx="92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Définissons des boucles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3330A18-4472-6885-3076-BF222674AF75}"/>
              </a:ext>
            </a:extLst>
          </p:cNvPr>
          <p:cNvSpPr txBox="1"/>
          <p:nvPr/>
        </p:nvSpPr>
        <p:spPr>
          <a:xfrm>
            <a:off x="719745" y="3976066"/>
            <a:ext cx="387809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150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&gt; 100):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 err="1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fr-FR" sz="20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x dépasse 100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fr-FR" sz="2000" b="1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0AB9AB5-6B60-A9C9-55C9-E707386F41BF}"/>
              </a:ext>
            </a:extLst>
          </p:cNvPr>
          <p:cNvSpPr txBox="1"/>
          <p:nvPr/>
        </p:nvSpPr>
        <p:spPr>
          <a:xfrm>
            <a:off x="672343" y="5091007"/>
            <a:ext cx="42818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150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&gt; 100):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 err="1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fr-FR" sz="20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x dépasse 100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 err="1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 err="1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fr-FR" sz="20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x ne dépasse pas 100")</a:t>
            </a:r>
            <a:r>
              <a:rPr lang="fr-FR" sz="2000" b="1" dirty="0"/>
              <a:t> </a:t>
            </a:r>
            <a:br>
              <a:rPr lang="fr-FR" sz="2000" b="1" dirty="0"/>
            </a:br>
            <a:endParaRPr lang="fr-FR" sz="20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F3628DB-3692-AD3C-4BEE-9C7C0A6877B2}"/>
              </a:ext>
            </a:extLst>
          </p:cNvPr>
          <p:cNvSpPr txBox="1"/>
          <p:nvPr/>
        </p:nvSpPr>
        <p:spPr>
          <a:xfrm>
            <a:off x="4975534" y="3069213"/>
            <a:ext cx="69514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1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Initialisation de la variable x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 err="1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r-FR" sz="2000" b="1" i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&lt; 10):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 err="1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fr-FR" sz="20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La valeur de x est 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a)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x + 1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Incrémentation de la variable x</a:t>
            </a:r>
            <a:r>
              <a:rPr lang="fr-FR" sz="2000" b="1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8AF8C58-C0D8-A97A-9A62-F25FB5AC9979}"/>
              </a:ext>
            </a:extLst>
          </p:cNvPr>
          <p:cNvSpPr txBox="1"/>
          <p:nvPr/>
        </p:nvSpPr>
        <p:spPr>
          <a:xfrm>
            <a:off x="5141300" y="5818604"/>
            <a:ext cx="587436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fr-FR" sz="2000" b="1" i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[1,2,3,4,5,6,7,8,9,10]: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 err="1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r>
              <a:rPr lang="fr-FR" sz="2000" b="1" dirty="0"/>
              <a:t>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45006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EA9176-E866-63B3-7AC0-0ED817C4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8" y="1967858"/>
            <a:ext cx="9298177" cy="404392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9680E7D-FEA7-CF5F-8C18-332E244CB569}"/>
              </a:ext>
            </a:extLst>
          </p:cNvPr>
          <p:cNvSpPr txBox="1"/>
          <p:nvPr/>
        </p:nvSpPr>
        <p:spPr>
          <a:xfrm>
            <a:off x="1087984" y="1159771"/>
            <a:ext cx="752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Les mots réservés du langage python</a:t>
            </a:r>
            <a:r>
              <a:rPr lang="fr-FR" sz="2400" dirty="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33113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680E7D-FEA7-CF5F-8C18-332E244CB569}"/>
              </a:ext>
            </a:extLst>
          </p:cNvPr>
          <p:cNvSpPr txBox="1"/>
          <p:nvPr/>
        </p:nvSpPr>
        <p:spPr>
          <a:xfrm>
            <a:off x="375140" y="707513"/>
            <a:ext cx="752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Les principaux objets du langage python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BF311C1-5DE6-64FF-C75C-A49754829597}"/>
              </a:ext>
            </a:extLst>
          </p:cNvPr>
          <p:cNvSpPr txBox="1"/>
          <p:nvPr/>
        </p:nvSpPr>
        <p:spPr>
          <a:xfrm>
            <a:off x="347821" y="1336069"/>
            <a:ext cx="118222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Un objet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rbel" panose="020B0503020204020204" pitchFamily="34" charset="0"/>
              </a:rPr>
              <a:t>liste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est une séquence de valeurs (numériques et /ou caractères) indicées et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spécifiées à l’intérieur des crochets, séparées par des virgules. Exemple :</a:t>
            </a:r>
          </a:p>
          <a:p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x=[ 1 , 5 , 8, 10 ,4 , 50, 8 ]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Liste formée uniquement de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chiffres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y=["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Olivier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ENGEL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Strasbourg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liste formée uniquement de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caractères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z=[1, "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Olivier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",5 , 8, "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ENGEL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",10, 4, 50, "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Strasbourg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liste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formée de chiffres et de caractères.</a:t>
            </a:r>
            <a:r>
              <a:rPr lang="fr-FR" sz="2400" b="1" dirty="0"/>
              <a:t> </a:t>
            </a:r>
          </a:p>
          <a:p>
            <a:endParaRPr lang="fr-FR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/>
              <a:t>Un objet </a:t>
            </a:r>
            <a:r>
              <a:rPr lang="fr-FR" sz="2400" b="1" dirty="0">
                <a:solidFill>
                  <a:srgbClr val="FF0000"/>
                </a:solidFill>
              </a:rPr>
              <a:t>tuple</a:t>
            </a:r>
          </a:p>
          <a:p>
            <a:r>
              <a:rPr lang="fr-FR" sz="2400" b="1" dirty="0"/>
              <a:t>x = (1 ,2, 4, 7, 9) ;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y=("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Olivier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ENGEL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Strasbourg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« ) ; z=[1, "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Olivier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",5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fr-FR" dirty="0"/>
            </a:br>
            <a:r>
              <a:rPr lang="fr-FR" sz="2400" b="1" dirty="0"/>
              <a:t>h = 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tuple</a:t>
            </a:r>
            <a:r>
              <a:rPr lang="fr-FR" sz="2400" b="1" dirty="0"/>
              <a:t>(</a:t>
            </a: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range</a:t>
            </a:r>
            <a:r>
              <a:rPr lang="fr-FR" sz="2400" b="1" dirty="0"/>
              <a:t>(1,10))</a:t>
            </a:r>
          </a:p>
          <a:p>
            <a:r>
              <a:rPr lang="fr-FR" sz="2400" b="1" dirty="0" err="1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fr-FR" sz="2400" b="1" dirty="0"/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257439347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680E7D-FEA7-CF5F-8C18-332E244CB569}"/>
              </a:ext>
            </a:extLst>
          </p:cNvPr>
          <p:cNvSpPr txBox="1"/>
          <p:nvPr/>
        </p:nvSpPr>
        <p:spPr>
          <a:xfrm>
            <a:off x="375140" y="707513"/>
            <a:ext cx="752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Les principaux objets du langage python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8C780C-A729-8876-BB8C-1BB990BB4122}"/>
              </a:ext>
            </a:extLst>
          </p:cNvPr>
          <p:cNvSpPr txBox="1"/>
          <p:nvPr/>
        </p:nvSpPr>
        <p:spPr>
          <a:xfrm>
            <a:off x="347821" y="1336069"/>
            <a:ext cx="113536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000000"/>
                </a:solidFill>
                <a:latin typeface="Corbel" panose="020B0503020204020204" pitchFamily="34" charset="0"/>
              </a:rPr>
              <a:t>un objet </a:t>
            </a:r>
            <a:r>
              <a:rPr lang="fr-FR" sz="2400" b="1" dirty="0">
                <a:solidFill>
                  <a:srgbClr val="FF0000"/>
                </a:solidFill>
                <a:latin typeface="Corbel" panose="020B0503020204020204" pitchFamily="34" charset="0"/>
              </a:rPr>
              <a:t>set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x={1 , 5 , 8, 10 ,4 , 50, 8}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y={"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Olivier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ENGEL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Strasbourg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« }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z={1, "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Olivier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",5 , 8, "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ENGEL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",10, 4, 50, "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Strasbourg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« }</a:t>
            </a:r>
          </a:p>
          <a:p>
            <a:endParaRPr lang="fr-FR" sz="2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Un objet </a:t>
            </a:r>
            <a:r>
              <a:rPr lang="fr-FR" sz="2400" b="1" i="0" dirty="0" err="1">
                <a:solidFill>
                  <a:srgbClr val="FF0000"/>
                </a:solidFill>
                <a:effectLst/>
                <a:latin typeface="Corbel" panose="020B0503020204020204" pitchFamily="34" charset="0"/>
              </a:rPr>
              <a:t>array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est une séquence de valeurs se présentant sous forme de tableaux (avec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des lignes et des colonnes) et exclusivement constituées de valeurs numériques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indicées et spécifiées à l’intérieur des crochets, séparées par des espaces. Exemple :</a:t>
            </a:r>
          </a:p>
          <a:p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x=[ 1 5 8 10 4 50 8 ]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2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à une dimension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y=[ [1 5 8] [10 4 ] [50 8] 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2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à deux dimensions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fr-FR" sz="2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z=[ [ [1 5] [8 10]] [[4 50] 8] 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2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à trois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dimensions (</a:t>
            </a:r>
            <a:r>
              <a:rPr lang="fr-FR" sz="2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fr-FR" sz="2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fr-FR" sz="2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FR" sz="2400" b="1" dirty="0"/>
              <a:t> </a:t>
            </a:r>
            <a:br>
              <a:rPr lang="fr-FR" sz="2400" b="1" dirty="0"/>
            </a:b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3756906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680E7D-FEA7-CF5F-8C18-332E244CB569}"/>
              </a:ext>
            </a:extLst>
          </p:cNvPr>
          <p:cNvSpPr txBox="1"/>
          <p:nvPr/>
        </p:nvSpPr>
        <p:spPr>
          <a:xfrm>
            <a:off x="375140" y="707513"/>
            <a:ext cx="752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Les principaux objets du langage python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A58051-A5C6-BA97-CB74-2D9E40C147F9}"/>
              </a:ext>
            </a:extLst>
          </p:cNvPr>
          <p:cNvSpPr txBox="1"/>
          <p:nvPr/>
        </p:nvSpPr>
        <p:spPr>
          <a:xfrm>
            <a:off x="490830" y="1234252"/>
            <a:ext cx="1121033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 objet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dictionnaire</a:t>
            </a:r>
          </a:p>
          <a:p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{'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Jean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poids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':70, 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taille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':1.75}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Clés à valeurs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uniques.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y={'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Jean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':[25,70,1.75],'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Paul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':[30,65,1.80],'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Pierre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':[35,75,1.65]}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Clé à plusieurs valeurs formée par une liste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Pour le dictionnaire x, les clés sont nom, poids et taille. Les valeurs correspondant à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chacun de ces clés sont respectivement jean, 70 et 1.75.</a:t>
            </a:r>
            <a:r>
              <a:rPr lang="fr-FR" sz="2400" b="1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9862E09-6908-E6E3-BCC7-BC5DB67B144D}"/>
              </a:ext>
            </a:extLst>
          </p:cNvPr>
          <p:cNvSpPr txBox="1"/>
          <p:nvPr/>
        </p:nvSpPr>
        <p:spPr>
          <a:xfrm>
            <a:off x="375140" y="3976066"/>
            <a:ext cx="1230618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Un objet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rbel" panose="020B0503020204020204" pitchFamily="34" charset="0"/>
              </a:rPr>
              <a:t>fonction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est un programme conçu pour réaliser une opération bien précise.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Par exemple la fonction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print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() permet d’afficher à l’écran les résultats de l’instruction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qu’on lui fournit.</a:t>
            </a:r>
            <a:endParaRPr lang="fr-FR" sz="2400" b="1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Un objet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rbel" panose="020B0503020204020204" pitchFamily="34" charset="0"/>
              </a:rPr>
              <a:t>classe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est une collection de fonctions c'est-à-dire une association de fonctions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apparentées</a:t>
            </a:r>
            <a:endParaRPr lang="fr-FR" sz="2400" b="1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Un objet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rbel" panose="020B0503020204020204" pitchFamily="34" charset="0"/>
              </a:rPr>
              <a:t>module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est une collection de classe c'est-à-dire une collection de classes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apparentées</a:t>
            </a:r>
            <a:r>
              <a:rPr lang="fr-FR" sz="2400" b="1" dirty="0"/>
              <a:t>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37429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680E7D-FEA7-CF5F-8C18-332E244CB569}"/>
              </a:ext>
            </a:extLst>
          </p:cNvPr>
          <p:cNvSpPr txBox="1"/>
          <p:nvPr/>
        </p:nvSpPr>
        <p:spPr>
          <a:xfrm>
            <a:off x="375140" y="707513"/>
            <a:ext cx="752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Opérations sur une liste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D7C9049-D58F-3E7D-AC02-07C63BF9B9A4}"/>
              </a:ext>
            </a:extLst>
          </p:cNvPr>
          <p:cNvSpPr txBox="1"/>
          <p:nvPr/>
        </p:nvSpPr>
        <p:spPr>
          <a:xfrm>
            <a:off x="291099" y="1225540"/>
            <a:ext cx="1159565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x=</a:t>
            </a:r>
            <a:r>
              <a:rPr lang="fr-FR" sz="2000" b="1" i="0" dirty="0" err="1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(['</a:t>
            </a:r>
            <a:r>
              <a:rPr lang="fr-FR" sz="20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lundi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','</a:t>
            </a:r>
            <a:r>
              <a:rPr lang="fr-FR" sz="20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mardi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','</a:t>
            </a:r>
            <a:r>
              <a:rPr lang="fr-FR" sz="20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mercredi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',1800,20.357,'</a:t>
            </a:r>
            <a:r>
              <a:rPr lang="fr-FR" sz="20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jeudi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','</a:t>
            </a:r>
            <a:r>
              <a:rPr lang="fr-FR" sz="20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vendredi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’])</a:t>
            </a:r>
          </a:p>
          <a:p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x[0]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le premier élément de x :lundi (Nb :l’indiçage commence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toujours à 0)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x[3]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l’élément d’indice 3( quatrième élément de x) :1800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x[1:3]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tous éléments compris entre l’indice 1 et l’indice 3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(Nb : l’élément d’indice 3 est exclu)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x[1:6 :2]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tous éléments compris entre l’indice 1 et l’indice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 avec un saut de 2 éléments à chaque fois ['mardi', 1800, 'jeudi']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(l’élément d’indice 6 est exclu).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x[2 :]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tous éléments à partir de l’élément d’indice 2 (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inclu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x[:3]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tous éléments situés avant l’élément d’indice 3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(exclu)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x[-1]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Indiçage négatif, renvoie le dernier élément de la liste</a:t>
            </a:r>
            <a:b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(équivaut ici à x[6])</a:t>
            </a:r>
            <a:r>
              <a:rPr lang="fr-FR" sz="2000" b="1" dirty="0"/>
              <a:t> </a:t>
            </a:r>
            <a:br>
              <a:rPr lang="fr-FR" sz="1600" dirty="0"/>
            </a:br>
            <a:r>
              <a:rPr lang="fr-FR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447667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680E7D-FEA7-CF5F-8C18-332E244CB569}"/>
              </a:ext>
            </a:extLst>
          </p:cNvPr>
          <p:cNvSpPr txBox="1"/>
          <p:nvPr/>
        </p:nvSpPr>
        <p:spPr>
          <a:xfrm>
            <a:off x="375139" y="707513"/>
            <a:ext cx="102976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Pour définir une fonction : </a:t>
            </a:r>
          </a:p>
          <a:p>
            <a:endParaRPr lang="fr-FR" sz="2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fr-FR" sz="2400" b="1" i="0" dirty="0" err="1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sz="2400" b="1" i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1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nomDeLaFonction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(arg1, arg2, …,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argN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 d'instructions</a:t>
            </a:r>
            <a:r>
              <a:rPr lang="fr-FR" sz="2400" b="1" dirty="0"/>
              <a:t> </a:t>
            </a:r>
          </a:p>
          <a:p>
            <a:endParaRPr lang="fr-FR" sz="2400" b="1" dirty="0">
              <a:latin typeface="Century Gothic" panose="020B0502020202020204" pitchFamily="34" charset="0"/>
            </a:endParaRPr>
          </a:p>
          <a:p>
            <a:r>
              <a:rPr lang="fr-FR" sz="2400" b="1" dirty="0">
                <a:latin typeface="Century Gothic" panose="020B0502020202020204" pitchFamily="34" charset="0"/>
              </a:rPr>
              <a:t>Exemple : </a:t>
            </a:r>
          </a:p>
          <a:p>
            <a:r>
              <a:rPr lang="pt-BR" sz="2400" b="1" i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pt-BR" sz="2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tableMultiplication8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1</a:t>
            </a:r>
            <a:b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i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&lt;=20 :</a:t>
            </a:r>
            <a:b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v=n*8</a:t>
            </a:r>
            <a:b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i="0" dirty="0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'</a:t>
            </a:r>
            <a:r>
              <a:rPr lang="pt-B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8, '</a:t>
            </a:r>
            <a:r>
              <a:rPr lang="pt-B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v, sep =' ')</a:t>
            </a:r>
            <a:b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n +1</a:t>
            </a:r>
            <a:r>
              <a:rPr lang="pt-BR" sz="2400" b="1" dirty="0"/>
              <a:t> </a:t>
            </a:r>
            <a:br>
              <a:rPr lang="pt-BR" sz="2400" b="1" dirty="0"/>
            </a:br>
            <a:endParaRPr lang="fr-FR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3175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680E7D-FEA7-CF5F-8C18-332E244CB569}"/>
              </a:ext>
            </a:extLst>
          </p:cNvPr>
          <p:cNvSpPr txBox="1"/>
          <p:nvPr/>
        </p:nvSpPr>
        <p:spPr>
          <a:xfrm>
            <a:off x="375140" y="707513"/>
            <a:ext cx="752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Opérations sur </a:t>
            </a:r>
            <a:r>
              <a:rPr lang="fr-FR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les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listes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4E37DC5-ABE7-C542-9309-10DA9CD73B78}"/>
              </a:ext>
            </a:extLst>
          </p:cNvPr>
          <p:cNvSpPr txBox="1"/>
          <p:nvPr/>
        </p:nvSpPr>
        <p:spPr>
          <a:xfrm>
            <a:off x="544249" y="1318491"/>
            <a:ext cx="1094318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Considérons une liste à plusieurs dimensions</a:t>
            </a:r>
          </a:p>
          <a:p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2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x=[[1,2,3],[2,3,4],[3,4,5]]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x[0]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le premier élément-liste [1,2,3]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x[0][0]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le premier élément du premier élément-liste [1,2,3]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c'est-à-dire 1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x[2]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[ 3,4,5]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x[2][1]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2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x[1:]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[[2, 3, 4], [3, 4, 5]]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x[1:][0]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[2, 3, 4]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x[-1]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3, 4, 5]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x[1][:2]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[2, 3]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x[1][1:]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[3, 4]</a:t>
            </a:r>
            <a:r>
              <a:rPr lang="fr-FR" sz="2400" b="1" dirty="0"/>
              <a:t>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58138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680E7D-FEA7-CF5F-8C18-332E244CB569}"/>
              </a:ext>
            </a:extLst>
          </p:cNvPr>
          <p:cNvSpPr txBox="1"/>
          <p:nvPr/>
        </p:nvSpPr>
        <p:spPr>
          <a:xfrm>
            <a:off x="375140" y="707513"/>
            <a:ext cx="752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Opérations sur </a:t>
            </a:r>
            <a:r>
              <a:rPr lang="fr-FR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les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listes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4E37DC5-ABE7-C542-9309-10DA9CD73B78}"/>
              </a:ext>
            </a:extLst>
          </p:cNvPr>
          <p:cNvSpPr txBox="1"/>
          <p:nvPr/>
        </p:nvSpPr>
        <p:spPr>
          <a:xfrm>
            <a:off x="544249" y="1318491"/>
            <a:ext cx="1094318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Considérons une liste à plusieurs dimensions</a:t>
            </a:r>
          </a:p>
          <a:p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2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x=[[1,2,3],[2,3,4],[3,4,5]]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x[0]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le premier élément-liste [1,2,3]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x[0][0]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le premier élément du premier élément-liste [1,2,3]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c'est-à-dire 1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x[2]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[ 3,4,5]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x[2][1]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2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x[1:]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[[2, 3, 4], [3, 4, 5]]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x[1:][0]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[2, 3, 4]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x[-1]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3, 4, 5]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x[1][:2]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[2, 3]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x[1][1:]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[3, 4]</a:t>
            </a:r>
            <a:r>
              <a:rPr lang="fr-FR" sz="2400" b="1" dirty="0"/>
              <a:t>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74524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680E7D-FEA7-CF5F-8C18-332E244CB569}"/>
              </a:ext>
            </a:extLst>
          </p:cNvPr>
          <p:cNvSpPr txBox="1"/>
          <p:nvPr/>
        </p:nvSpPr>
        <p:spPr>
          <a:xfrm>
            <a:off x="375140" y="707513"/>
            <a:ext cx="752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Opérations sur </a:t>
            </a:r>
            <a:r>
              <a:rPr lang="fr-FR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les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listes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BE6BCE-87F8-3F2A-8EBE-40F3D4C36AD2}"/>
              </a:ext>
            </a:extLst>
          </p:cNvPr>
          <p:cNvSpPr txBox="1"/>
          <p:nvPr/>
        </p:nvSpPr>
        <p:spPr>
          <a:xfrm>
            <a:off x="477222" y="1354802"/>
            <a:ext cx="1144973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 ['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lundi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mardi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mercredi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1800, 20.357, 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jeudi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vendredi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Pour connaitre la longueur de x (nombre d’éléments de x), on fait :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 err="1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1" i="0" dirty="0" err="1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cela renvoie 7</a:t>
            </a:r>
            <a:r>
              <a:rPr lang="fr-FR" sz="2400" b="1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45C047F-ACD8-BCCC-DB9F-37CFA62ED7D5}"/>
              </a:ext>
            </a:extLst>
          </p:cNvPr>
          <p:cNvSpPr txBox="1"/>
          <p:nvPr/>
        </p:nvSpPr>
        <p:spPr>
          <a:xfrm>
            <a:off x="497838" y="3273704"/>
            <a:ext cx="111963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Addition de deux liste</a:t>
            </a:r>
          </a:p>
          <a:p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 ['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girafe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tigre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y= ['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singe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fr-FR" sz="2400" b="1" i="0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souris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On peut créer une liste z en faisant la somme des deux listes telle que :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z= x + y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renvoie ['girafe', 'tigre', 'singe', 'souris']</a:t>
            </a:r>
            <a:r>
              <a:rPr lang="fr-FR" sz="2400" b="1" dirty="0"/>
              <a:t> </a:t>
            </a:r>
            <a:br>
              <a:rPr lang="fr-FR" sz="2400" b="1" dirty="0"/>
            </a:b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37663077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7599620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D780677-8D9E-431D-8040-2BA98CD98A02}"/>
              </a:ext>
            </a:extLst>
          </p:cNvPr>
          <p:cNvSpPr txBox="1"/>
          <p:nvPr/>
        </p:nvSpPr>
        <p:spPr>
          <a:xfrm>
            <a:off x="291099" y="210417"/>
            <a:ext cx="697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D0ADEE6-EE5F-958C-B968-9EB25C80057F}"/>
              </a:ext>
            </a:extLst>
          </p:cNvPr>
          <p:cNvSpPr txBox="1"/>
          <p:nvPr/>
        </p:nvSpPr>
        <p:spPr>
          <a:xfrm>
            <a:off x="734869" y="970713"/>
            <a:ext cx="1062497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Python est un langage de programmation généraliste fonctionnant dans une approche orientée-objet</a:t>
            </a:r>
            <a:r>
              <a:rPr lang="fr-FR" b="1" dirty="0">
                <a:latin typeface="Century Gothic" panose="020B0502020202020204" pitchFamily="34" charset="0"/>
              </a:rPr>
              <a:t> .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163201-D4DC-F45B-6780-4E5FB00452B2}"/>
              </a:ext>
            </a:extLst>
          </p:cNvPr>
          <p:cNvSpPr/>
          <p:nvPr/>
        </p:nvSpPr>
        <p:spPr>
          <a:xfrm>
            <a:off x="1860400" y="2219761"/>
            <a:ext cx="1596788" cy="8763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Python 2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D3AF60A4-974B-D1FE-A9ED-0BC5D58EA4FC}"/>
              </a:ext>
            </a:extLst>
          </p:cNvPr>
          <p:cNvSpPr/>
          <p:nvPr/>
        </p:nvSpPr>
        <p:spPr>
          <a:xfrm>
            <a:off x="3514192" y="2533404"/>
            <a:ext cx="4824590" cy="276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B4A077-C058-0603-F8CC-2BECAC32B7D5}"/>
              </a:ext>
            </a:extLst>
          </p:cNvPr>
          <p:cNvSpPr/>
          <p:nvPr/>
        </p:nvSpPr>
        <p:spPr>
          <a:xfrm>
            <a:off x="8366078" y="2219761"/>
            <a:ext cx="1596788" cy="8763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Python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C89A96-EDC7-FD30-3BA6-D53A29C82443}"/>
              </a:ext>
            </a:extLst>
          </p:cNvPr>
          <p:cNvSpPr/>
          <p:nvPr/>
        </p:nvSpPr>
        <p:spPr>
          <a:xfrm>
            <a:off x="823876" y="4827994"/>
            <a:ext cx="3285749" cy="876364"/>
          </a:xfrm>
          <a:prstGeom prst="rect">
            <a:avLst/>
          </a:prstGeom>
          <a:solidFill>
            <a:schemeClr val="tx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Langage python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9F8F2163-2018-A2E9-D880-5BAC844030A0}"/>
              </a:ext>
            </a:extLst>
          </p:cNvPr>
          <p:cNvSpPr/>
          <p:nvPr/>
        </p:nvSpPr>
        <p:spPr>
          <a:xfrm rot="19878707">
            <a:off x="4311995" y="4663112"/>
            <a:ext cx="1183429" cy="209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EBCC5FC8-088A-7159-B52C-BA3ADEDA5736}"/>
              </a:ext>
            </a:extLst>
          </p:cNvPr>
          <p:cNvSpPr/>
          <p:nvPr/>
        </p:nvSpPr>
        <p:spPr>
          <a:xfrm rot="1133242">
            <a:off x="4319835" y="5599462"/>
            <a:ext cx="1183429" cy="209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93E12C-A8E8-BCEF-94A7-262104259EBB}"/>
              </a:ext>
            </a:extLst>
          </p:cNvPr>
          <p:cNvSpPr/>
          <p:nvPr/>
        </p:nvSpPr>
        <p:spPr>
          <a:xfrm>
            <a:off x="5776709" y="3920837"/>
            <a:ext cx="4186157" cy="876364"/>
          </a:xfrm>
          <a:prstGeom prst="rect">
            <a:avLst/>
          </a:prstGeom>
          <a:solidFill>
            <a:srgbClr val="0B0C0E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Interactif </a:t>
            </a:r>
          </a:p>
          <a:p>
            <a:pPr algn="ctr"/>
            <a:r>
              <a:rPr lang="fr-FR" b="1" dirty="0">
                <a:latin typeface="Century Gothic" panose="020B0502020202020204" pitchFamily="34" charset="0"/>
              </a:rPr>
              <a:t>(interaction directe entre l’utilisateur et l’interpréteur python)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572494-4947-9BA1-5948-7823501E4B3F}"/>
              </a:ext>
            </a:extLst>
          </p:cNvPr>
          <p:cNvSpPr/>
          <p:nvPr/>
        </p:nvSpPr>
        <p:spPr>
          <a:xfrm>
            <a:off x="5740916" y="5556967"/>
            <a:ext cx="4221950" cy="876364"/>
          </a:xfrm>
          <a:prstGeom prst="rect">
            <a:avLst/>
          </a:prstGeom>
          <a:solidFill>
            <a:srgbClr val="0B0C0E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Script </a:t>
            </a:r>
          </a:p>
          <a:p>
            <a:pPr algn="ctr"/>
            <a:r>
              <a:rPr lang="fr-FR" b="1" dirty="0">
                <a:latin typeface="Century Gothic" panose="020B0502020202020204" pitchFamily="34" charset="0"/>
              </a:rPr>
              <a:t>( saisir l’intégralité des instructions avant l’exécution)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71F001-22DC-1782-8DAA-3147255C156C}"/>
              </a:ext>
            </a:extLst>
          </p:cNvPr>
          <p:cNvSpPr txBox="1"/>
          <p:nvPr/>
        </p:nvSpPr>
        <p:spPr>
          <a:xfrm>
            <a:off x="2967533" y="1858640"/>
            <a:ext cx="587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Evolution </a:t>
            </a:r>
          </a:p>
          <a:p>
            <a:pPr algn="ctr"/>
            <a:r>
              <a:rPr lang="fr-FR" b="1" dirty="0">
                <a:latin typeface="Century Gothic" panose="020B0502020202020204" pitchFamily="34" charset="0"/>
              </a:rPr>
              <a:t>( absence de certaines librairies dans le 2)</a:t>
            </a:r>
          </a:p>
        </p:txBody>
      </p:sp>
    </p:spTree>
    <p:extLst>
      <p:ext uri="{BB962C8B-B14F-4D97-AF65-F5344CB8AC3E}">
        <p14:creationId xmlns:p14="http://schemas.microsoft.com/office/powerpoint/2010/main" val="38764233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680E7D-FEA7-CF5F-8C18-332E244CB569}"/>
              </a:ext>
            </a:extLst>
          </p:cNvPr>
          <p:cNvSpPr txBox="1"/>
          <p:nvPr/>
        </p:nvSpPr>
        <p:spPr>
          <a:xfrm>
            <a:off x="375140" y="707513"/>
            <a:ext cx="752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Opérations sur </a:t>
            </a:r>
            <a:r>
              <a:rPr lang="fr-FR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les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listes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535FEE-FE29-D858-34AB-F700709F5193}"/>
              </a:ext>
            </a:extLst>
          </p:cNvPr>
          <p:cNvSpPr txBox="1"/>
          <p:nvPr/>
        </p:nvSpPr>
        <p:spPr>
          <a:xfrm>
            <a:off x="532672" y="1296793"/>
            <a:ext cx="1132802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Ajouter un élément</a:t>
            </a:r>
          </a:p>
          <a:p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 ['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lundi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mardi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mercredi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’, 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‘jeudi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vendredi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On veut compléter cette liste en ajoutant samedi et dimanche. Pour cela on peut faire :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fr-FR" sz="2400" b="1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x.append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samedi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’) 			</a:t>
            </a:r>
            <a:br>
              <a:rPr lang="fr-F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fr-FR" sz="2400" b="1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x.append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dimanche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’)</a:t>
            </a:r>
            <a:r>
              <a:rPr lang="fr-FR" sz="2400" b="1" dirty="0"/>
              <a:t> 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Insérer des nouveaux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élements</a:t>
            </a:r>
            <a:endParaRPr lang="fr-FR" sz="2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fr-FR" sz="2400" b="1" i="0" dirty="0" err="1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 15) # on veut insérer 15 à la deuxi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ème place.</a:t>
            </a:r>
          </a:p>
          <a:p>
            <a:endParaRPr lang="fr-F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Supprimer un élément</a:t>
            </a:r>
          </a:p>
          <a:p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fr-FR" sz="2400" b="1" i="0" dirty="0" err="1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mercredi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')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supprime 'mercredi' de la liste initiale x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 err="1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fr-FR" sz="2400" b="1" i="0" dirty="0">
                <a:solidFill>
                  <a:srgbClr val="FF9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x.[2]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supprime l’élément d’indice 2 qui correspond ici à</a:t>
            </a:r>
            <a:b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'mercredi'</a:t>
            </a:r>
            <a:r>
              <a:rPr lang="fr-FR" sz="2400" b="1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7C27328-A48B-1252-F803-FBC79F0758E6}"/>
              </a:ext>
            </a:extLst>
          </p:cNvPr>
          <p:cNvSpPr txBox="1"/>
          <p:nvPr/>
        </p:nvSpPr>
        <p:spPr>
          <a:xfrm>
            <a:off x="6796585" y="2887469"/>
            <a:ext cx="609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lang="fr-FR" sz="2400" b="1" i="0" dirty="0" err="1">
                <a:solidFill>
                  <a:srgbClr val="CC00FF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samedi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fr-FR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dimanche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)</a:t>
            </a:r>
            <a:r>
              <a:rPr lang="fr-FR" sz="2400" b="1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0D39361-5F22-612E-691B-C8443699ED2E}"/>
              </a:ext>
            </a:extLst>
          </p:cNvPr>
          <p:cNvSpPr txBox="1"/>
          <p:nvPr/>
        </p:nvSpPr>
        <p:spPr>
          <a:xfrm>
            <a:off x="3900047" y="2762744"/>
            <a:ext cx="30249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x=x+ [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it-IT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samedi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]</a:t>
            </a:r>
            <a:br>
              <a:rPr lang="it-IT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</a:br>
            <a:r>
              <a:rPr lang="it-IT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x=x+ [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</a:t>
            </a:r>
            <a:r>
              <a:rPr lang="it-IT" sz="2400" b="1" i="0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dimanche 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']</a:t>
            </a:r>
            <a:r>
              <a:rPr lang="it-IT" sz="2400" b="1" dirty="0"/>
              <a:t> </a:t>
            </a:r>
            <a:br>
              <a:rPr lang="it-IT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664769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680E7D-FEA7-CF5F-8C18-332E244CB569}"/>
              </a:ext>
            </a:extLst>
          </p:cNvPr>
          <p:cNvSpPr txBox="1"/>
          <p:nvPr/>
        </p:nvSpPr>
        <p:spPr>
          <a:xfrm>
            <a:off x="402848" y="821940"/>
            <a:ext cx="10472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Ces opérations sont valables pour les dictionnaires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AC75CD-44E6-AD0A-BD2C-272880C837CF}"/>
              </a:ext>
            </a:extLst>
          </p:cNvPr>
          <p:cNvSpPr txBox="1"/>
          <p:nvPr/>
        </p:nvSpPr>
        <p:spPr>
          <a:xfrm>
            <a:off x="402848" y="1444527"/>
            <a:ext cx="4460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b="1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Les modules dans python</a:t>
            </a:r>
            <a:endParaRPr lang="fr-FR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7CF8AA-4333-EF14-F7F7-09C8272C7AC0}"/>
              </a:ext>
            </a:extLst>
          </p:cNvPr>
          <p:cNvSpPr txBox="1"/>
          <p:nvPr/>
        </p:nvSpPr>
        <p:spPr>
          <a:xfrm>
            <a:off x="522513" y="1985612"/>
            <a:ext cx="109866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L’instruction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import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permet de rendre disponible tout le module.</a:t>
            </a:r>
          </a:p>
          <a:p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La fonction </a:t>
            </a:r>
            <a:r>
              <a:rPr lang="fr-FR" sz="2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dir</a:t>
            </a:r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permet de voir l’ensemble des fonctions qui sont définies dans le module</a:t>
            </a:r>
          </a:p>
          <a:p>
            <a:endParaRPr lang="fr-FR" sz="2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Exemple : 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import</a:t>
            </a:r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math</a:t>
            </a:r>
          </a:p>
          <a:p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	     </a:t>
            </a:r>
            <a:r>
              <a:rPr lang="fr-FR" sz="2000" b="1" dirty="0" err="1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dir</a:t>
            </a:r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(math)</a:t>
            </a:r>
            <a:r>
              <a:rPr lang="fr-FR" sz="2000" b="1" dirty="0">
                <a:latin typeface="Century Gothic" panose="020B0502020202020204" pitchFamily="34" charset="0"/>
              </a:rPr>
              <a:t> </a:t>
            </a:r>
          </a:p>
          <a:p>
            <a:r>
              <a:rPr lang="fr-FR" sz="2000" b="1" dirty="0">
                <a:latin typeface="Century Gothic" panose="020B0502020202020204" pitchFamily="34" charset="0"/>
              </a:rPr>
              <a:t>Lorsqu’on a besoin d’une fonction spécifique dans une autre fonction au lieu de faire appelle à tout le module, on utilise la syntaxe </a:t>
            </a:r>
            <a:r>
              <a:rPr lang="fr-FR" sz="2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from</a:t>
            </a:r>
            <a:r>
              <a:rPr lang="fr-FR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fr-FR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fr-FR" sz="2000" b="1" dirty="0">
                <a:latin typeface="Century Gothic" panose="020B0502020202020204" pitchFamily="34" charset="0"/>
              </a:rPr>
              <a:t>Exemple</a:t>
            </a:r>
            <a:r>
              <a:rPr lang="fr-FR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: </a:t>
            </a:r>
            <a:r>
              <a:rPr lang="fr-FR" sz="2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from</a:t>
            </a:r>
            <a:r>
              <a:rPr lang="fr-FR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fr-FR" sz="2000" b="1" dirty="0">
                <a:latin typeface="Century Gothic" panose="020B0502020202020204" pitchFamily="34" charset="0"/>
              </a:rPr>
              <a:t>math</a:t>
            </a:r>
            <a:r>
              <a:rPr lang="fr-FR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import </a:t>
            </a:r>
            <a:r>
              <a:rPr lang="fr-FR" sz="2000" b="1" dirty="0">
                <a:latin typeface="Century Gothic" panose="020B0502020202020204" pitchFamily="34" charset="0"/>
              </a:rPr>
              <a:t>sin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Importe la fonction sinus</a:t>
            </a:r>
            <a:r>
              <a:rPr lang="fr-FR" sz="2000" b="1" dirty="0"/>
              <a:t> </a:t>
            </a:r>
            <a:endParaRPr lang="fr-FR" sz="2000" b="1" dirty="0">
              <a:latin typeface="Century Gothic" panose="020B0502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44D586-79BF-02EB-8081-AD19025F9BEE}"/>
              </a:ext>
            </a:extLst>
          </p:cNvPr>
          <p:cNvSpPr txBox="1"/>
          <p:nvPr/>
        </p:nvSpPr>
        <p:spPr>
          <a:xfrm>
            <a:off x="443346" y="4979642"/>
            <a:ext cx="1256900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lorsque le nom du module est long, il peut être utile d’importer le module en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utilisant un alias avec le mot clé « as » afin de lui attribuer un nom temporaire qui sera utilisé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alternativement au nom initial dans le reste du programme. Exemple :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import</a:t>
            </a:r>
            <a:r>
              <a:rPr lang="fr-FR" sz="2000" b="1" i="0" dirty="0">
                <a:solidFill>
                  <a:srgbClr val="FF99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matplotlib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as</a:t>
            </a:r>
            <a:r>
              <a:rPr lang="fr-FR" sz="2000" b="1" i="0" dirty="0">
                <a:solidFill>
                  <a:srgbClr val="FF99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plt</a:t>
            </a:r>
            <a:b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fr-FR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import</a:t>
            </a:r>
            <a:r>
              <a:rPr lang="fr-FR" sz="2000" b="1" i="0" dirty="0">
                <a:solidFill>
                  <a:srgbClr val="FF99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requests</a:t>
            </a:r>
            <a: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as</a:t>
            </a:r>
            <a:r>
              <a:rPr lang="fr-FR" sz="2000" b="1" i="0" dirty="0">
                <a:solidFill>
                  <a:srgbClr val="FF99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rqs</a:t>
            </a:r>
            <a:r>
              <a:rPr lang="fr-FR" sz="2000" b="1" dirty="0">
                <a:latin typeface="Century Gothic" panose="020B0502020202020204" pitchFamily="34" charset="0"/>
              </a:rPr>
              <a:t>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70296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8" y="112022"/>
            <a:ext cx="6789369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8AAA71-911A-51E2-29B4-33D84F0B9404}"/>
              </a:ext>
            </a:extLst>
          </p:cNvPr>
          <p:cNvSpPr txBox="1"/>
          <p:nvPr/>
        </p:nvSpPr>
        <p:spPr>
          <a:xfrm>
            <a:off x="291099" y="210417"/>
            <a:ext cx="697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A18A7E8-3711-DCF9-31AB-2CEC656CD643}"/>
              </a:ext>
            </a:extLst>
          </p:cNvPr>
          <p:cNvSpPr txBox="1"/>
          <p:nvPr/>
        </p:nvSpPr>
        <p:spPr>
          <a:xfrm>
            <a:off x="734869" y="970713"/>
            <a:ext cx="10624974" cy="50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Les fichiers script en python sont enregistrés avec l’extension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.</a:t>
            </a:r>
            <a:r>
              <a:rPr lang="fr-FR" sz="2000" b="1" i="0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py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795686-CB61-3293-9A68-18A9D1624422}"/>
              </a:ext>
            </a:extLst>
          </p:cNvPr>
          <p:cNvSpPr txBox="1"/>
          <p:nvPr/>
        </p:nvSpPr>
        <p:spPr>
          <a:xfrm>
            <a:off x="734869" y="2240922"/>
            <a:ext cx="10297895" cy="1388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Vous pouvez utiliser ce lien pour télécharger la version de python </a:t>
            </a:r>
            <a:r>
              <a:rPr lang="fr-FR" sz="2000" b="0" i="0" dirty="0">
                <a:solidFill>
                  <a:srgbClr val="0000FF"/>
                </a:solidFill>
                <a:effectLst/>
                <a:latin typeface="Century Gothic" panose="020B0502020202020204" pitchFamily="34" charset="0"/>
              </a:rPr>
              <a:t>https://www.python.org</a:t>
            </a:r>
            <a:br>
              <a:rPr lang="fr-FR" dirty="0"/>
            </a:b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2A3881-33DF-9328-9894-ADE64F785E8C}"/>
              </a:ext>
            </a:extLst>
          </p:cNvPr>
          <p:cNvSpPr txBox="1"/>
          <p:nvPr/>
        </p:nvSpPr>
        <p:spPr>
          <a:xfrm>
            <a:off x="719745" y="3806969"/>
            <a:ext cx="10297895" cy="1418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b="1" dirty="0">
                <a:latin typeface="Century Gothic" panose="020B0502020202020204" pitchFamily="34" charset="0"/>
              </a:rPr>
              <a:t>Nous utiliserons pour cette formation la version : </a:t>
            </a:r>
          </a:p>
          <a:p>
            <a:pPr>
              <a:lnSpc>
                <a:spcPct val="150000"/>
              </a:lnSpc>
            </a:pPr>
            <a:r>
              <a:rPr lang="fr-FR" sz="2000" b="1" dirty="0">
                <a:latin typeface="Century Gothic" panose="020B0502020202020204" pitchFamily="34" charset="0"/>
              </a:rPr>
              <a:t>	</a:t>
            </a:r>
            <a:r>
              <a:rPr lang="fr-FR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 </a:t>
            </a:r>
            <a:r>
              <a:rPr lang="fr-FR" sz="20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Pyhon</a:t>
            </a:r>
            <a:r>
              <a:rPr lang="fr-FR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3.10.5 (script de code)</a:t>
            </a:r>
          </a:p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	- Anaconda 3 (plateforme interactive) </a:t>
            </a:r>
          </a:p>
        </p:txBody>
      </p:sp>
    </p:spTree>
    <p:extLst>
      <p:ext uri="{BB962C8B-B14F-4D97-AF65-F5344CB8AC3E}">
        <p14:creationId xmlns:p14="http://schemas.microsoft.com/office/powerpoint/2010/main" val="222577750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284402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564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Présentation du logiciel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4B5F772-7D66-1705-34F6-22260EA1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44" y="2805830"/>
            <a:ext cx="5959691" cy="339359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3C9B39-7F8A-2692-A5F8-026C407C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24" y="2805831"/>
            <a:ext cx="5749719" cy="339359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2E9A6-CEA5-63C5-AE96-B1645330D972}"/>
              </a:ext>
            </a:extLst>
          </p:cNvPr>
          <p:cNvSpPr/>
          <p:nvPr/>
        </p:nvSpPr>
        <p:spPr>
          <a:xfrm>
            <a:off x="4408227" y="818866"/>
            <a:ext cx="3489281" cy="56612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entury Gothic" panose="020B0502020202020204" pitchFamily="34" charset="0"/>
              </a:rPr>
              <a:t>Lancement du logiciel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0F526D8-1C4E-82E0-ED02-A000581C02F6}"/>
              </a:ext>
            </a:extLst>
          </p:cNvPr>
          <p:cNvSpPr/>
          <p:nvPr/>
        </p:nvSpPr>
        <p:spPr>
          <a:xfrm>
            <a:off x="1405719" y="1883391"/>
            <a:ext cx="3489280" cy="7304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Python 3.10.5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3781F9C-201E-CD22-74A9-4639D3FEC6AF}"/>
              </a:ext>
            </a:extLst>
          </p:cNvPr>
          <p:cNvSpPr/>
          <p:nvPr/>
        </p:nvSpPr>
        <p:spPr>
          <a:xfrm>
            <a:off x="7655456" y="1911258"/>
            <a:ext cx="3002508" cy="65728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Century Gothic" panose="020B0502020202020204" pitchFamily="34" charset="0"/>
              </a:rPr>
              <a:t>Anaconda </a:t>
            </a:r>
            <a:r>
              <a:rPr lang="fr-FR" sz="2000" b="1" dirty="0" err="1">
                <a:latin typeface="Century Gothic" panose="020B0502020202020204" pitchFamily="34" charset="0"/>
              </a:rPr>
              <a:t>navigator</a:t>
            </a:r>
            <a:r>
              <a:rPr lang="fr-FR" sz="2000" b="1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3CB42FE6-6D20-DAF2-6B42-9247FFD6AB40}"/>
              </a:ext>
            </a:extLst>
          </p:cNvPr>
          <p:cNvSpPr/>
          <p:nvPr/>
        </p:nvSpPr>
        <p:spPr>
          <a:xfrm rot="8521995">
            <a:off x="3326842" y="1402164"/>
            <a:ext cx="1146411" cy="167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BFE6446-9FA1-0FE6-B959-46C91B9FC6DF}"/>
              </a:ext>
            </a:extLst>
          </p:cNvPr>
          <p:cNvSpPr/>
          <p:nvPr/>
        </p:nvSpPr>
        <p:spPr>
          <a:xfrm rot="1692238">
            <a:off x="7941507" y="1408686"/>
            <a:ext cx="1403635" cy="152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11112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284402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564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Présentation du logiciel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D7F487-61EA-B36A-1AFA-8142426A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44435"/>
            <a:ext cx="10972800" cy="482715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FB5BA7-C8E9-3EF2-7459-3B1319B5370C}"/>
              </a:ext>
            </a:extLst>
          </p:cNvPr>
          <p:cNvSpPr txBox="1"/>
          <p:nvPr/>
        </p:nvSpPr>
        <p:spPr>
          <a:xfrm>
            <a:off x="609600" y="790964"/>
            <a:ext cx="11072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Jupyter</a:t>
            </a:r>
            <a:r>
              <a:rPr lang="fr-FR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notebook </a:t>
            </a:r>
            <a:r>
              <a:rPr lang="fr-FR" sz="2000" b="1" dirty="0">
                <a:latin typeface="Century Gothic" panose="020B0502020202020204" pitchFamily="34" charset="0"/>
              </a:rPr>
              <a:t>est la plateforme interactif utilisée très souvent par les data </a:t>
            </a:r>
            <a:r>
              <a:rPr lang="fr-FR" sz="2000" b="1" dirty="0" err="1">
                <a:latin typeface="Century Gothic" panose="020B0502020202020204" pitchFamily="34" charset="0"/>
              </a:rPr>
              <a:t>scientist</a:t>
            </a:r>
            <a:r>
              <a:rPr lang="fr-FR" sz="2000" b="1" dirty="0">
                <a:latin typeface="Century Gothic" panose="020B0502020202020204" pitchFamily="34" charset="0"/>
              </a:rPr>
              <a:t>. D’autres utilisent également le logiciel R pour faire la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6237691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BF7CDC-EDCA-AB33-9D6A-BEDBB04666CA}"/>
              </a:ext>
            </a:extLst>
          </p:cNvPr>
          <p:cNvSpPr/>
          <p:nvPr/>
        </p:nvSpPr>
        <p:spPr>
          <a:xfrm>
            <a:off x="3110963" y="1338127"/>
            <a:ext cx="5143821" cy="93540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latin typeface="Century Gothic" panose="020B0502020202020204" pitchFamily="34" charset="0"/>
              </a:rPr>
              <a:t>from</a:t>
            </a:r>
            <a:r>
              <a:rPr lang="fr-FR" sz="2000" b="1" dirty="0">
                <a:latin typeface="Century Gothic" panose="020B0502020202020204" pitchFamily="34" charset="0"/>
              </a:rPr>
              <a:t> platform import </a:t>
            </a:r>
            <a:r>
              <a:rPr lang="fr-FR" sz="2000" b="1" dirty="0" err="1">
                <a:latin typeface="Century Gothic" panose="020B0502020202020204" pitchFamily="34" charset="0"/>
              </a:rPr>
              <a:t>python_version</a:t>
            </a:r>
            <a:endParaRPr lang="fr-FR" sz="2000" b="1" dirty="0">
              <a:latin typeface="Century Gothic" panose="020B0502020202020204" pitchFamily="34" charset="0"/>
            </a:endParaRPr>
          </a:p>
          <a:p>
            <a:pPr algn="ctr"/>
            <a:r>
              <a:rPr lang="fr-FR" sz="2000" b="1" dirty="0" err="1">
                <a:latin typeface="Century Gothic" panose="020B0502020202020204" pitchFamily="34" charset="0"/>
              </a:rPr>
              <a:t>print</a:t>
            </a:r>
            <a:r>
              <a:rPr lang="fr-FR" sz="2000" b="1" dirty="0">
                <a:latin typeface="Century Gothic" panose="020B0502020202020204" pitchFamily="34" charset="0"/>
              </a:rPr>
              <a:t>(</a:t>
            </a:r>
            <a:r>
              <a:rPr lang="fr-FR" sz="2000" b="1" dirty="0" err="1">
                <a:latin typeface="Century Gothic" panose="020B0502020202020204" pitchFamily="34" charset="0"/>
              </a:rPr>
              <a:t>python_version</a:t>
            </a:r>
            <a:r>
              <a:rPr lang="fr-FR" sz="2000" b="1" dirty="0">
                <a:latin typeface="Century Gothic" panose="020B0502020202020204" pitchFamily="34" charset="0"/>
              </a:rPr>
              <a:t>())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88C5A4-304F-2D66-DC63-7A4AECF9B3F6}"/>
              </a:ext>
            </a:extLst>
          </p:cNvPr>
          <p:cNvSpPr txBox="1"/>
          <p:nvPr/>
        </p:nvSpPr>
        <p:spPr>
          <a:xfrm>
            <a:off x="734869" y="831623"/>
            <a:ext cx="10624974" cy="9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Pour voir la version que vous utiliser dans votre plateforme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jupyter</a:t>
            </a:r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, il suffit d’écrire cette syntaxe : 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29055C-3176-F2E1-F00F-CA771DAD1676}"/>
              </a:ext>
            </a:extLst>
          </p:cNvPr>
          <p:cNvSpPr txBox="1"/>
          <p:nvPr/>
        </p:nvSpPr>
        <p:spPr>
          <a:xfrm>
            <a:off x="783513" y="2403508"/>
            <a:ext cx="10624974" cy="50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Les librairies populaires </a:t>
            </a:r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fr-FR" sz="20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numpy</a:t>
            </a:r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fr-FR" sz="20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scipy</a:t>
            </a:r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fr-FR" sz="20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matplotlib</a:t>
            </a:r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, </a:t>
            </a:r>
            <a:r>
              <a:rPr lang="fr-FR" sz="20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scikit-learn</a:t>
            </a:r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, pandas, </a:t>
            </a:r>
            <a:r>
              <a:rPr lang="fr-FR" sz="20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seaborn</a:t>
            </a:r>
            <a:r>
              <a:rPr lang="fr-FR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. 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CF38289-52CD-9C08-AEBB-A6056DBC0937}"/>
              </a:ext>
            </a:extLst>
          </p:cNvPr>
          <p:cNvSpPr/>
          <p:nvPr/>
        </p:nvSpPr>
        <p:spPr>
          <a:xfrm>
            <a:off x="982639" y="3070746"/>
            <a:ext cx="9758149" cy="1118162"/>
          </a:xfrm>
          <a:prstGeom prst="roundRect">
            <a:avLst>
              <a:gd name="adj" fmla="val 3619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numpy</a:t>
            </a:r>
            <a: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: manipuler des matrices ou tableaux multidimensionnels ainsi que des fonctions</a:t>
            </a:r>
            <a:b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mathématiques opérant sur ces tableaux. Pour les utilisateurs de Matlab ou Julia, c’est</a:t>
            </a:r>
            <a:b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l’équivalent sous Python.</a:t>
            </a:r>
            <a:r>
              <a:rPr lang="fr-F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fr-FR" sz="1600" dirty="0">
                <a:latin typeface="Century Gothic" panose="020B0502020202020204" pitchFamily="34" charset="0"/>
              </a:rPr>
            </a:br>
            <a:endParaRPr lang="fr-FR" sz="1600" dirty="0">
              <a:latin typeface="Century Gothic" panose="020B0502020202020204" pitchFamily="34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20BD986-CA51-8243-A36D-FE6500650047}"/>
              </a:ext>
            </a:extLst>
          </p:cNvPr>
          <p:cNvSpPr/>
          <p:nvPr/>
        </p:nvSpPr>
        <p:spPr>
          <a:xfrm>
            <a:off x="982639" y="4342951"/>
            <a:ext cx="9758149" cy="1125528"/>
          </a:xfrm>
          <a:prstGeom prst="roundRect">
            <a:avLst>
              <a:gd name="adj" fmla="val 3619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scipy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: calcul scientifique; contient en particulier des éléments pour l’optimisation, algèbre linéaire, l’intégration, l’interpolation, la FFT, le traitement du signal et des</a:t>
            </a:r>
            <a:br>
              <a:rPr lang="fr-FR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lang="fr-FR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images,</a:t>
            </a:r>
            <a:r>
              <a:rPr lang="fr-F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fr-F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endParaRPr lang="fr-FR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C2BFFC9-51FC-A2D2-3F86-1F6DA7B7E6B8}"/>
              </a:ext>
            </a:extLst>
          </p:cNvPr>
          <p:cNvSpPr/>
          <p:nvPr/>
        </p:nvSpPr>
        <p:spPr>
          <a:xfrm>
            <a:off x="982638" y="5544289"/>
            <a:ext cx="9758149" cy="760955"/>
          </a:xfrm>
          <a:prstGeom prst="roundRect">
            <a:avLst>
              <a:gd name="adj" fmla="val 3619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pandas : c’est la librairie qui permet de manipuler des tableaux de données hétérogènes.</a:t>
            </a:r>
            <a:b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Pour les utilisateurs de R, c’est ce qui permet de créer des </a:t>
            </a:r>
            <a:r>
              <a:rPr lang="fr-FR" sz="1600" b="1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DataFrame</a:t>
            </a:r>
            <a:r>
              <a:rPr lang="fr-F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fr-FR" sz="1600" dirty="0"/>
            </a:br>
            <a:endParaRPr lang="fr-FR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6252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CF38289-52CD-9C08-AEBB-A6056DBC0937}"/>
              </a:ext>
            </a:extLst>
          </p:cNvPr>
          <p:cNvSpPr/>
          <p:nvPr/>
        </p:nvSpPr>
        <p:spPr>
          <a:xfrm>
            <a:off x="982639" y="905446"/>
            <a:ext cx="9758149" cy="1118162"/>
          </a:xfrm>
          <a:prstGeom prst="roundRect">
            <a:avLst>
              <a:gd name="adj" fmla="val 3619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matplotlib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: affichage graphique standard (courbe, surface, histogrammes, etc.)</a:t>
            </a:r>
          </a:p>
          <a:p>
            <a:pPr algn="ctr"/>
            <a:br>
              <a:rPr lang="fr-FR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lang="fr-FR" sz="1800" b="1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scikit-learn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: c’est la librairie pour l’apprentissage automatique</a:t>
            </a:r>
            <a:r>
              <a:rPr lang="fr-F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fr-FR" sz="1600" dirty="0"/>
            </a:br>
            <a:endParaRPr lang="fr-FR" sz="1600" dirty="0">
              <a:latin typeface="Century Gothic" panose="020B0502020202020204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1BD339A-CEF7-256C-883B-D7E22E32FE15}"/>
              </a:ext>
            </a:extLst>
          </p:cNvPr>
          <p:cNvSpPr/>
          <p:nvPr/>
        </p:nvSpPr>
        <p:spPr>
          <a:xfrm>
            <a:off x="982639" y="2123985"/>
            <a:ext cx="9758149" cy="1065486"/>
          </a:xfrm>
          <a:prstGeom prst="roundRect">
            <a:avLst>
              <a:gd name="adj" fmla="val 3619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seaborn</a:t>
            </a:r>
            <a: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: c’est une extension de </a:t>
            </a:r>
            <a:r>
              <a:rPr lang="fr-FR" sz="1600" b="1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matplotlib</a:t>
            </a:r>
            <a: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qui permet d’avoir des affiches graphiques</a:t>
            </a:r>
            <a:b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lang="fr-FR" sz="16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plus esthétiques, et de facilement afficher des “classiques” statistiques (boîtes à moustache, estimateur de densité à noyaux, intervalles de confiances, etc.)</a:t>
            </a:r>
            <a:r>
              <a:rPr lang="fr-F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br>
              <a:rPr lang="fr-FR" sz="1600" dirty="0"/>
            </a:br>
            <a:endParaRPr lang="fr-FR" sz="1600" dirty="0">
              <a:latin typeface="Century Gothic" panose="020B0502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74C4A2-DF80-2BA3-EE83-9F11F3D14B79}"/>
              </a:ext>
            </a:extLst>
          </p:cNvPr>
          <p:cNvSpPr txBox="1"/>
          <p:nvPr/>
        </p:nvSpPr>
        <p:spPr>
          <a:xfrm>
            <a:off x="573206" y="3450244"/>
            <a:ext cx="1038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Century Gothic" panose="020B0502020202020204" pitchFamily="34" charset="0"/>
              </a:rPr>
              <a:t>Pour importer les librairies dans python, on écrit la syntaxe suivante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Century Gothic" panose="020B0502020202020204" pitchFamily="34" charset="0"/>
            </a:endParaRPr>
          </a:p>
          <a:p>
            <a:r>
              <a:rPr lang="fr-FR" b="1" dirty="0">
                <a:latin typeface="Century Gothic" panose="020B0502020202020204" pitchFamily="34" charset="0"/>
              </a:rPr>
              <a:t> 	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import</a:t>
            </a:r>
            <a:r>
              <a:rPr lang="fr-FR" b="1" dirty="0">
                <a:latin typeface="Century Gothic" panose="020B0502020202020204" pitchFamily="34" charset="0"/>
              </a:rPr>
              <a:t> « </a:t>
            </a:r>
            <a:r>
              <a:rPr lang="fr-FR" b="1" dirty="0" err="1">
                <a:latin typeface="Century Gothic" panose="020B0502020202020204" pitchFamily="34" charset="0"/>
              </a:rPr>
              <a:t>nom_du_librairie</a:t>
            </a:r>
            <a:r>
              <a:rPr lang="fr-FR" b="1" dirty="0">
                <a:latin typeface="Century Gothic" panose="020B0502020202020204" pitchFamily="34" charset="0"/>
              </a:rPr>
              <a:t> »  </a:t>
            </a:r>
          </a:p>
          <a:p>
            <a:r>
              <a:rPr lang="fr-FR" b="1" dirty="0">
                <a:latin typeface="Century Gothic" panose="020B0502020202020204" pitchFamily="34" charset="0"/>
              </a:rPr>
              <a:t>	</a:t>
            </a:r>
          </a:p>
          <a:p>
            <a:r>
              <a:rPr lang="fr-FR" b="1" dirty="0">
                <a:latin typeface="Century Gothic" panose="020B0502020202020204" pitchFamily="34" charset="0"/>
              </a:rPr>
              <a:t>	Exemple :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import</a:t>
            </a:r>
            <a:r>
              <a:rPr lang="fr-FR" b="1" dirty="0">
                <a:latin typeface="Century Gothic" panose="020B0502020202020204" pitchFamily="34" charset="0"/>
              </a:rPr>
              <a:t> </a:t>
            </a:r>
            <a:r>
              <a:rPr lang="fr-FR" b="1" dirty="0" err="1">
                <a:latin typeface="Century Gothic" panose="020B0502020202020204" pitchFamily="34" charset="0"/>
              </a:rPr>
              <a:t>numpy</a:t>
            </a:r>
            <a:r>
              <a:rPr lang="fr-FR" b="1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E2B2CED-EAE2-9B00-9294-C41E9C8A96A6}"/>
              </a:ext>
            </a:extLst>
          </p:cNvPr>
          <p:cNvSpPr txBox="1"/>
          <p:nvPr/>
        </p:nvSpPr>
        <p:spPr>
          <a:xfrm>
            <a:off x="573205" y="4991652"/>
            <a:ext cx="10385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Century Gothic" panose="020B0502020202020204" pitchFamily="34" charset="0"/>
              </a:rPr>
              <a:t>On peut donner un raccourci au nom de la librairie pour ne pas à chaque fois se fatiguer à écrire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Century Gothic" panose="020B0502020202020204" pitchFamily="34" charset="0"/>
            </a:endParaRPr>
          </a:p>
          <a:p>
            <a:r>
              <a:rPr lang="fr-FR" b="1" dirty="0">
                <a:latin typeface="Century Gothic" panose="020B0502020202020204" pitchFamily="34" charset="0"/>
              </a:rPr>
              <a:t>	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import</a:t>
            </a:r>
            <a:r>
              <a:rPr lang="fr-FR" b="1" dirty="0">
                <a:latin typeface="Century Gothic" panose="020B0502020202020204" pitchFamily="34" charset="0"/>
              </a:rPr>
              <a:t> « </a:t>
            </a:r>
            <a:r>
              <a:rPr lang="fr-FR" b="1" dirty="0" err="1">
                <a:latin typeface="Century Gothic" panose="020B0502020202020204" pitchFamily="34" charset="0"/>
              </a:rPr>
              <a:t>nom_du_librairie</a:t>
            </a:r>
            <a:r>
              <a:rPr lang="fr-FR" b="1" dirty="0">
                <a:latin typeface="Century Gothic" panose="020B0502020202020204" pitchFamily="34" charset="0"/>
              </a:rPr>
              <a:t> »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as</a:t>
            </a:r>
            <a:r>
              <a:rPr lang="fr-FR" b="1" dirty="0">
                <a:latin typeface="Century Gothic" panose="020B0502020202020204" pitchFamily="34" charset="0"/>
              </a:rPr>
              <a:t> « nom raccourci »</a:t>
            </a:r>
          </a:p>
          <a:p>
            <a:r>
              <a:rPr lang="fr-FR" b="1" dirty="0">
                <a:latin typeface="Century Gothic" panose="020B0502020202020204" pitchFamily="34" charset="0"/>
              </a:rPr>
              <a:t>	Exemple :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import</a:t>
            </a:r>
            <a:r>
              <a:rPr lang="fr-FR" b="1" dirty="0">
                <a:latin typeface="Century Gothic" panose="020B0502020202020204" pitchFamily="34" charset="0"/>
              </a:rPr>
              <a:t> </a:t>
            </a:r>
            <a:r>
              <a:rPr lang="fr-FR" b="1" dirty="0" err="1">
                <a:latin typeface="Century Gothic" panose="020B0502020202020204" pitchFamily="34" charset="0"/>
              </a:rPr>
              <a:t>numpy</a:t>
            </a:r>
            <a:r>
              <a:rPr lang="fr-FR" b="1" dirty="0">
                <a:latin typeface="Century Gothic" panose="020B0502020202020204" pitchFamily="34" charset="0"/>
              </a:rPr>
              <a:t>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as</a:t>
            </a:r>
            <a:r>
              <a:rPr lang="fr-FR" b="1" dirty="0">
                <a:latin typeface="Century Gothic" panose="020B0502020202020204" pitchFamily="34" charset="0"/>
              </a:rPr>
              <a:t> </a:t>
            </a:r>
            <a:r>
              <a:rPr lang="fr-FR" b="1" dirty="0" err="1">
                <a:latin typeface="Century Gothic" panose="020B0502020202020204" pitchFamily="34" charset="0"/>
              </a:rPr>
              <a:t>np</a:t>
            </a:r>
            <a:endParaRPr lang="fr-FR" b="1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6526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BDFA19-5F0A-E807-2C09-18AB81CE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67" y="1829231"/>
            <a:ext cx="8555548" cy="455692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498397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FD8B5CF-17E1-4FFB-BD1D-B46F0EB96788}"/>
              </a:ext>
            </a:extLst>
          </p:cNvPr>
          <p:cNvSpPr/>
          <p:nvPr/>
        </p:nvSpPr>
        <p:spPr>
          <a:xfrm flipV="1">
            <a:off x="170989" y="112022"/>
            <a:ext cx="6625596" cy="566122"/>
          </a:xfrm>
          <a:custGeom>
            <a:avLst/>
            <a:gdLst>
              <a:gd name="connsiteX0" fmla="*/ 265160 w 3740851"/>
              <a:gd name="connsiteY0" fmla="*/ 0 h 196500"/>
              <a:gd name="connsiteX1" fmla="*/ 3475691 w 3740851"/>
              <a:gd name="connsiteY1" fmla="*/ 0 h 196500"/>
              <a:gd name="connsiteX2" fmla="*/ 3736017 w 3740851"/>
              <a:gd name="connsiteY2" fmla="*/ 172556 h 196500"/>
              <a:gd name="connsiteX3" fmla="*/ 3740851 w 3740851"/>
              <a:gd name="connsiteY3" fmla="*/ 196500 h 196500"/>
              <a:gd name="connsiteX4" fmla="*/ 0 w 3740851"/>
              <a:gd name="connsiteY4" fmla="*/ 196500 h 196500"/>
              <a:gd name="connsiteX5" fmla="*/ 4835 w 3740851"/>
              <a:gd name="connsiteY5" fmla="*/ 172556 h 196500"/>
              <a:gd name="connsiteX6" fmla="*/ 265160 w 3740851"/>
              <a:gd name="connsiteY6" fmla="*/ 0 h 19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0851" h="196500">
                <a:moveTo>
                  <a:pt x="265160" y="0"/>
                </a:moveTo>
                <a:lnTo>
                  <a:pt x="3475691" y="0"/>
                </a:lnTo>
                <a:cubicBezTo>
                  <a:pt x="3592718" y="0"/>
                  <a:pt x="3693127" y="71152"/>
                  <a:pt x="3736017" y="172556"/>
                </a:cubicBezTo>
                <a:lnTo>
                  <a:pt x="3740851" y="196500"/>
                </a:lnTo>
                <a:lnTo>
                  <a:pt x="0" y="196500"/>
                </a:lnTo>
                <a:lnTo>
                  <a:pt x="4835" y="172556"/>
                </a:lnTo>
                <a:cubicBezTo>
                  <a:pt x="47725" y="71152"/>
                  <a:pt x="148133" y="0"/>
                  <a:pt x="265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8338A-3CD9-4F8E-9CDC-F9586158429B}"/>
              </a:ext>
            </a:extLst>
          </p:cNvPr>
          <p:cNvSpPr/>
          <p:nvPr/>
        </p:nvSpPr>
        <p:spPr>
          <a:xfrm flipV="1">
            <a:off x="170989" y="112022"/>
            <a:ext cx="11689707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15ED2277-F2D6-43DE-9338-822E1A774741}"/>
              </a:ext>
            </a:extLst>
          </p:cNvPr>
          <p:cNvSpPr/>
          <p:nvPr/>
        </p:nvSpPr>
        <p:spPr>
          <a:xfrm rot="16200000">
            <a:off x="5190152" y="64970"/>
            <a:ext cx="1651379" cy="11822229"/>
          </a:xfrm>
          <a:custGeom>
            <a:avLst/>
            <a:gdLst>
              <a:gd name="connsiteX0" fmla="*/ 1651379 w 1651379"/>
              <a:gd name="connsiteY0" fmla="*/ 0 h 7383192"/>
              <a:gd name="connsiteX1" fmla="*/ 1651379 w 1651379"/>
              <a:gd name="connsiteY1" fmla="*/ 95535 h 7383192"/>
              <a:gd name="connsiteX2" fmla="*/ 97242 w 1651379"/>
              <a:gd name="connsiteY2" fmla="*/ 95535 h 7383192"/>
              <a:gd name="connsiteX3" fmla="*/ 97242 w 1651379"/>
              <a:gd name="connsiteY3" fmla="*/ 7383192 h 7383192"/>
              <a:gd name="connsiteX4" fmla="*/ 1 w 1651379"/>
              <a:gd name="connsiteY4" fmla="*/ 7383192 h 7383192"/>
              <a:gd name="connsiteX5" fmla="*/ 1 w 1651379"/>
              <a:gd name="connsiteY5" fmla="*/ 95535 h 7383192"/>
              <a:gd name="connsiteX6" fmla="*/ 0 w 1651379"/>
              <a:gd name="connsiteY6" fmla="*/ 95535 h 7383192"/>
              <a:gd name="connsiteX7" fmla="*/ 0 w 1651379"/>
              <a:gd name="connsiteY7" fmla="*/ 0 h 73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1379" h="7383192">
                <a:moveTo>
                  <a:pt x="1651379" y="0"/>
                </a:moveTo>
                <a:lnTo>
                  <a:pt x="1651379" y="95535"/>
                </a:lnTo>
                <a:lnTo>
                  <a:pt x="97242" y="95535"/>
                </a:lnTo>
                <a:lnTo>
                  <a:pt x="97242" y="7383192"/>
                </a:lnTo>
                <a:lnTo>
                  <a:pt x="1" y="7383192"/>
                </a:lnTo>
                <a:lnTo>
                  <a:pt x="1" y="95535"/>
                </a:lnTo>
                <a:lnTo>
                  <a:pt x="0" y="9553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>
              <a:cs typeface="Times New Roman" panose="02020603050405020304" pitchFamily="18" charset="0"/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CAB683C-4B51-4592-807B-BD0CCA585595}"/>
              </a:ext>
            </a:extLst>
          </p:cNvPr>
          <p:cNvSpPr/>
          <p:nvPr/>
        </p:nvSpPr>
        <p:spPr>
          <a:xfrm rot="19169574">
            <a:off x="-1862093" y="513705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443280D-1ED1-4D42-B463-7238EFCF9A06}"/>
              </a:ext>
            </a:extLst>
          </p:cNvPr>
          <p:cNvSpPr/>
          <p:nvPr/>
        </p:nvSpPr>
        <p:spPr>
          <a:xfrm rot="19169574">
            <a:off x="-1472908" y="5399975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6D27518-D644-49BC-A45F-10D068E3786B}"/>
              </a:ext>
            </a:extLst>
          </p:cNvPr>
          <p:cNvSpPr/>
          <p:nvPr/>
        </p:nvSpPr>
        <p:spPr>
          <a:xfrm rot="19169574">
            <a:off x="-231655" y="5499997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B25E434E-F996-4F7D-B5F8-0D631341BB58}"/>
              </a:ext>
            </a:extLst>
          </p:cNvPr>
          <p:cNvSpPr/>
          <p:nvPr/>
        </p:nvSpPr>
        <p:spPr>
          <a:xfrm rot="19169574">
            <a:off x="8272252" y="-93313"/>
            <a:ext cx="3213700" cy="79751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B8D2AEE-1550-436D-A891-DD8305A52482}"/>
              </a:ext>
            </a:extLst>
          </p:cNvPr>
          <p:cNvSpPr/>
          <p:nvPr/>
        </p:nvSpPr>
        <p:spPr>
          <a:xfrm rot="19169574">
            <a:off x="8356747" y="452693"/>
            <a:ext cx="4385307" cy="8372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60E4F420-AB0F-488D-88FC-0F1D5AD28E2A}"/>
              </a:ext>
            </a:extLst>
          </p:cNvPr>
          <p:cNvSpPr/>
          <p:nvPr/>
        </p:nvSpPr>
        <p:spPr>
          <a:xfrm rot="19169574">
            <a:off x="8984796" y="874395"/>
            <a:ext cx="4968949" cy="796789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AFA5AC-1B0F-79EF-0C44-D7A0D6DA6E72}"/>
              </a:ext>
            </a:extLst>
          </p:cNvPr>
          <p:cNvSpPr txBox="1"/>
          <p:nvPr/>
        </p:nvSpPr>
        <p:spPr>
          <a:xfrm>
            <a:off x="291099" y="210417"/>
            <a:ext cx="628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Les bases de programmation en python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D993EA-3F5A-4CF7-5871-EE3D4D874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1" y="2161955"/>
            <a:ext cx="6259301" cy="416497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1AEDEB-A968-5FB4-E6F4-5615E128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32" y="2161955"/>
            <a:ext cx="5457187" cy="419675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B7F882B-9B6A-B311-BBDF-11DB1E93DE77}"/>
              </a:ext>
            </a:extLst>
          </p:cNvPr>
          <p:cNvSpPr txBox="1"/>
          <p:nvPr/>
        </p:nvSpPr>
        <p:spPr>
          <a:xfrm>
            <a:off x="719745" y="1081047"/>
            <a:ext cx="927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Les opérations définies sous python</a:t>
            </a:r>
          </a:p>
        </p:txBody>
      </p:sp>
    </p:spTree>
    <p:extLst>
      <p:ext uri="{BB962C8B-B14F-4D97-AF65-F5344CB8AC3E}">
        <p14:creationId xmlns:p14="http://schemas.microsoft.com/office/powerpoint/2010/main" val="323713054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2146</Words>
  <Application>Microsoft Office PowerPoint</Application>
  <PresentationFormat>Grand écran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Century Gothic</vt:lpstr>
      <vt:lpstr>Consolas</vt:lpstr>
      <vt:lpstr>Corbel</vt:lpstr>
      <vt:lpstr>Ink Free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UNDP Togo</dc:creator>
  <cp:lastModifiedBy>Esso-Etona Athanase ALEKI</cp:lastModifiedBy>
  <cp:revision>90</cp:revision>
  <dcterms:created xsi:type="dcterms:W3CDTF">2019-05-18T14:38:05Z</dcterms:created>
  <dcterms:modified xsi:type="dcterms:W3CDTF">2022-08-04T16:32:11Z</dcterms:modified>
</cp:coreProperties>
</file>