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78" r:id="rId7"/>
    <p:sldId id="265" r:id="rId8"/>
    <p:sldId id="266" r:id="rId9"/>
    <p:sldId id="267" r:id="rId10"/>
    <p:sldId id="27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C0E"/>
    <a:srgbClr val="00A8E8"/>
    <a:srgbClr val="CCECFF"/>
    <a:srgbClr val="FF6699"/>
    <a:srgbClr val="E9C46A"/>
    <a:srgbClr val="E76F51"/>
    <a:srgbClr val="2A9D8F"/>
    <a:srgbClr val="F4A261"/>
    <a:srgbClr val="26465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717F9-88C4-4EC0-A212-B2CAB087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EF4789-8C36-4EC1-A496-6FDD8449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C63EE-3D1E-4620-BD23-179BE72B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D3323-2FB0-4A01-97F1-8A1573EF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8F2D6-798D-4465-9F14-8A4FCF0C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2F88-BC7B-40AF-BE63-8A828ED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8B4B3-D732-42D0-8239-6261DED1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81827-878F-4265-BB13-AC67BCB0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F9B50-B0E3-484C-969D-82216682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56B5A-47AB-4625-8C7D-44F8B8B6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16169C-D47D-4A38-A675-1A5F9BDFA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DE1C5-2D2E-4A1C-9142-50B150E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710C7-0478-4255-B3BC-95772CD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E1F73-7D46-4403-9ADB-BB7E0B9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89D46-CDA6-44A8-B684-6D3363B5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77CB-32E2-4E6F-A0F4-A5255B47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A91-6F7E-4429-A607-BEC524A8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D7D57-691D-4D08-BD95-8AB07F3A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069A0-FF4F-456E-ADF5-EFEDF83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D49CA-D28F-4B2D-859C-2BF8BC1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99A0-F8DD-43DF-B2A7-E2275A3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B2A31-61B4-45B3-BEB0-5EEE0D78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CE58A-642A-4A52-97F0-06DC7E8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2F6E4-E10A-4587-947C-A85A2D27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D8B23-6474-4896-A6A9-6D4A85A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0CE97-6559-470D-9AA8-68095B6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3BA93-7247-402B-B90B-DF9CD23D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074133-D10A-4A1E-A4D6-57FBF84F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BB285-3C18-4D0B-B3EC-6EB9AF22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EDD97-B24A-4713-BC19-20F6B24C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833F0-5C04-4CBC-B41D-401BB19A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C6299-34B5-4EFC-829C-41CEDB5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88F82-B567-473F-A4BD-8F457095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6E456-6B79-4A77-96E7-81DEF5B9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F7E67-CE4F-4B1C-8ED7-439122BB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9504A-39DC-4D11-AC1E-28A3E4509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A4E1D-8B70-4846-8056-F537C973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B0387F-B990-406E-9F95-46FFFB0A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99513-3A5B-4801-9E32-7EADB19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89C82-3D29-40C3-9DA9-140712A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AB8D2-6039-49E9-861F-F63BD2A7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E7F3D-D78F-4B97-8085-50EFEE5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9E4FD-1237-4DB8-9C93-2DCB35F4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832E14-3592-456A-B38B-0A96D6E5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C91C8-53D7-41B8-9984-EE6EE39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2F73B9-AA7B-4731-98A1-4B8F3A71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5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D6E8A-A10B-4D69-8B5A-46743D5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450FE-36E3-4D3F-92BE-CF35EB3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DB0AD-86D1-47F6-A631-B26AEE7D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D15F59-C383-4176-9AFA-2DF487E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B31384-8BBB-436C-AE5A-E8B9270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FD8C7-CFC4-4B20-AC1A-9A7A80E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B11C5-39A0-4BE7-907A-D97FF195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F8696-4E45-4EBF-BF52-6BB16007F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1C1F7-0096-4EB0-BA40-32AA0392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A3663-6B24-4D64-8EDB-1CCF097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EF0A6-E420-442C-A497-0448E243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09244-57FC-46DD-8320-BF9A217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E8CC14-38EB-45E8-B07A-5FD4869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65862-696F-4916-AD2D-177077C3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22157-DEEF-4160-B08D-93E1FBC1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9704-C6E5-48BC-BFAB-062D3169258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B8C3A-D695-414D-81D8-CCA5D27F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C312E-3E05-4F5A-8A2D-CA0B6EE52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ngesso12@gmail.com" TargetMode="External"/><Relationship Id="rId2" Type="http://schemas.openxmlformats.org/officeDocument/2006/relationships/hyperlink" Target="mailto:athanasealeki1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E5F4"/>
            </a:gs>
            <a:gs pos="0">
              <a:schemeClr val="accent1">
                <a:alpha val="22000"/>
                <a:lumMod val="8000"/>
                <a:lumOff val="92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4000"/>
                <a:lumOff val="5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7BB6F0C-3EEE-4FFE-A277-2137C5050C36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0BD34C3-2DE8-438F-B3F0-077CFFB66AD8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4C2A4CE-99CB-43C6-B35A-AE706D064A90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9E8D5C1-8067-4BDE-A253-6A6C91CEB5CD}"/>
              </a:ext>
            </a:extLst>
          </p:cNvPr>
          <p:cNvSpPr/>
          <p:nvPr/>
        </p:nvSpPr>
        <p:spPr>
          <a:xfrm rot="19169574">
            <a:off x="8447177" y="-278735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387FCA9-E45F-4993-8382-9114932879B8}"/>
              </a:ext>
            </a:extLst>
          </p:cNvPr>
          <p:cNvSpPr/>
          <p:nvPr/>
        </p:nvSpPr>
        <p:spPr>
          <a:xfrm rot="19169574">
            <a:off x="8319682" y="47502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61A13ED-C25F-453F-AF17-3639B0B3F21E}"/>
              </a:ext>
            </a:extLst>
          </p:cNvPr>
          <p:cNvSpPr/>
          <p:nvPr/>
        </p:nvSpPr>
        <p:spPr>
          <a:xfrm rot="19169574">
            <a:off x="8524458" y="124652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C82F02-BC2A-4363-AF93-27BCCDC9D7E0}"/>
              </a:ext>
            </a:extLst>
          </p:cNvPr>
          <p:cNvSpPr/>
          <p:nvPr/>
        </p:nvSpPr>
        <p:spPr>
          <a:xfrm flipH="1">
            <a:off x="0" y="0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1BABAC-A6CD-4D47-A899-25CB966578D5}"/>
              </a:ext>
            </a:extLst>
          </p:cNvPr>
          <p:cNvSpPr/>
          <p:nvPr/>
        </p:nvSpPr>
        <p:spPr>
          <a:xfrm rot="5400000" flipH="1">
            <a:off x="476250" y="-352425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90197B-31E2-44FF-B645-382327C3F26E}"/>
              </a:ext>
            </a:extLst>
          </p:cNvPr>
          <p:cNvSpPr/>
          <p:nvPr/>
        </p:nvSpPr>
        <p:spPr>
          <a:xfrm rot="5400000" flipH="1">
            <a:off x="11595174" y="6301692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6E6A72-AC2B-450F-AB97-896513AD5A87}"/>
              </a:ext>
            </a:extLst>
          </p:cNvPr>
          <p:cNvSpPr/>
          <p:nvPr/>
        </p:nvSpPr>
        <p:spPr>
          <a:xfrm flipH="1">
            <a:off x="11979550" y="5949267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D7002C-4C60-4AB3-A7F7-6F3EA1B54D73}"/>
              </a:ext>
            </a:extLst>
          </p:cNvPr>
          <p:cNvSpPr/>
          <p:nvPr/>
        </p:nvSpPr>
        <p:spPr>
          <a:xfrm>
            <a:off x="1057275" y="-6620"/>
            <a:ext cx="11134725" cy="575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07FBC-D2EE-4919-9B27-40F033830CDD}"/>
              </a:ext>
            </a:extLst>
          </p:cNvPr>
          <p:cNvSpPr/>
          <p:nvPr/>
        </p:nvSpPr>
        <p:spPr>
          <a:xfrm>
            <a:off x="0" y="6786814"/>
            <a:ext cx="11242749" cy="653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E65D5-4275-453A-8641-50A6B41EE135}"/>
              </a:ext>
            </a:extLst>
          </p:cNvPr>
          <p:cNvSpPr/>
          <p:nvPr/>
        </p:nvSpPr>
        <p:spPr>
          <a:xfrm rot="5400000" flipV="1">
            <a:off x="-2886470" y="3811846"/>
            <a:ext cx="5881992" cy="9675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9F229D-5B78-4BA2-BDEE-285020789E16}"/>
              </a:ext>
            </a:extLst>
          </p:cNvPr>
          <p:cNvSpPr/>
          <p:nvPr/>
        </p:nvSpPr>
        <p:spPr>
          <a:xfrm rot="5400000" flipV="1">
            <a:off x="9198148" y="2963648"/>
            <a:ext cx="5918710" cy="648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77C27F-B970-9E33-56F7-1FA8DEE68B54}"/>
              </a:ext>
            </a:extLst>
          </p:cNvPr>
          <p:cNvSpPr txBox="1"/>
          <p:nvPr/>
        </p:nvSpPr>
        <p:spPr>
          <a:xfrm>
            <a:off x="1550186" y="2993106"/>
            <a:ext cx="9091625" cy="830997"/>
          </a:xfrm>
          <a:prstGeom prst="rect">
            <a:avLst/>
          </a:prstGeom>
          <a:solidFill>
            <a:srgbClr val="CCECFF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C00000"/>
                </a:solidFill>
              </a:rPr>
              <a:t>Généralité sur le Machine Learning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F5CE71-4C4C-FA50-0475-03D1F169234D}"/>
              </a:ext>
            </a:extLst>
          </p:cNvPr>
          <p:cNvSpPr txBox="1"/>
          <p:nvPr/>
        </p:nvSpPr>
        <p:spPr>
          <a:xfrm>
            <a:off x="2230962" y="1760054"/>
            <a:ext cx="7823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Module 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2EB830-868C-AD0E-5A8E-F6C422A9EA6D}"/>
              </a:ext>
            </a:extLst>
          </p:cNvPr>
          <p:cNvSpPr txBox="1"/>
          <p:nvPr/>
        </p:nvSpPr>
        <p:spPr>
          <a:xfrm>
            <a:off x="1551709" y="4348963"/>
            <a:ext cx="868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Formateur</a:t>
            </a:r>
            <a:r>
              <a:rPr lang="fr-FR" sz="2800" b="1" dirty="0"/>
              <a:t> : </a:t>
            </a:r>
            <a:r>
              <a:rPr lang="fr-FR" sz="2800" b="1" dirty="0">
                <a:latin typeface="Arial Rounded MT Bold" panose="020F0704030504030204" pitchFamily="34" charset="0"/>
              </a:rPr>
              <a:t>ALEKI Esso-Etona Athanase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C9E9FE-45EA-9697-A926-3BD8320F0424}"/>
              </a:ext>
            </a:extLst>
          </p:cNvPr>
          <p:cNvSpPr txBox="1"/>
          <p:nvPr/>
        </p:nvSpPr>
        <p:spPr>
          <a:xfrm>
            <a:off x="1815833" y="4896568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Ingénieur Statisticien Economiste et Data </a:t>
            </a:r>
            <a:r>
              <a:rPr lang="fr-FR" sz="2400" b="1" dirty="0" err="1">
                <a:latin typeface="Arial Rounded MT Bold" panose="020F0704030504030204" pitchFamily="34" charset="0"/>
              </a:rPr>
              <a:t>scientist</a:t>
            </a:r>
            <a:endParaRPr lang="fr-F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BF717D-DA21-3B77-E7C1-17125708B828}"/>
              </a:ext>
            </a:extLst>
          </p:cNvPr>
          <p:cNvSpPr txBox="1"/>
          <p:nvPr/>
        </p:nvSpPr>
        <p:spPr>
          <a:xfrm>
            <a:off x="1791351" y="5976317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Tél : (+228) 91 43 08 08 / 70 61 70 96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3EDFF9-360A-40D1-4AE2-502B95EFBBA9}"/>
              </a:ext>
            </a:extLst>
          </p:cNvPr>
          <p:cNvSpPr txBox="1"/>
          <p:nvPr/>
        </p:nvSpPr>
        <p:spPr>
          <a:xfrm>
            <a:off x="1321748" y="5412029"/>
            <a:ext cx="963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latin typeface="Arial Rounded MT Bold" panose="020F0704030504030204" pitchFamily="34" charset="0"/>
              </a:rPr>
              <a:t>Email</a:t>
            </a:r>
            <a:r>
              <a:rPr lang="fr-FR" sz="2400" b="1" dirty="0">
                <a:latin typeface="Arial Rounded MT Bold" panose="020F0704030504030204" pitchFamily="34" charset="0"/>
              </a:rPr>
              <a:t> : </a:t>
            </a:r>
            <a:r>
              <a:rPr lang="fr-FR" sz="2400" b="1" dirty="0">
                <a:latin typeface="Arial Rounded MT Bold" panose="020F0704030504030204" pitchFamily="34" charset="0"/>
                <a:hlinkClick r:id="rId2"/>
              </a:rPr>
              <a:t>athanasealeki12@gmail.com</a:t>
            </a:r>
            <a:r>
              <a:rPr lang="fr-FR" sz="2400" b="1" dirty="0">
                <a:latin typeface="Arial Rounded MT Bold" panose="020F0704030504030204" pitchFamily="34" charset="0"/>
              </a:rPr>
              <a:t> / </a:t>
            </a:r>
            <a:r>
              <a:rPr lang="fr-FR" sz="2400" b="1" dirty="0">
                <a:latin typeface="Arial Rounded MT Bold" panose="020F0704030504030204" pitchFamily="34" charset="0"/>
                <a:hlinkClick r:id="rId3"/>
              </a:rPr>
              <a:t>kingesso12@gmail.com</a:t>
            </a:r>
            <a:r>
              <a:rPr lang="fr-FR" sz="2400" b="1" dirty="0">
                <a:latin typeface="Arial Rounded MT Bold" panose="020F0704030504030204" pitchFamily="34" charset="0"/>
              </a:rPr>
              <a:t>  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4DBCAE6-1CC8-5B5C-F284-ABE16B5898C4}"/>
              </a:ext>
            </a:extLst>
          </p:cNvPr>
          <p:cNvSpPr txBox="1"/>
          <p:nvPr/>
        </p:nvSpPr>
        <p:spPr>
          <a:xfrm>
            <a:off x="1762594" y="289155"/>
            <a:ext cx="866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Ink Free" panose="03080402000500000000" pitchFamily="66" charset="0"/>
              </a:rPr>
              <a:t>Formation data science et machine </a:t>
            </a:r>
            <a:r>
              <a:rPr lang="fr-FR" sz="3200" b="1" dirty="0" err="1">
                <a:latin typeface="Ink Free" panose="03080402000500000000" pitchFamily="66" charset="0"/>
              </a:rPr>
              <a:t>learning</a:t>
            </a:r>
            <a:r>
              <a:rPr lang="fr-FR" sz="3200" b="1" dirty="0">
                <a:latin typeface="Ink Free" panose="03080402000500000000" pitchFamily="66" charset="0"/>
              </a:rPr>
              <a:t> sous python</a:t>
            </a:r>
          </a:p>
        </p:txBody>
      </p:sp>
    </p:spTree>
    <p:extLst>
      <p:ext uri="{BB962C8B-B14F-4D97-AF65-F5344CB8AC3E}">
        <p14:creationId xmlns:p14="http://schemas.microsoft.com/office/powerpoint/2010/main" val="6029004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160B20-9F4A-8E4C-CEF5-0FF929E10212}"/>
              </a:ext>
            </a:extLst>
          </p:cNvPr>
          <p:cNvSpPr txBox="1"/>
          <p:nvPr/>
        </p:nvSpPr>
        <p:spPr>
          <a:xfrm>
            <a:off x="3483787" y="2677000"/>
            <a:ext cx="5448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5753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789369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8AAA71-911A-51E2-29B4-33D84F0B9404}"/>
              </a:ext>
            </a:extLst>
          </p:cNvPr>
          <p:cNvSpPr txBox="1"/>
          <p:nvPr/>
        </p:nvSpPr>
        <p:spPr>
          <a:xfrm>
            <a:off x="291099" y="210417"/>
            <a:ext cx="697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Plan de la présentation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3C6B661-A4D6-D891-1868-43FA38BC7EF1}"/>
              </a:ext>
            </a:extLst>
          </p:cNvPr>
          <p:cNvGrpSpPr/>
          <p:nvPr/>
        </p:nvGrpSpPr>
        <p:grpSpPr>
          <a:xfrm>
            <a:off x="1457325" y="928982"/>
            <a:ext cx="7993069" cy="1004239"/>
            <a:chOff x="1457325" y="928982"/>
            <a:chExt cx="7993069" cy="100423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01EF2E6E-6250-70A5-421B-EBAB2BD06BF2}"/>
                </a:ext>
              </a:extLst>
            </p:cNvPr>
            <p:cNvSpPr/>
            <p:nvPr/>
          </p:nvSpPr>
          <p:spPr>
            <a:xfrm>
              <a:off x="1457325" y="1114425"/>
              <a:ext cx="657225" cy="717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6B183-C449-5D9E-BEE9-3950A0D2FE50}"/>
                </a:ext>
              </a:extLst>
            </p:cNvPr>
            <p:cNvSpPr/>
            <p:nvPr/>
          </p:nvSpPr>
          <p:spPr>
            <a:xfrm>
              <a:off x="2094491" y="1370671"/>
              <a:ext cx="377247" cy="170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B71A7A9-7C94-1EB2-28BF-AED50EDEE932}"/>
                </a:ext>
              </a:extLst>
            </p:cNvPr>
            <p:cNvSpPr/>
            <p:nvPr/>
          </p:nvSpPr>
          <p:spPr>
            <a:xfrm>
              <a:off x="2471738" y="928982"/>
              <a:ext cx="6978656" cy="1004239"/>
            </a:xfrm>
            <a:prstGeom prst="roundRect">
              <a:avLst>
                <a:gd name="adj" fmla="val 43699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latin typeface="Century Gothic" panose="020B0502020202020204" pitchFamily="34" charset="0"/>
                </a:rPr>
                <a:t>Définition du machine </a:t>
              </a:r>
              <a:r>
                <a:rPr lang="fr-FR" sz="2800" b="1" dirty="0" err="1">
                  <a:latin typeface="Century Gothic" panose="020B0502020202020204" pitchFamily="34" charset="0"/>
                </a:rPr>
                <a:t>learning</a:t>
              </a:r>
              <a:r>
                <a:rPr lang="fr-FR" sz="2800" b="1" dirty="0">
                  <a:latin typeface="Century Gothic" panose="020B0502020202020204" pitchFamily="34" charset="0"/>
                </a:rPr>
                <a:t> (ML)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B3B9947-7575-1EFE-247C-0761A7D629CD}"/>
              </a:ext>
            </a:extLst>
          </p:cNvPr>
          <p:cNvGrpSpPr/>
          <p:nvPr/>
        </p:nvGrpSpPr>
        <p:grpSpPr>
          <a:xfrm>
            <a:off x="1714501" y="2064466"/>
            <a:ext cx="7993069" cy="1004239"/>
            <a:chOff x="1457325" y="928982"/>
            <a:chExt cx="7993069" cy="1004239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AC4B464-5C9A-3719-52CD-8AA53123A20D}"/>
                </a:ext>
              </a:extLst>
            </p:cNvPr>
            <p:cNvSpPr/>
            <p:nvPr/>
          </p:nvSpPr>
          <p:spPr>
            <a:xfrm>
              <a:off x="1457325" y="1114425"/>
              <a:ext cx="657225" cy="717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1F0702-6AEB-D4D4-31E4-7878847A5E65}"/>
                </a:ext>
              </a:extLst>
            </p:cNvPr>
            <p:cNvSpPr/>
            <p:nvPr/>
          </p:nvSpPr>
          <p:spPr>
            <a:xfrm>
              <a:off x="2094491" y="1370671"/>
              <a:ext cx="377247" cy="170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BB1151AA-2797-95BE-906C-C390F9241064}"/>
                </a:ext>
              </a:extLst>
            </p:cNvPr>
            <p:cNvSpPr/>
            <p:nvPr/>
          </p:nvSpPr>
          <p:spPr>
            <a:xfrm>
              <a:off x="2471738" y="928982"/>
              <a:ext cx="6978656" cy="1004239"/>
            </a:xfrm>
            <a:prstGeom prst="roundRect">
              <a:avLst>
                <a:gd name="adj" fmla="val 43699"/>
              </a:avLst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Pourquoi utiliser le machine </a:t>
              </a:r>
              <a:r>
                <a:rPr lang="fr-FR" sz="2400" b="1" dirty="0" err="1">
                  <a:latin typeface="Century Gothic" panose="020B0502020202020204" pitchFamily="34" charset="0"/>
                </a:rPr>
                <a:t>learning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F36EF21-C798-30B4-8F25-C41C9DE392DD}"/>
              </a:ext>
            </a:extLst>
          </p:cNvPr>
          <p:cNvGrpSpPr/>
          <p:nvPr/>
        </p:nvGrpSpPr>
        <p:grpSpPr>
          <a:xfrm>
            <a:off x="1960998" y="3247203"/>
            <a:ext cx="7993069" cy="1004239"/>
            <a:chOff x="1457325" y="928982"/>
            <a:chExt cx="7993069" cy="1004239"/>
          </a:xfrm>
          <a:solidFill>
            <a:schemeClr val="accent2">
              <a:lumMod val="75000"/>
            </a:schemeClr>
          </a:solidFill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A5916D9-3213-B840-CB06-EBF49A8F3E0F}"/>
                </a:ext>
              </a:extLst>
            </p:cNvPr>
            <p:cNvSpPr/>
            <p:nvPr/>
          </p:nvSpPr>
          <p:spPr>
            <a:xfrm>
              <a:off x="1457325" y="1114425"/>
              <a:ext cx="657225" cy="717199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D3E17A-DBFA-4D26-F479-E96A590BA530}"/>
                </a:ext>
              </a:extLst>
            </p:cNvPr>
            <p:cNvSpPr/>
            <p:nvPr/>
          </p:nvSpPr>
          <p:spPr>
            <a:xfrm>
              <a:off x="2094491" y="1370671"/>
              <a:ext cx="377247" cy="170563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9B98FBFB-73D9-0BA2-7BF1-4470DE3733CB}"/>
                </a:ext>
              </a:extLst>
            </p:cNvPr>
            <p:cNvSpPr/>
            <p:nvPr/>
          </p:nvSpPr>
          <p:spPr>
            <a:xfrm>
              <a:off x="2471738" y="928982"/>
              <a:ext cx="6978656" cy="1004239"/>
            </a:xfrm>
            <a:prstGeom prst="roundRect">
              <a:avLst>
                <a:gd name="adj" fmla="val 43699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Quelques types de </a:t>
              </a:r>
              <a:r>
                <a:rPr lang="fr-FR" sz="2400" b="1" dirty="0" err="1">
                  <a:latin typeface="Century Gothic" panose="020B0502020202020204" pitchFamily="34" charset="0"/>
                </a:rPr>
                <a:t>systhèmes</a:t>
              </a:r>
              <a:r>
                <a:rPr lang="fr-FR" sz="2400" b="1" dirty="0">
                  <a:latin typeface="Century Gothic" panose="020B0502020202020204" pitchFamily="34" charset="0"/>
                </a:rPr>
                <a:t> d’apprentissage automatique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7483942-293F-9B9B-E7A1-58A786457A1C}"/>
              </a:ext>
            </a:extLst>
          </p:cNvPr>
          <p:cNvGrpSpPr/>
          <p:nvPr/>
        </p:nvGrpSpPr>
        <p:grpSpPr>
          <a:xfrm>
            <a:off x="2307207" y="4398210"/>
            <a:ext cx="7993069" cy="1004239"/>
            <a:chOff x="1457325" y="928982"/>
            <a:chExt cx="7993069" cy="1004239"/>
          </a:xfrm>
          <a:solidFill>
            <a:schemeClr val="tx2"/>
          </a:solidFill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FE32167-8526-D24E-BDA7-2DDABA3E831D}"/>
                </a:ext>
              </a:extLst>
            </p:cNvPr>
            <p:cNvSpPr/>
            <p:nvPr/>
          </p:nvSpPr>
          <p:spPr>
            <a:xfrm>
              <a:off x="1457325" y="1114425"/>
              <a:ext cx="657225" cy="717199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D66D62-7352-510A-7DF0-BD675C1C5969}"/>
                </a:ext>
              </a:extLst>
            </p:cNvPr>
            <p:cNvSpPr/>
            <p:nvPr/>
          </p:nvSpPr>
          <p:spPr>
            <a:xfrm>
              <a:off x="2094491" y="1370671"/>
              <a:ext cx="377247" cy="170563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1E1D6652-ADF5-E696-4B82-319F612C8D11}"/>
                </a:ext>
              </a:extLst>
            </p:cNvPr>
            <p:cNvSpPr/>
            <p:nvPr/>
          </p:nvSpPr>
          <p:spPr>
            <a:xfrm>
              <a:off x="2471738" y="928982"/>
              <a:ext cx="6978656" cy="1004239"/>
            </a:xfrm>
            <a:prstGeom prst="roundRect">
              <a:avLst>
                <a:gd name="adj" fmla="val 43699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Principales difficultés du machine </a:t>
              </a:r>
              <a:r>
                <a:rPr lang="fr-FR" sz="2400" b="1" dirty="0" err="1">
                  <a:latin typeface="Century Gothic" panose="020B0502020202020204" pitchFamily="34" charset="0"/>
                </a:rPr>
                <a:t>learning</a:t>
              </a:r>
              <a:r>
                <a:rPr lang="fr-FR" sz="2400" b="1" dirty="0">
                  <a:latin typeface="Century Gothic" panose="020B0502020202020204" pitchFamily="34" charset="0"/>
                </a:rPr>
                <a:t> , Test et validation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DBD47A5-3D41-BF92-1155-FCDAAD99C88D}"/>
              </a:ext>
            </a:extLst>
          </p:cNvPr>
          <p:cNvGrpSpPr/>
          <p:nvPr/>
        </p:nvGrpSpPr>
        <p:grpSpPr>
          <a:xfrm>
            <a:off x="2615249" y="5549797"/>
            <a:ext cx="7993069" cy="1004239"/>
            <a:chOff x="1457325" y="928982"/>
            <a:chExt cx="7993069" cy="1004239"/>
          </a:xfrm>
          <a:solidFill>
            <a:schemeClr val="accent5">
              <a:lumMod val="75000"/>
            </a:schemeClr>
          </a:solidFill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BD29B7E-8B0A-1281-F85D-C5C6C7DC3701}"/>
                </a:ext>
              </a:extLst>
            </p:cNvPr>
            <p:cNvSpPr/>
            <p:nvPr/>
          </p:nvSpPr>
          <p:spPr>
            <a:xfrm>
              <a:off x="1457325" y="1114425"/>
              <a:ext cx="657225" cy="717199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3A36E0-5448-64E1-6E4D-2CDFA1C68373}"/>
                </a:ext>
              </a:extLst>
            </p:cNvPr>
            <p:cNvSpPr/>
            <p:nvPr/>
          </p:nvSpPr>
          <p:spPr>
            <a:xfrm>
              <a:off x="2094491" y="1370671"/>
              <a:ext cx="377247" cy="170563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B92DA91B-76DB-B908-726F-CF3D8D9C3B45}"/>
                </a:ext>
              </a:extLst>
            </p:cNvPr>
            <p:cNvSpPr/>
            <p:nvPr/>
          </p:nvSpPr>
          <p:spPr>
            <a:xfrm>
              <a:off x="2471738" y="928982"/>
              <a:ext cx="6978656" cy="1004239"/>
            </a:xfrm>
            <a:prstGeom prst="roundRect">
              <a:avLst>
                <a:gd name="adj" fmla="val 43699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Principales</a:t>
              </a:r>
              <a:r>
                <a:rPr lang="fr-FR" sz="2400" dirty="0"/>
                <a:t> </a:t>
              </a:r>
              <a:r>
                <a:rPr lang="fr-FR" sz="2400" b="1" dirty="0">
                  <a:latin typeface="Century Gothic" panose="020B0502020202020204" pitchFamily="34" charset="0"/>
                </a:rPr>
                <a:t>difficultés</a:t>
              </a:r>
              <a:r>
                <a:rPr lang="fr-FR" sz="2400" dirty="0"/>
                <a:t> </a:t>
              </a:r>
              <a:r>
                <a:rPr lang="fr-FR" sz="2400" b="1" dirty="0">
                  <a:latin typeface="Century Gothic" panose="020B0502020202020204" pitchFamily="34" charset="0"/>
                </a:rPr>
                <a:t>du</a:t>
              </a:r>
              <a:r>
                <a:rPr lang="fr-FR" sz="2400" dirty="0"/>
                <a:t> </a:t>
              </a:r>
              <a:r>
                <a:rPr lang="fr-FR" sz="2400" b="1" dirty="0">
                  <a:latin typeface="Century Gothic" panose="020B0502020202020204" pitchFamily="34" charset="0"/>
                </a:rPr>
                <a:t>machine</a:t>
              </a:r>
              <a:r>
                <a:rPr lang="fr-FR" sz="2400" dirty="0"/>
                <a:t> </a:t>
              </a:r>
              <a:r>
                <a:rPr lang="fr-FR" sz="2400" b="1" dirty="0" err="1">
                  <a:latin typeface="Century Gothic" panose="020B0502020202020204" pitchFamily="34" charset="0"/>
                </a:rPr>
                <a:t>learning</a:t>
              </a:r>
              <a:endParaRPr lang="fr-FR" sz="24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7775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28440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564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Définition du machine </a:t>
            </a:r>
            <a:r>
              <a:rPr lang="fr-FR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learning</a:t>
            </a:r>
            <a:endParaRPr lang="fr-FR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99808F5-03CA-0B0D-F7FD-9F3F4AC7B824}"/>
              </a:ext>
            </a:extLst>
          </p:cNvPr>
          <p:cNvSpPr txBox="1"/>
          <p:nvPr/>
        </p:nvSpPr>
        <p:spPr>
          <a:xfrm>
            <a:off x="476837" y="849739"/>
            <a:ext cx="11569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« L’apprentissage automatique est la discipline donnant aux ordinateurs la capacité d’apprendre sans qu’ils soient explicitement programmés » . </a:t>
            </a:r>
            <a:r>
              <a:rPr lang="fr-FR" sz="24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Arthur Samuel, 1959</a:t>
            </a:r>
            <a:r>
              <a:rPr lang="fr-F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59F3FE-0908-E80F-7C55-FE8C684120CF}"/>
              </a:ext>
            </a:extLst>
          </p:cNvPr>
          <p:cNvSpPr txBox="1"/>
          <p:nvPr/>
        </p:nvSpPr>
        <p:spPr>
          <a:xfrm>
            <a:off x="478907" y="2169389"/>
            <a:ext cx="1156752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« Etant donne une tâche T et une mesure de performance P, on dit qu’un programme informatique apprend à partir d’une expérience E si les résultats obtenus sur T, mesurés par P, s’améliorent avec l’expérience E ». </a:t>
            </a:r>
            <a:r>
              <a:rPr lang="fr-FR" sz="24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Tom Mitchell, 1997</a:t>
            </a:r>
            <a:r>
              <a:rPr lang="fr-F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FF56EB-2880-D003-A506-E97821AA5858}"/>
              </a:ext>
            </a:extLst>
          </p:cNvPr>
          <p:cNvSpPr txBox="1"/>
          <p:nvPr/>
        </p:nvSpPr>
        <p:spPr>
          <a:xfrm>
            <a:off x="637155" y="3881469"/>
            <a:ext cx="11450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Exemple: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Une banque de la place souhaite mettre en place un système qui permettrait d’attribuer un score de solvabilité aux demandeurs de prêts. Elle dispose a cet effet d’une base de données contenant des informations sur des clients ayant remboursés leurs prêt, d’autre non. Afin d’évaluer le système, elle choisie comme métrique l’exactitude.</a:t>
            </a:r>
            <a:r>
              <a:rPr lang="fr-FR" sz="2400" b="1" dirty="0">
                <a:latin typeface="Century Gothic" panose="020B0502020202020204" pitchFamily="34" charset="0"/>
              </a:rPr>
              <a:t> </a:t>
            </a:r>
            <a:br>
              <a:rPr lang="fr-FR" sz="2400" b="1" dirty="0">
                <a:latin typeface="Century Gothic" panose="020B0502020202020204" pitchFamily="34" charset="0"/>
              </a:rPr>
            </a:br>
            <a:endParaRPr lang="fr-FR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111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28440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564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Pourquoi utiliser le ML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12F56F2-9BD6-3E42-6615-910112072794}"/>
              </a:ext>
            </a:extLst>
          </p:cNvPr>
          <p:cNvSpPr/>
          <p:nvPr/>
        </p:nvSpPr>
        <p:spPr>
          <a:xfrm>
            <a:off x="832155" y="972211"/>
            <a:ext cx="10040631" cy="1640155"/>
          </a:xfrm>
          <a:prstGeom prst="roundRect">
            <a:avLst>
              <a:gd name="adj" fmla="val 34260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Problèmes pour lesquelles les solutions existantes requièrent beaucoup d’ajustement manuels ou de longues listes de règles. </a:t>
            </a:r>
          </a:p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(un algorithme du ML peut simplifier le code et donner des résultats meilleurs)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8309D3-EAAF-747E-3AC9-59EF6AE090FA}"/>
              </a:ext>
            </a:extLst>
          </p:cNvPr>
          <p:cNvSpPr/>
          <p:nvPr/>
        </p:nvSpPr>
        <p:spPr>
          <a:xfrm>
            <a:off x="832157" y="2805680"/>
            <a:ext cx="10007329" cy="1385898"/>
          </a:xfrm>
          <a:prstGeom prst="roundRect">
            <a:avLst>
              <a:gd name="adj" fmla="val 34260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Problèmes pour lesquelles les solutions existantes requièrent beaucoup d’ajustement manuels ou de longues listes de règles.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2166E8C-E78B-61FE-9E1D-42EE03C64D8F}"/>
              </a:ext>
            </a:extLst>
          </p:cNvPr>
          <p:cNvSpPr/>
          <p:nvPr/>
        </p:nvSpPr>
        <p:spPr>
          <a:xfrm>
            <a:off x="832155" y="4331516"/>
            <a:ext cx="10007329" cy="939695"/>
          </a:xfrm>
          <a:prstGeom prst="roundRect">
            <a:avLst>
              <a:gd name="adj" fmla="val 34260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Adaptation à des nouvelles données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75CC78E-970B-249B-FA9D-CF5861847580}"/>
              </a:ext>
            </a:extLst>
          </p:cNvPr>
          <p:cNvSpPr/>
          <p:nvPr/>
        </p:nvSpPr>
        <p:spPr>
          <a:xfrm>
            <a:off x="832156" y="5487636"/>
            <a:ext cx="10007329" cy="939695"/>
          </a:xfrm>
          <a:prstGeom prst="roundRect">
            <a:avLst>
              <a:gd name="adj" fmla="val 34260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Exploration des problèmes complexes et du big data</a:t>
            </a:r>
          </a:p>
        </p:txBody>
      </p:sp>
    </p:spTree>
    <p:extLst>
      <p:ext uri="{BB962C8B-B14F-4D97-AF65-F5344CB8AC3E}">
        <p14:creationId xmlns:p14="http://schemas.microsoft.com/office/powerpoint/2010/main" val="16237691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Quelques types de </a:t>
            </a:r>
            <a:r>
              <a:rPr lang="fr-FR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systhèmes</a:t>
            </a:r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de 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DBD52-4B7A-05E9-6583-11AF4F89D04A}"/>
              </a:ext>
            </a:extLst>
          </p:cNvPr>
          <p:cNvSpPr/>
          <p:nvPr/>
        </p:nvSpPr>
        <p:spPr>
          <a:xfrm>
            <a:off x="341561" y="1222697"/>
            <a:ext cx="3725557" cy="112933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Apprentissage supervisé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E8C1-02F1-0D11-F360-ADD93BB2AFB2}"/>
              </a:ext>
            </a:extLst>
          </p:cNvPr>
          <p:cNvSpPr/>
          <p:nvPr/>
        </p:nvSpPr>
        <p:spPr>
          <a:xfrm>
            <a:off x="4141268" y="1639630"/>
            <a:ext cx="980305" cy="3268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2446DA-13A0-8FDC-24E2-EE6FB44F19F3}"/>
              </a:ext>
            </a:extLst>
          </p:cNvPr>
          <p:cNvSpPr txBox="1"/>
          <p:nvPr/>
        </p:nvSpPr>
        <p:spPr>
          <a:xfrm>
            <a:off x="5158422" y="808081"/>
            <a:ext cx="6742479" cy="22159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Dans l’apprentissage supervise, les données d’apprentissage sont étiquetées, autrement dit, elles comportent des exemples de la tâche que l’on souhaite traitée.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Exemple: Le filtre de spam, le crédit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scoring</a:t>
            </a: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7F63F-79AC-FE37-2D41-D4C430B37D74}"/>
              </a:ext>
            </a:extLst>
          </p:cNvPr>
          <p:cNvSpPr/>
          <p:nvPr/>
        </p:nvSpPr>
        <p:spPr>
          <a:xfrm>
            <a:off x="415711" y="4471991"/>
            <a:ext cx="3725557" cy="112933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Apprentissage non supervisé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08458B6-8059-C994-5521-091695BC24E8}"/>
              </a:ext>
            </a:extLst>
          </p:cNvPr>
          <p:cNvSpPr/>
          <p:nvPr/>
        </p:nvSpPr>
        <p:spPr>
          <a:xfrm>
            <a:off x="4211032" y="4891554"/>
            <a:ext cx="980305" cy="3268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080EBB4-8894-2FBC-9250-4F0D8536E7A1}"/>
              </a:ext>
            </a:extLst>
          </p:cNvPr>
          <p:cNvSpPr txBox="1"/>
          <p:nvPr/>
        </p:nvSpPr>
        <p:spPr>
          <a:xfrm>
            <a:off x="5295983" y="3932232"/>
            <a:ext cx="666585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Dans l’apprentissage non supervisé, les données d’apprentissage ne sont pas étiquetées. Ici l’on cherche généralement a regrouper les observations qui sont similaires, en d’autre termes on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cherche a former des groupes homogènes</a:t>
            </a:r>
            <a:r>
              <a:rPr lang="fr-FR" sz="2400" b="1" dirty="0">
                <a:latin typeface="Century Gothic" panose="020B0502020202020204" pitchFamily="34" charset="0"/>
              </a:rPr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610625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Quelques types de </a:t>
            </a:r>
            <a:r>
              <a:rPr lang="fr-FR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systhèmes</a:t>
            </a:r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de 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DBD52-4B7A-05E9-6583-11AF4F89D04A}"/>
              </a:ext>
            </a:extLst>
          </p:cNvPr>
          <p:cNvSpPr/>
          <p:nvPr/>
        </p:nvSpPr>
        <p:spPr>
          <a:xfrm>
            <a:off x="341561" y="1222697"/>
            <a:ext cx="3725557" cy="112933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Apprentissage semi supervisé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E8C1-02F1-0D11-F360-ADD93BB2AFB2}"/>
              </a:ext>
            </a:extLst>
          </p:cNvPr>
          <p:cNvSpPr/>
          <p:nvPr/>
        </p:nvSpPr>
        <p:spPr>
          <a:xfrm>
            <a:off x="4141268" y="1639630"/>
            <a:ext cx="980305" cy="3268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50D54F-70E8-4938-2C87-494E001AC803}"/>
              </a:ext>
            </a:extLst>
          </p:cNvPr>
          <p:cNvSpPr txBox="1"/>
          <p:nvPr/>
        </p:nvSpPr>
        <p:spPr>
          <a:xfrm>
            <a:off x="5198090" y="994481"/>
            <a:ext cx="6728866" cy="15696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Ici les données d’apprentissage sont partiellement étiquetées, comportant en général beaucoup de données sans étiquette et quelques unes avec.</a:t>
            </a:r>
            <a:r>
              <a:rPr lang="fr-FR" sz="2400" b="1" dirty="0">
                <a:latin typeface="Century Gothic" panose="020B0502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9AB67-B382-4315-5391-3C0A546D04EB}"/>
              </a:ext>
            </a:extLst>
          </p:cNvPr>
          <p:cNvSpPr/>
          <p:nvPr/>
        </p:nvSpPr>
        <p:spPr>
          <a:xfrm>
            <a:off x="291099" y="3726357"/>
            <a:ext cx="3725557" cy="112933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Apprentissage par renforcement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F0CD87-F939-B79C-D405-8833D96E8815}"/>
              </a:ext>
            </a:extLst>
          </p:cNvPr>
          <p:cNvSpPr txBox="1"/>
          <p:nvPr/>
        </p:nvSpPr>
        <p:spPr>
          <a:xfrm>
            <a:off x="5123578" y="3077613"/>
            <a:ext cx="6803377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Dans l’apprentissage par renforcement, le système d’apprentissage, appelé </a:t>
            </a:r>
            <a:r>
              <a:rPr lang="fr-FR" sz="2400" b="1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agent,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peut observer l’environnement, sélectionner et accomplir des actions, et obtenir en retour des récompenses ou des pénalités. Il doit apprendre de lui-même, pour obtenir au final autant de récompense que possible.</a:t>
            </a:r>
            <a:r>
              <a:rPr lang="fr-FR" sz="2400" b="1" dirty="0">
                <a:latin typeface="Century Gothic" panose="020B0502020202020204" pitchFamily="34" charset="0"/>
              </a:rPr>
              <a:t>  </a:t>
            </a:r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F7843C7-6E05-3C6C-E65D-0B31B925765C}"/>
              </a:ext>
            </a:extLst>
          </p:cNvPr>
          <p:cNvSpPr/>
          <p:nvPr/>
        </p:nvSpPr>
        <p:spPr>
          <a:xfrm>
            <a:off x="4079965" y="4179426"/>
            <a:ext cx="980305" cy="3268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600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Principales difficultés du ML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57A2D4-9E0F-A61C-38E6-6B763872B893}"/>
              </a:ext>
            </a:extLst>
          </p:cNvPr>
          <p:cNvSpPr txBox="1"/>
          <p:nvPr/>
        </p:nvSpPr>
        <p:spPr>
          <a:xfrm>
            <a:off x="444258" y="807456"/>
            <a:ext cx="113034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Etant donné que la principale tâche en Machine Learning consiste a sélectionner un algorithme d’apprentissage et a l’entrainer sur certaines données, les deux obstacles peuvent être un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« mauvais algorithme »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et de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« mauvaises données »</a:t>
            </a:r>
            <a:r>
              <a:rPr lang="fr-F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fr-FR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Century Gothic" panose="020B0502020202020204" pitchFamily="34" charset="0"/>
              </a:rPr>
              <a:t>Données d’apprentissage en nombre insuffisant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Century Gothic" panose="020B0502020202020204" pitchFamily="34" charset="0"/>
              </a:rPr>
              <a:t>Données d’entrainement non représentatives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Century Gothic" panose="020B0502020202020204" pitchFamily="34" charset="0"/>
              </a:rPr>
              <a:t>Données de mauvaises qualité (erreurs, données aberrantes et bruit)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Century Gothic" panose="020B0502020202020204" pitchFamily="34" charset="0"/>
              </a:rPr>
              <a:t>Variables non pertinentes (choisir un bon ensemble de variables sur lesquelles s’entrainer : </a:t>
            </a:r>
            <a:r>
              <a:rPr lang="fr-FR" sz="2400" b="1" dirty="0" err="1">
                <a:latin typeface="Century Gothic" panose="020B0502020202020204" pitchFamily="34" charset="0"/>
              </a:rPr>
              <a:t>feature</a:t>
            </a:r>
            <a:r>
              <a:rPr lang="fr-FR" sz="2400" b="1" dirty="0">
                <a:latin typeface="Century Gothic" panose="020B0502020202020204" pitchFamily="34" charset="0"/>
              </a:rPr>
              <a:t> engineering)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Century Gothic" panose="020B0502020202020204" pitchFamily="34" charset="0"/>
              </a:rPr>
              <a:t>Surapprentissage ( important de simplifier le modèle)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 err="1">
                <a:latin typeface="Century Gothic" panose="020B0502020202020204" pitchFamily="34" charset="0"/>
              </a:rPr>
              <a:t>Sousapprentissage</a:t>
            </a:r>
            <a:r>
              <a:rPr lang="fr-FR" sz="2400" b="1" dirty="0">
                <a:latin typeface="Century Gothic" panose="020B0502020202020204" pitchFamily="34" charset="0"/>
              </a:rPr>
              <a:t> (lorsque le modèle est trop simple)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652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11B042-C71B-87AC-670D-070899D67959}"/>
              </a:ext>
            </a:extLst>
          </p:cNvPr>
          <p:cNvSpPr txBox="1"/>
          <p:nvPr/>
        </p:nvSpPr>
        <p:spPr>
          <a:xfrm>
            <a:off x="557213" y="821354"/>
            <a:ext cx="11303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 seule façon de savoir comment un modèle va fonctionner sur de nouveaux cas, c’est de l’essayer effectivement sur ceux-ci.</a:t>
            </a:r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5B3FF-0C4E-D645-9CBA-135836AB5190}"/>
              </a:ext>
            </a:extLst>
          </p:cNvPr>
          <p:cNvSpPr/>
          <p:nvPr/>
        </p:nvSpPr>
        <p:spPr>
          <a:xfrm>
            <a:off x="4496355" y="2005257"/>
            <a:ext cx="3038972" cy="8438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pc="300" dirty="0">
                <a:latin typeface="Century Gothic" panose="020B0502020202020204" pitchFamily="34" charset="0"/>
              </a:rPr>
              <a:t>Données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0F509E-20C2-2EA5-0813-74168B9D6D96}"/>
              </a:ext>
            </a:extLst>
          </p:cNvPr>
          <p:cNvSpPr/>
          <p:nvPr/>
        </p:nvSpPr>
        <p:spPr>
          <a:xfrm rot="8236245">
            <a:off x="3217546" y="2813305"/>
            <a:ext cx="1322372" cy="388883"/>
          </a:xfrm>
          <a:prstGeom prst="rightArrow">
            <a:avLst>
              <a:gd name="adj1" fmla="val 50000"/>
              <a:gd name="adj2" fmla="val 906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8BF7F-FE3E-6203-C780-CE6D921AF3E3}"/>
              </a:ext>
            </a:extLst>
          </p:cNvPr>
          <p:cNvSpPr/>
          <p:nvPr/>
        </p:nvSpPr>
        <p:spPr>
          <a:xfrm>
            <a:off x="1544739" y="3528389"/>
            <a:ext cx="3878096" cy="9953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pc="300" dirty="0">
                <a:latin typeface="Century Gothic" panose="020B0502020202020204" pitchFamily="34" charset="0"/>
              </a:rPr>
              <a:t>Données</a:t>
            </a:r>
          </a:p>
          <a:p>
            <a:pPr algn="ctr"/>
            <a:r>
              <a:rPr lang="fr-FR" sz="2400" b="1" spc="300" dirty="0">
                <a:latin typeface="Century Gothic" panose="020B0502020202020204" pitchFamily="34" charset="0"/>
              </a:rPr>
              <a:t>d’apprentissage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88154A-D7CB-08D8-5148-7334EC040C67}"/>
              </a:ext>
            </a:extLst>
          </p:cNvPr>
          <p:cNvSpPr/>
          <p:nvPr/>
        </p:nvSpPr>
        <p:spPr>
          <a:xfrm>
            <a:off x="6945624" y="3527792"/>
            <a:ext cx="3878096" cy="9953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pc="300" dirty="0">
                <a:latin typeface="Century Gothic" panose="020B0502020202020204" pitchFamily="34" charset="0"/>
              </a:rPr>
              <a:t>Données</a:t>
            </a:r>
          </a:p>
          <a:p>
            <a:pPr algn="ctr"/>
            <a:r>
              <a:rPr lang="fr-FR" sz="2400" b="1" spc="300" dirty="0">
                <a:latin typeface="Century Gothic" panose="020B0502020202020204" pitchFamily="34" charset="0"/>
              </a:rPr>
              <a:t>de test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26A33DA-5915-BE63-A000-67B8C7183FA0}"/>
              </a:ext>
            </a:extLst>
          </p:cNvPr>
          <p:cNvSpPr/>
          <p:nvPr/>
        </p:nvSpPr>
        <p:spPr>
          <a:xfrm rot="2365601">
            <a:off x="7670521" y="2795713"/>
            <a:ext cx="1322372" cy="388883"/>
          </a:xfrm>
          <a:prstGeom prst="rightArrow">
            <a:avLst>
              <a:gd name="adj1" fmla="val 50000"/>
              <a:gd name="adj2" fmla="val 906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839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grandes étapes d’un projet de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160B20-9F4A-8E4C-CEF5-0FF929E10212}"/>
              </a:ext>
            </a:extLst>
          </p:cNvPr>
          <p:cNvSpPr txBox="1"/>
          <p:nvPr/>
        </p:nvSpPr>
        <p:spPr>
          <a:xfrm>
            <a:off x="481012" y="1591768"/>
            <a:ext cx="112299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1- Avoir une vision d’ensemble du projet (cerner le problème, sélectionner une mesure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 performance, vérifier les hypothèses)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2- Récupérer les données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3- Découvrir et visualiser les données pour mieux les comprendre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4- Préparer les données pour les algorithmes de Machine Learning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5- Sélectionner un modèle et l’entrainer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6- Régler avec précision votre modèle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7- Présenter votre solution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8- Lancer, surveiller et maintenir votre système</a:t>
            </a:r>
            <a:r>
              <a:rPr lang="fr-FR" sz="2400" b="1" dirty="0">
                <a:latin typeface="Century Gothic" panose="020B0502020202020204" pitchFamily="34" charset="0"/>
              </a:rPr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1305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681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Century Gothic</vt:lpstr>
      <vt:lpstr>Ink Free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UNDP Togo</dc:creator>
  <cp:lastModifiedBy>Esso-Etona Athanase ALEKI</cp:lastModifiedBy>
  <cp:revision>91</cp:revision>
  <dcterms:created xsi:type="dcterms:W3CDTF">2019-05-18T14:38:05Z</dcterms:created>
  <dcterms:modified xsi:type="dcterms:W3CDTF">2022-08-05T16:57:44Z</dcterms:modified>
</cp:coreProperties>
</file>