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Overlock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verlock-regular.fntdata"/><Relationship Id="rId14" Type="http://schemas.openxmlformats.org/officeDocument/2006/relationships/slide" Target="slides/slide9.xml"/><Relationship Id="rId17" Type="http://schemas.openxmlformats.org/officeDocument/2006/relationships/font" Target="fonts/Overlock-italic.fntdata"/><Relationship Id="rId16" Type="http://schemas.openxmlformats.org/officeDocument/2006/relationships/font" Target="fonts/Overloc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Overlo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Basic computing/ language skills, all tools/ info embedded into worker’s UI, tiny tasks</a:t>
            </a:r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 </a:t>
            </a: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4212" y="3843867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 flipH="1">
            <a:off x="8228011" y="8466"/>
            <a:ext cx="3809999" cy="38099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 flipH="1">
            <a:off x="6108169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 flipH="1">
            <a:off x="7235824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 flipH="1">
            <a:off x="7335836" y="32277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 flipH="1">
            <a:off x="7845425" y="609600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sche afbeelding met bijschrif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685800" y="533400"/>
            <a:ext cx="10818811" cy="3124199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1" y="3843867"/>
            <a:ext cx="830420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el en bijschrif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4212" y="4114800"/>
            <a:ext cx="8535987" cy="187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eraat met bijschrif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41411" y="685800"/>
            <a:ext cx="9144001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446212" y="3429000"/>
            <a:ext cx="8534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84212" y="4301067"/>
            <a:ext cx="8534399" cy="1684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nl-NL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nl-NL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amkaartj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4212" y="3429000"/>
            <a:ext cx="8534399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4210" y="5132980"/>
            <a:ext cx="853598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fferte naamkaartj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41412" y="6858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4212" y="3928533"/>
            <a:ext cx="8534400" cy="10498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84210" y="4978400"/>
            <a:ext cx="8534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nl-NL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nl-NL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aar of onwaa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4212" y="3928533"/>
            <a:ext cx="85343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84210" y="4766732"/>
            <a:ext cx="8534400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en verticale teks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3143778" y="-1773766"/>
            <a:ext cx="3615266" cy="85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e titel en teks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7427911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1943100" y="-571499"/>
            <a:ext cx="5308599" cy="78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dia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684212" y="3843867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20"/>
              </a:spcBef>
              <a:spcAft>
                <a:spcPts val="600"/>
              </a:spcAft>
              <a:buClr>
                <a:schemeClr val="dk1"/>
              </a:buClr>
              <a:buFont typeface="Noto Sans Symbols"/>
              <a:buNone/>
              <a:defRPr b="0" i="0" sz="21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cxnSp>
        <p:nvCxnSpPr>
          <p:cNvPr id="153" name="Shape 153"/>
          <p:cNvCxnSpPr/>
          <p:nvPr/>
        </p:nvCxnSpPr>
        <p:spPr>
          <a:xfrm flipH="1">
            <a:off x="8228011" y="8466"/>
            <a:ext cx="3809999" cy="38099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Shape 154"/>
          <p:cNvCxnSpPr/>
          <p:nvPr/>
        </p:nvCxnSpPr>
        <p:spPr>
          <a:xfrm flipH="1">
            <a:off x="6108169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/>
          <p:nvPr/>
        </p:nvCxnSpPr>
        <p:spPr>
          <a:xfrm flipH="1">
            <a:off x="7235824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Shape 156"/>
          <p:cNvCxnSpPr/>
          <p:nvPr/>
        </p:nvCxnSpPr>
        <p:spPr>
          <a:xfrm flipH="1">
            <a:off x="7335836" y="32277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 flipH="1">
            <a:off x="7845425" y="609600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en 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ekop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84210" y="2006600"/>
            <a:ext cx="8534400" cy="228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4212" y="4495800"/>
            <a:ext cx="8534399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Inhoud van twe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4210" y="685800"/>
            <a:ext cx="4937654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808132" y="685800"/>
            <a:ext cx="4934478" cy="3615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elijking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72079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84210" y="1270529"/>
            <a:ext cx="4937654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079066" y="685800"/>
            <a:ext cx="46651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5806544" y="1262062"/>
            <a:ext cx="4929188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Alleen titel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g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oud met bijschrif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085011" y="68580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4212" y="685800"/>
            <a:ext cx="5943601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7085011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Afbeelding met bijschrif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22812" y="1447800"/>
            <a:ext cx="6019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989012" y="914400"/>
            <a:ext cx="3280973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9206968" y="2963333"/>
            <a:ext cx="2981858" cy="3208866"/>
            <a:chOff x="9206968" y="2963333"/>
            <a:chExt cx="2981858" cy="3208866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6011" y="2963333"/>
              <a:ext cx="912814" cy="91281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968" y="3190343"/>
              <a:ext cx="2981857" cy="298185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91" y="3285067"/>
              <a:ext cx="1896534" cy="189653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03" y="3131080"/>
              <a:ext cx="1745721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826" y="3683001"/>
              <a:ext cx="1270001" cy="126999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">
              <a:srgbClr val="FFFFFF"/>
            </a:gs>
            <a:gs pos="100000">
              <a:srgbClr val="43D5FA"/>
            </a:gs>
          </a:gsLst>
          <a:lin ang="612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9206968" y="2963333"/>
            <a:ext cx="2981858" cy="3208866"/>
            <a:chOff x="9206968" y="2963333"/>
            <a:chExt cx="2981858" cy="3208866"/>
          </a:xfrm>
        </p:grpSpPr>
        <p:cxnSp>
          <p:nvCxnSpPr>
            <p:cNvPr id="137" name="Shape 137"/>
            <p:cNvCxnSpPr/>
            <p:nvPr/>
          </p:nvCxnSpPr>
          <p:spPr>
            <a:xfrm flipH="1">
              <a:off x="11276011" y="2963333"/>
              <a:ext cx="912814" cy="9128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/>
            <p:nvPr/>
          </p:nvCxnSpPr>
          <p:spPr>
            <a:xfrm flipH="1">
              <a:off x="9206968" y="3190343"/>
              <a:ext cx="2981857" cy="29818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Shape 139"/>
            <p:cNvCxnSpPr/>
            <p:nvPr/>
          </p:nvCxnSpPr>
          <p:spPr>
            <a:xfrm flipH="1">
              <a:off x="10292291" y="3285067"/>
              <a:ext cx="1896534" cy="18965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Shape 140"/>
            <p:cNvCxnSpPr/>
            <p:nvPr/>
          </p:nvCxnSpPr>
          <p:spPr>
            <a:xfrm flipH="1">
              <a:off x="10443103" y="3131080"/>
              <a:ext cx="1745721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/>
            <p:nvPr/>
          </p:nvCxnSpPr>
          <p:spPr>
            <a:xfrm flipH="1">
              <a:off x="10918826" y="3683001"/>
              <a:ext cx="1270001" cy="126999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Shape 142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dk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nl-NL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subTitle"/>
          </p:nvPr>
        </p:nvSpPr>
        <p:spPr>
          <a:xfrm>
            <a:off x="684212" y="1853116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nl-NL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Crowdsourcing platform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84212" y="914398"/>
            <a:ext cx="7663543" cy="938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nl-NL" sz="55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uSquam</a:t>
            </a:r>
          </a:p>
        </p:txBody>
      </p:sp>
      <p:pic>
        <p:nvPicPr>
          <p:cNvPr descr="chatbotrobot-571x443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75" y="2980925"/>
            <a:ext cx="4495424" cy="34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8347750" y="4884675"/>
            <a:ext cx="36723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10279750" y="6123300"/>
            <a:ext cx="1740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nl-NL" sz="2500">
                <a:solidFill>
                  <a:schemeClr val="lt1"/>
                </a:solidFill>
              </a:rPr>
              <a:t>Group 3</a:t>
            </a:r>
          </a:p>
          <a:p>
            <a:pPr lv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lvl="1" marR="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4212" y="685800"/>
            <a:ext cx="8001000" cy="693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nl-NL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IDEA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684199" y="2044100"/>
            <a:ext cx="71805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nl-NL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and develop a chatbot where users can perform </a:t>
            </a:r>
            <a:r>
              <a:rPr lang="nl-NL" sz="2500">
                <a:solidFill>
                  <a:schemeClr val="lt1"/>
                </a:solidFill>
              </a:rPr>
              <a:t>micro</a:t>
            </a:r>
            <a:r>
              <a:rPr b="0" i="0" lang="nl-NL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tasks anywhere and anytime (rather than a conventional UI in a browser on a desktop)</a:t>
            </a: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nl-NL" sz="25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of the art</a:t>
            </a: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nl-NL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Mobile-sensing: context-aware, situational and </a:t>
            </a:r>
            <a:r>
              <a:rPr lang="nl-NL" sz="2500">
                <a:solidFill>
                  <a:schemeClr val="lt1"/>
                </a:solidFill>
              </a:rPr>
              <a:t>clear</a:t>
            </a: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100" y="1670501"/>
            <a:ext cx="4072774" cy="41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19877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9206825" y="2963333"/>
            <a:ext cx="2982001" cy="3209010"/>
            <a:chOff x="9206825" y="2963333"/>
            <a:chExt cx="2982001" cy="3209010"/>
          </a:xfrm>
        </p:grpSpPr>
        <p:cxnSp>
          <p:nvCxnSpPr>
            <p:cNvPr id="180" name="Shape 180"/>
            <p:cNvCxnSpPr/>
            <p:nvPr/>
          </p:nvCxnSpPr>
          <p:spPr>
            <a:xfrm flipH="1">
              <a:off x="11275925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Shape 181"/>
            <p:cNvCxnSpPr/>
            <p:nvPr/>
          </p:nvCxnSpPr>
          <p:spPr>
            <a:xfrm flipH="1">
              <a:off x="9206825" y="3190343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Shape 182"/>
            <p:cNvCxnSpPr/>
            <p:nvPr/>
          </p:nvCxnSpPr>
          <p:spPr>
            <a:xfrm flipH="1">
              <a:off x="10292225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Shape 183"/>
            <p:cNvCxnSpPr/>
            <p:nvPr/>
          </p:nvCxnSpPr>
          <p:spPr>
            <a:xfrm flipH="1">
              <a:off x="10443125" y="3131080"/>
              <a:ext cx="1745700" cy="17456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Shape 184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" name="Shape 185"/>
          <p:cNvSpPr txBox="1"/>
          <p:nvPr>
            <p:ph idx="1" type="subTitle"/>
          </p:nvPr>
        </p:nvSpPr>
        <p:spPr>
          <a:xfrm>
            <a:off x="7532709" y="3843867"/>
            <a:ext cx="28272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811150" y="904000"/>
            <a:ext cx="9127800" cy="4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lt1"/>
                </a:solidFill>
              </a:rPr>
              <a:t>Example:</a:t>
            </a:r>
            <a:r>
              <a:rPr lang="nl-NL" sz="2400">
                <a:solidFill>
                  <a:schemeClr val="lt1"/>
                </a:solidFill>
              </a:rPr>
              <a:t> collect data for sentiment analysis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u="sng">
                <a:solidFill>
                  <a:schemeClr val="lt1"/>
                </a:solidFill>
              </a:rPr>
              <a:t>Task type 1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>
                <a:solidFill>
                  <a:schemeClr val="lt1"/>
                </a:solidFill>
              </a:rPr>
              <a:t>Chatbot shows the worker a tweet and asks if the message is expressed positively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u="sng">
                <a:solidFill>
                  <a:schemeClr val="lt1"/>
                </a:solidFill>
              </a:rPr>
              <a:t>Task type 2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>
                <a:solidFill>
                  <a:schemeClr val="lt1"/>
                </a:solidFill>
              </a:rPr>
              <a:t>Chatbot shows the worker an image of a group of people and asks him to describe the ambience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u="sng">
                <a:solidFill>
                  <a:schemeClr val="lt1"/>
                </a:solidFill>
              </a:rPr>
              <a:t>Task type 3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>
                <a:solidFill>
                  <a:schemeClr val="lt1"/>
                </a:solidFill>
              </a:rPr>
              <a:t>Chatbot asks the worker to take a selfie in a defined location and time (e.g. after watching a movie in the cinema)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hatbotrobot-571x443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599" y="5347175"/>
            <a:ext cx="1724250" cy="13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Example</a:t>
            </a:r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Sentiment analysis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200" y="-12"/>
            <a:ext cx="32289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34000" y="620725"/>
            <a:ext cx="7059300" cy="5551500"/>
          </a:xfrm>
          <a:prstGeom prst="snip2DiagRect">
            <a:avLst>
              <a:gd fmla="val 10973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1" name="Shape 201"/>
          <p:cNvGrpSpPr/>
          <p:nvPr/>
        </p:nvGrpSpPr>
        <p:grpSpPr>
          <a:xfrm>
            <a:off x="9206968" y="2963333"/>
            <a:ext cx="2981858" cy="3208866"/>
            <a:chOff x="9206968" y="2963333"/>
            <a:chExt cx="2981858" cy="3208866"/>
          </a:xfrm>
        </p:grpSpPr>
        <p:cxnSp>
          <p:nvCxnSpPr>
            <p:cNvPr id="202" name="Shape 202"/>
            <p:cNvCxnSpPr/>
            <p:nvPr/>
          </p:nvCxnSpPr>
          <p:spPr>
            <a:xfrm flipH="1">
              <a:off x="11276011" y="2963333"/>
              <a:ext cx="912814" cy="912811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Shape 203"/>
            <p:cNvCxnSpPr/>
            <p:nvPr/>
          </p:nvCxnSpPr>
          <p:spPr>
            <a:xfrm flipH="1">
              <a:off x="9206968" y="3190343"/>
              <a:ext cx="2981857" cy="2981855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Shape 204"/>
            <p:cNvCxnSpPr/>
            <p:nvPr/>
          </p:nvCxnSpPr>
          <p:spPr>
            <a:xfrm flipH="1">
              <a:off x="10292291" y="3285067"/>
              <a:ext cx="1896534" cy="189653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Shape 205"/>
            <p:cNvCxnSpPr/>
            <p:nvPr/>
          </p:nvCxnSpPr>
          <p:spPr>
            <a:xfrm flipH="1">
              <a:off x="10443103" y="3131080"/>
              <a:ext cx="1745721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Shape 206"/>
            <p:cNvCxnSpPr/>
            <p:nvPr/>
          </p:nvCxnSpPr>
          <p:spPr>
            <a:xfrm flipH="1">
              <a:off x="10918826" y="3683001"/>
              <a:ext cx="1270001" cy="1269998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" name="Shape 207"/>
          <p:cNvSpPr txBox="1"/>
          <p:nvPr>
            <p:ph idx="1" type="subTitle"/>
          </p:nvPr>
        </p:nvSpPr>
        <p:spPr>
          <a:xfrm>
            <a:off x="7532709" y="3843867"/>
            <a:ext cx="2827314" cy="1564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7757649" y="904000"/>
            <a:ext cx="4232700" cy="4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AutoNum type="arabicPeriod"/>
            </a:pPr>
            <a:r>
              <a:rPr lang="nl-NL" sz="2400">
                <a:solidFill>
                  <a:schemeClr val="lt1"/>
                </a:solidFill>
              </a:rPr>
              <a:t>Requester designs a task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nl-NL" sz="2400">
                <a:solidFill>
                  <a:schemeClr val="lt1"/>
                </a:solidFill>
              </a:rPr>
              <a:t>Task is shown to the worker (text, photo, an audio file, a map location etc)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nl-NL" sz="2400">
                <a:solidFill>
                  <a:schemeClr val="lt1"/>
                </a:solidFill>
              </a:rPr>
              <a:t>Various questions are asked about this content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nl-NL" sz="2400">
                <a:solidFill>
                  <a:schemeClr val="lt1"/>
                </a:solidFill>
              </a:rPr>
              <a:t>Worker answers the questions by interacting with the chatbot (click button, type text, send image, etc)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50" y="1046325"/>
            <a:ext cx="6834549" cy="51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684212" y="685800"/>
            <a:ext cx="8001000" cy="693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nl-NL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POTENTIAL</a:t>
            </a: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684200" y="2106500"/>
            <a:ext cx="4752000" cy="4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nl-NL" sz="24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Exciting for workers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Clr>
                <a:schemeClr val="lt1"/>
              </a:buClr>
              <a:buSzPct val="80166"/>
              <a:buFont typeface="Arial"/>
              <a:buChar char="•"/>
            </a:pPr>
            <a:r>
              <a:rPr b="0" i="0" lang="nl-NL" sz="24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 simple tasks while </a:t>
            </a:r>
            <a:r>
              <a:rPr lang="nl-NL" sz="2405">
                <a:solidFill>
                  <a:schemeClr val="lt1"/>
                </a:solidFill>
              </a:rPr>
              <a:t>commuting</a:t>
            </a:r>
          </a:p>
          <a:p>
            <a:pPr indent="-487743" lvl="0" marL="457200" marR="0" rtl="0" algn="l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Clr>
                <a:schemeClr val="lt1"/>
              </a:buClr>
              <a:buSzPct val="100208"/>
              <a:buFont typeface="Arial"/>
              <a:buChar char="•"/>
            </a:pPr>
            <a:r>
              <a:rPr lang="nl-NL" sz="2405">
                <a:solidFill>
                  <a:schemeClr val="lt1"/>
                </a:solidFill>
              </a:rPr>
              <a:t>Cover commuting expenses</a:t>
            </a:r>
          </a:p>
          <a:p>
            <a:pPr indent="-487743" lvl="0" marL="457200" marR="0" rtl="0" algn="l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Clr>
                <a:schemeClr val="lt1"/>
              </a:buClr>
              <a:buSzPct val="100208"/>
              <a:buFont typeface="Arial"/>
              <a:buChar char="•"/>
            </a:pPr>
            <a:r>
              <a:rPr b="0" i="0" lang="nl-NL" sz="240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 et al. showed that workers can perform some tasks via mobile devices faster than via desktop</a:t>
            </a:r>
          </a:p>
          <a:p>
            <a:pPr indent="0" lvl="0" marL="0" marR="0" rtl="0" algn="l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1942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hatbotrobot-571x443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599" y="5347175"/>
            <a:ext cx="1724250" cy="133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idx="1" type="subTitle"/>
          </p:nvPr>
        </p:nvSpPr>
        <p:spPr>
          <a:xfrm>
            <a:off x="6010000" y="2015400"/>
            <a:ext cx="4752000" cy="4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None/>
            </a:pPr>
            <a:r>
              <a:rPr b="1" lang="nl-NL" sz="2405">
                <a:solidFill>
                  <a:schemeClr val="lt1"/>
                </a:solidFill>
              </a:rPr>
              <a:t>Business potential</a:t>
            </a:r>
          </a:p>
          <a:p>
            <a:pPr indent="-477837" lvl="0" marL="457200" rtl="0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Clr>
                <a:schemeClr val="lt1"/>
              </a:buClr>
              <a:buSzPct val="100208"/>
              <a:buFont typeface="Arial"/>
              <a:buChar char="•"/>
            </a:pPr>
            <a:r>
              <a:rPr lang="nl-NL" sz="2405">
                <a:solidFill>
                  <a:schemeClr val="lt1"/>
                </a:solidFill>
              </a:rPr>
              <a:t>Collect data with situational awareness</a:t>
            </a:r>
          </a:p>
          <a:p>
            <a:pPr indent="-477837" lvl="0" marL="457200" rtl="0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Clr>
                <a:schemeClr val="lt1"/>
              </a:buClr>
              <a:buSzPct val="100208"/>
              <a:buFont typeface="Arial"/>
              <a:buChar char="•"/>
            </a:pPr>
            <a:r>
              <a:rPr lang="nl-NL" sz="2405">
                <a:solidFill>
                  <a:schemeClr val="lt1"/>
                </a:solidFill>
              </a:rPr>
              <a:t>Great way to access people (</a:t>
            </a:r>
            <a:r>
              <a:rPr lang="nl-NL" sz="2405">
                <a:solidFill>
                  <a:schemeClr val="lt1"/>
                </a:solidFill>
              </a:rPr>
              <a:t>wide workforce audience</a:t>
            </a:r>
            <a:r>
              <a:rPr lang="nl-NL" sz="2405">
                <a:solidFill>
                  <a:schemeClr val="lt1"/>
                </a:solidFill>
              </a:rPr>
              <a:t>)</a:t>
            </a:r>
          </a:p>
          <a:p>
            <a:pPr indent="-477837" lvl="0" marL="457200" rtl="0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Clr>
                <a:schemeClr val="lt1"/>
              </a:buClr>
              <a:buSzPct val="100208"/>
              <a:buFont typeface="Arial"/>
              <a:buChar char="•"/>
            </a:pPr>
            <a:r>
              <a:rPr lang="nl-NL" sz="2405">
                <a:solidFill>
                  <a:schemeClr val="lt1"/>
                </a:solidFill>
              </a:rPr>
              <a:t>A chatbot is easy to implement and thus easy to prototype</a:t>
            </a:r>
          </a:p>
          <a:p>
            <a:pPr lvl="0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lt1"/>
              </a:solidFill>
            </a:endParaRPr>
          </a:p>
          <a:p>
            <a:pPr lvl="0" rtl="0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lt1"/>
              </a:solidFill>
            </a:endParaRPr>
          </a:p>
          <a:p>
            <a:pPr lvl="0" marR="0" rtl="0" algn="l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None/>
            </a:pPr>
            <a:r>
              <a:t/>
            </a:r>
            <a:endParaRPr sz="2405">
              <a:solidFill>
                <a:schemeClr val="lt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81"/>
              </a:spcBef>
              <a:spcAft>
                <a:spcPts val="0"/>
              </a:spcAft>
              <a:buClr>
                <a:schemeClr val="lt1"/>
              </a:buClr>
              <a:buSzPct val="80166"/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1942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1942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88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1942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684212" y="685800"/>
            <a:ext cx="8001000" cy="693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nl-NL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IR RELEVANCE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684210" y="2044096"/>
            <a:ext cx="10577347" cy="3490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IR techniques for quality control (agreement scheme, gold standard questions)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a natural language processing technique </a:t>
            </a: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Gather data from a global source and sort it using an ElasticSearch instance</a:t>
            </a: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hatbotrobot-571x443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599" y="5347175"/>
            <a:ext cx="1724250" cy="13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x="684212" y="685800"/>
            <a:ext cx="8001000" cy="693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nl-NL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 PROJECTS</a:t>
            </a:r>
          </a:p>
        </p:txBody>
      </p:sp>
      <p:sp>
        <p:nvSpPr>
          <p:cNvPr id="230" name="Shape 230"/>
          <p:cNvSpPr txBox="1"/>
          <p:nvPr>
            <p:ph idx="1" type="subTitle"/>
          </p:nvPr>
        </p:nvSpPr>
        <p:spPr>
          <a:xfrm>
            <a:off x="684210" y="2044096"/>
            <a:ext cx="10577347" cy="3490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Mechanical Turk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Microworkers</a:t>
            </a:r>
          </a:p>
          <a:p>
            <a:pPr indent="-37338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-NL" sz="2400">
                <a:solidFill>
                  <a:schemeClr val="lt1"/>
                </a:solidFill>
              </a:rPr>
              <a:t>Clickworker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CrowdCafe</a:t>
            </a: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hatbotrobot-571x443.png"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599" y="5347175"/>
            <a:ext cx="1724250" cy="1337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work.png"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594" y="3156299"/>
            <a:ext cx="2904824" cy="2904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wdcafe-logo-white-bg.png" id="233" name="Shape 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9104" y="1171550"/>
            <a:ext cx="3063287" cy="306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684212" y="685800"/>
            <a:ext cx="8001000" cy="693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nl-NL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EVALUATE SUCCESS</a:t>
            </a: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684200" y="2044100"/>
            <a:ext cx="97287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lt1"/>
                </a:solidFill>
              </a:rPr>
              <a:t>Worker side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Char char="•"/>
            </a:pPr>
            <a:r>
              <a:rPr b="0" i="0" lang="nl-N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Measure if people take less time to complete their tasks with the chatbot</a:t>
            </a:r>
          </a:p>
          <a:p>
            <a:pPr indent="-3733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nl-NL" sz="2400">
                <a:solidFill>
                  <a:schemeClr val="lt1"/>
                </a:solidFill>
              </a:rPr>
              <a:t>Measure if people feel more attracted to performing tasks with a chatbot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lt1"/>
                </a:solidFill>
              </a:rPr>
              <a:t>Requester side</a:t>
            </a:r>
          </a:p>
          <a:p>
            <a:pPr indent="-3733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nl-NL" sz="2400">
                <a:solidFill>
                  <a:schemeClr val="lt1"/>
                </a:solidFill>
              </a:rPr>
              <a:t>Flexibility:</a:t>
            </a:r>
            <a:r>
              <a:rPr lang="nl-NL" sz="2400">
                <a:solidFill>
                  <a:schemeClr val="lt1"/>
                </a:solidFill>
              </a:rPr>
              <a:t> check if the platform supports varied tasks </a:t>
            </a:r>
          </a:p>
          <a:p>
            <a:pPr indent="-3733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nl-NL" sz="2400">
                <a:solidFill>
                  <a:schemeClr val="lt1"/>
                </a:solidFill>
              </a:rPr>
              <a:t>Extensibility:</a:t>
            </a:r>
            <a:r>
              <a:rPr lang="nl-NL" sz="2400">
                <a:solidFill>
                  <a:schemeClr val="lt1"/>
                </a:solidFill>
              </a:rPr>
              <a:t> check if a requester is able to easily add a fourth type of task 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hatbotrobot-571x443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599" y="5347175"/>
            <a:ext cx="1724250" cy="13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gment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gment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