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8" d="100"/>
          <a:sy n="68" d="100"/>
        </p:scale>
        <p:origin x="7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F66E035-18DF-4B23-86E0-CD0337D867C4}" type="datetimeFigureOut">
              <a:rPr lang="fr-FR" smtClean="0"/>
              <a:t>24/05/2021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402512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F66E035-18DF-4B23-86E0-CD0337D867C4}" type="datetimeFigureOut">
              <a:rPr lang="fr-FR" smtClean="0"/>
              <a:t>24/05/2021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66244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F66E035-18DF-4B23-86E0-CD0337D867C4}" type="datetimeFigureOut">
              <a:rPr lang="fr-FR" smtClean="0"/>
              <a:t>24/05/2021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27790B-0D06-4FF4-923F-CE76DBC29D6C}"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108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24/05/2021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026202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24/05/2021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27790B-0D06-4FF4-923F-CE76DBC29D6C}"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8473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24/05/2021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678477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66E035-18DF-4B23-86E0-CD0337D867C4}" type="datetimeFigureOut">
              <a:rPr lang="fr-FR" smtClean="0"/>
              <a:t>24/05/2021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897999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66E035-18DF-4B23-86E0-CD0337D867C4}" type="datetimeFigureOut">
              <a:rPr lang="fr-FR" smtClean="0"/>
              <a:t>24/05/2021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390895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66E035-18DF-4B23-86E0-CD0337D867C4}" type="datetimeFigureOut">
              <a:rPr lang="fr-FR" smtClean="0"/>
              <a:t>24/05/2021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43467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F66E035-18DF-4B23-86E0-CD0337D867C4}" type="datetimeFigureOut">
              <a:rPr lang="fr-FR" smtClean="0"/>
              <a:t>24/05/2021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211802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F66E035-18DF-4B23-86E0-CD0337D867C4}" type="datetimeFigureOut">
              <a:rPr lang="fr-FR" smtClean="0"/>
              <a:t>24/05/2021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73089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F66E035-18DF-4B23-86E0-CD0337D867C4}" type="datetimeFigureOut">
              <a:rPr lang="fr-FR" smtClean="0"/>
              <a:t>24/05/2021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465822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F66E035-18DF-4B23-86E0-CD0337D867C4}" type="datetimeFigureOut">
              <a:rPr lang="fr-FR" smtClean="0"/>
              <a:t>24/05/2021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88765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6E035-18DF-4B23-86E0-CD0337D867C4}" type="datetimeFigureOut">
              <a:rPr lang="fr-FR" smtClean="0"/>
              <a:t>24/05/2021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64121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24/05/2021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40090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66E035-18DF-4B23-86E0-CD0337D867C4}" type="datetimeFigureOut">
              <a:rPr lang="fr-FR" smtClean="0"/>
              <a:t>24/05/2021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27790B-0D06-4FF4-923F-CE76DBC29D6C}" type="slidenum">
              <a:rPr lang="fr-FR" smtClean="0"/>
              <a:t>‹N°›</a:t>
            </a:fld>
            <a:endParaRPr lang="fr-FR"/>
          </a:p>
        </p:txBody>
      </p:sp>
    </p:spTree>
    <p:extLst>
      <p:ext uri="{BB962C8B-B14F-4D97-AF65-F5344CB8AC3E}">
        <p14:creationId xmlns:p14="http://schemas.microsoft.com/office/powerpoint/2010/main" val="191785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66E035-18DF-4B23-86E0-CD0337D867C4}" type="datetimeFigureOut">
              <a:rPr lang="fr-FR" smtClean="0"/>
              <a:t>24/05/2021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527790B-0D06-4FF4-923F-CE76DBC29D6C}" type="slidenum">
              <a:rPr lang="fr-FR" smtClean="0"/>
              <a:t>‹N°›</a:t>
            </a:fld>
            <a:endParaRPr lang="fr-FR"/>
          </a:p>
        </p:txBody>
      </p:sp>
    </p:spTree>
    <p:extLst>
      <p:ext uri="{BB962C8B-B14F-4D97-AF65-F5344CB8AC3E}">
        <p14:creationId xmlns:p14="http://schemas.microsoft.com/office/powerpoint/2010/main" val="3141798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15EAB-B491-45F3-844A-380F830AD358}"/>
              </a:ext>
            </a:extLst>
          </p:cNvPr>
          <p:cNvSpPr>
            <a:spLocks noGrp="1"/>
          </p:cNvSpPr>
          <p:nvPr>
            <p:ph type="ctrTitle"/>
          </p:nvPr>
        </p:nvSpPr>
        <p:spPr>
          <a:xfrm>
            <a:off x="1535185" y="349124"/>
            <a:ext cx="7843707" cy="1731497"/>
          </a:xfrm>
        </p:spPr>
        <p:txBody>
          <a:bodyPr>
            <a:normAutofit/>
          </a:bodyPr>
          <a:lstStyle/>
          <a:p>
            <a:pPr algn="ctr"/>
            <a:r>
              <a:rPr lang="fr-FR" sz="4000" b="1" dirty="0">
                <a:latin typeface="Century Gothic (Corps)"/>
                <a:cs typeface="Aharoni" panose="02010803020104030203" pitchFamily="2" charset="-79"/>
              </a:rPr>
              <a:t>PRESENTATION DU PROJET RADIE PLUS </a:t>
            </a:r>
          </a:p>
        </p:txBody>
      </p:sp>
      <p:sp>
        <p:nvSpPr>
          <p:cNvPr id="3" name="Sous-titre 2">
            <a:extLst>
              <a:ext uri="{FF2B5EF4-FFF2-40B4-BE49-F238E27FC236}">
                <a16:creationId xmlns:a16="http://schemas.microsoft.com/office/drawing/2014/main" id="{FC9507A4-9258-4F13-807C-ADB27C48FDA3}"/>
              </a:ext>
            </a:extLst>
          </p:cNvPr>
          <p:cNvSpPr>
            <a:spLocks noGrp="1"/>
          </p:cNvSpPr>
          <p:nvPr>
            <p:ph type="subTitle" idx="1"/>
          </p:nvPr>
        </p:nvSpPr>
        <p:spPr/>
        <p:txBody>
          <a:bodyPr/>
          <a:lstStyle/>
          <a:p>
            <a:r>
              <a:rPr lang="fr-FR" dirty="0"/>
              <a:t>Logiciel de gestion de crédits radiés</a:t>
            </a:r>
          </a:p>
        </p:txBody>
      </p:sp>
      <p:pic>
        <p:nvPicPr>
          <p:cNvPr id="5" name="Image 4">
            <a:extLst>
              <a:ext uri="{FF2B5EF4-FFF2-40B4-BE49-F238E27FC236}">
                <a16:creationId xmlns:a16="http://schemas.microsoft.com/office/drawing/2014/main" id="{8612FE0B-4B30-405E-B59F-D513FEDFE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2630485"/>
            <a:ext cx="4406349" cy="1777778"/>
          </a:xfrm>
          <a:prstGeom prst="rect">
            <a:avLst/>
          </a:prstGeom>
        </p:spPr>
      </p:pic>
    </p:spTree>
    <p:extLst>
      <p:ext uri="{BB962C8B-B14F-4D97-AF65-F5344CB8AC3E}">
        <p14:creationId xmlns:p14="http://schemas.microsoft.com/office/powerpoint/2010/main" val="38618796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wipe(down)">
                                      <p:cBhvr>
                                        <p:cTn id="30" dur="580">
                                          <p:stCondLst>
                                            <p:cond delay="0"/>
                                          </p:stCondLst>
                                        </p:cTn>
                                        <p:tgtEl>
                                          <p:spTgt spid="3">
                                            <p:txEl>
                                              <p:pRg st="0" end="0"/>
                                            </p:txEl>
                                          </p:spTgt>
                                        </p:tgtEl>
                                      </p:cBhvr>
                                    </p:animEffect>
                                    <p:anim calcmode="lin" valueType="num">
                                      <p:cBhvr>
                                        <p:cTn id="31"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0" end="0"/>
                                            </p:txEl>
                                          </p:spTgt>
                                        </p:tgtEl>
                                      </p:cBhvr>
                                      <p:to x="100000" y="60000"/>
                                    </p:animScale>
                                    <p:animScale>
                                      <p:cBhvr>
                                        <p:cTn id="37" dur="166" decel="50000">
                                          <p:stCondLst>
                                            <p:cond delay="676"/>
                                          </p:stCondLst>
                                        </p:cTn>
                                        <p:tgtEl>
                                          <p:spTgt spid="3">
                                            <p:txEl>
                                              <p:pRg st="0" end="0"/>
                                            </p:txEl>
                                          </p:spTgt>
                                        </p:tgtEl>
                                      </p:cBhvr>
                                      <p:to x="100000" y="100000"/>
                                    </p:animScale>
                                    <p:animScale>
                                      <p:cBhvr>
                                        <p:cTn id="38" dur="26">
                                          <p:stCondLst>
                                            <p:cond delay="1312"/>
                                          </p:stCondLst>
                                        </p:cTn>
                                        <p:tgtEl>
                                          <p:spTgt spid="3">
                                            <p:txEl>
                                              <p:pRg st="0" end="0"/>
                                            </p:txEl>
                                          </p:spTgt>
                                        </p:tgtEl>
                                      </p:cBhvr>
                                      <p:to x="100000" y="80000"/>
                                    </p:animScale>
                                    <p:animScale>
                                      <p:cBhvr>
                                        <p:cTn id="39" dur="166" decel="50000">
                                          <p:stCondLst>
                                            <p:cond delay="1338"/>
                                          </p:stCondLst>
                                        </p:cTn>
                                        <p:tgtEl>
                                          <p:spTgt spid="3">
                                            <p:txEl>
                                              <p:pRg st="0" end="0"/>
                                            </p:txEl>
                                          </p:spTgt>
                                        </p:tgtEl>
                                      </p:cBhvr>
                                      <p:to x="100000" y="100000"/>
                                    </p:animScale>
                                    <p:animScale>
                                      <p:cBhvr>
                                        <p:cTn id="40" dur="26">
                                          <p:stCondLst>
                                            <p:cond delay="1642"/>
                                          </p:stCondLst>
                                        </p:cTn>
                                        <p:tgtEl>
                                          <p:spTgt spid="3">
                                            <p:txEl>
                                              <p:pRg st="0" end="0"/>
                                            </p:txEl>
                                          </p:spTgt>
                                        </p:tgtEl>
                                      </p:cBhvr>
                                      <p:to x="100000" y="90000"/>
                                    </p:animScale>
                                    <p:animScale>
                                      <p:cBhvr>
                                        <p:cTn id="41" dur="166" decel="50000">
                                          <p:stCondLst>
                                            <p:cond delay="1668"/>
                                          </p:stCondLst>
                                        </p:cTn>
                                        <p:tgtEl>
                                          <p:spTgt spid="3">
                                            <p:txEl>
                                              <p:pRg st="0" end="0"/>
                                            </p:txEl>
                                          </p:spTgt>
                                        </p:tgtEl>
                                      </p:cBhvr>
                                      <p:to x="100000" y="100000"/>
                                    </p:animScale>
                                    <p:animScale>
                                      <p:cBhvr>
                                        <p:cTn id="42" dur="26">
                                          <p:stCondLst>
                                            <p:cond delay="1808"/>
                                          </p:stCondLst>
                                        </p:cTn>
                                        <p:tgtEl>
                                          <p:spTgt spid="3">
                                            <p:txEl>
                                              <p:pRg st="0" end="0"/>
                                            </p:txEl>
                                          </p:spTgt>
                                        </p:tgtEl>
                                      </p:cBhvr>
                                      <p:to x="100000" y="95000"/>
                                    </p:animScale>
                                    <p:animScale>
                                      <p:cBhvr>
                                        <p:cTn id="43"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DBC889A-ED76-4B29-84F2-AFA0C921E8D0}"/>
              </a:ext>
            </a:extLst>
          </p:cNvPr>
          <p:cNvSpPr>
            <a:spLocks noGrp="1"/>
          </p:cNvSpPr>
          <p:nvPr>
            <p:ph idx="1"/>
          </p:nvPr>
        </p:nvSpPr>
        <p:spPr/>
        <p:txBody>
          <a:bodyPr/>
          <a:lstStyle/>
          <a:p>
            <a:pPr marL="0" indent="0">
              <a:buNone/>
            </a:pPr>
            <a:r>
              <a:rPr lang="fr-FR" dirty="0"/>
              <a:t>La gestion des crédits radiés reste jusqu’à présent manuelle. Les gestionnaires de crédits radiés se servent donc des méthodes traditionnelles dans l’exercice de leur activités en ayant comme principale outils de travail, le papier.</a:t>
            </a:r>
          </a:p>
        </p:txBody>
      </p:sp>
      <p:sp>
        <p:nvSpPr>
          <p:cNvPr id="4" name="Titre 1">
            <a:extLst>
              <a:ext uri="{FF2B5EF4-FFF2-40B4-BE49-F238E27FC236}">
                <a16:creationId xmlns:a16="http://schemas.microsoft.com/office/drawing/2014/main" id="{388F0212-8168-4B61-80DF-DE8B5A871A9B}"/>
              </a:ext>
            </a:extLst>
          </p:cNvPr>
          <p:cNvSpPr>
            <a:spLocks noGrp="1"/>
          </p:cNvSpPr>
          <p:nvPr>
            <p:ph type="title"/>
          </p:nvPr>
        </p:nvSpPr>
        <p:spPr>
          <a:xfrm>
            <a:off x="2592925" y="624110"/>
            <a:ext cx="8911687" cy="827185"/>
          </a:xfrm>
        </p:spPr>
        <p:txBody>
          <a:bodyPr/>
          <a:lstStyle/>
          <a:p>
            <a:r>
              <a:rPr lang="fr-FR" dirty="0"/>
              <a:t>Etude de l’existant</a:t>
            </a:r>
          </a:p>
        </p:txBody>
      </p:sp>
    </p:spTree>
    <p:extLst>
      <p:ext uri="{BB962C8B-B14F-4D97-AF65-F5344CB8AC3E}">
        <p14:creationId xmlns:p14="http://schemas.microsoft.com/office/powerpoint/2010/main" val="963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1CCD4E-BE7F-44A7-9386-18D0E996A661}"/>
              </a:ext>
            </a:extLst>
          </p:cNvPr>
          <p:cNvSpPr>
            <a:spLocks noGrp="1"/>
          </p:cNvSpPr>
          <p:nvPr>
            <p:ph type="title"/>
          </p:nvPr>
        </p:nvSpPr>
        <p:spPr>
          <a:xfrm>
            <a:off x="2592925" y="624111"/>
            <a:ext cx="8911687" cy="751684"/>
          </a:xfrm>
        </p:spPr>
        <p:txBody>
          <a:bodyPr/>
          <a:lstStyle/>
          <a:p>
            <a:r>
              <a:rPr lang="fr-FR" dirty="0"/>
              <a:t>Critiques de l’existant</a:t>
            </a:r>
          </a:p>
        </p:txBody>
      </p:sp>
      <p:sp>
        <p:nvSpPr>
          <p:cNvPr id="3" name="Espace réservé du contenu 2">
            <a:extLst>
              <a:ext uri="{FF2B5EF4-FFF2-40B4-BE49-F238E27FC236}">
                <a16:creationId xmlns:a16="http://schemas.microsoft.com/office/drawing/2014/main" id="{89712A82-575E-41E2-A11D-A6A76D7235C2}"/>
              </a:ext>
            </a:extLst>
          </p:cNvPr>
          <p:cNvSpPr>
            <a:spLocks noGrp="1"/>
          </p:cNvSpPr>
          <p:nvPr>
            <p:ph idx="1"/>
          </p:nvPr>
        </p:nvSpPr>
        <p:spPr>
          <a:xfrm>
            <a:off x="2589212" y="2133599"/>
            <a:ext cx="8915400" cy="4342701"/>
          </a:xfrm>
        </p:spPr>
        <p:txBody>
          <a:bodyPr/>
          <a:lstStyle/>
          <a:p>
            <a:pPr marL="0" indent="0">
              <a:buNone/>
            </a:pPr>
            <a:r>
              <a:rPr lang="fr-FR" dirty="0"/>
              <a:t>Cette gestion manuelle est très inefficace et peut conduire à d’énormes difficultés telles que :</a:t>
            </a:r>
          </a:p>
          <a:p>
            <a:r>
              <a:rPr lang="fr-FR" dirty="0"/>
              <a:t>La </a:t>
            </a:r>
            <a:r>
              <a:rPr lang="fr-FR" b="1" dirty="0"/>
              <a:t>non traçabilité </a:t>
            </a:r>
            <a:r>
              <a:rPr lang="fr-FR" dirty="0"/>
              <a:t>des payements(prélèvement),</a:t>
            </a:r>
          </a:p>
          <a:p>
            <a:r>
              <a:rPr lang="fr-FR" dirty="0"/>
              <a:t>La non disponibilité de </a:t>
            </a:r>
            <a:r>
              <a:rPr lang="fr-FR" b="1" dirty="0"/>
              <a:t>l’historique</a:t>
            </a:r>
            <a:r>
              <a:rPr lang="fr-FR" dirty="0"/>
              <a:t> de chaque crédit radié sur une longue période,</a:t>
            </a:r>
          </a:p>
          <a:p>
            <a:r>
              <a:rPr lang="fr-FR" b="1" dirty="0"/>
              <a:t>Le risque élevé </a:t>
            </a:r>
            <a:r>
              <a:rPr lang="fr-FR" dirty="0"/>
              <a:t>de perte ou de détérioration des informations sur les crédits,</a:t>
            </a:r>
          </a:p>
          <a:p>
            <a:r>
              <a:rPr lang="fr-FR" dirty="0"/>
              <a:t>L’accès aux informations sur les crédits radiés en temps réel est très </a:t>
            </a:r>
            <a:r>
              <a:rPr lang="fr-FR" b="1" dirty="0"/>
              <a:t>difficile</a:t>
            </a:r>
            <a:r>
              <a:rPr lang="fr-FR" dirty="0"/>
              <a:t>,</a:t>
            </a:r>
          </a:p>
          <a:p>
            <a:r>
              <a:rPr lang="fr-FR" b="1" dirty="0"/>
              <a:t>La recherche fastidieuse </a:t>
            </a:r>
            <a:r>
              <a:rPr lang="fr-FR" dirty="0"/>
              <a:t>des informations sur les crédit,</a:t>
            </a:r>
          </a:p>
          <a:p>
            <a:r>
              <a:rPr lang="fr-FR" dirty="0"/>
              <a:t>D’énorme </a:t>
            </a:r>
            <a:r>
              <a:rPr lang="fr-FR" b="1" dirty="0"/>
              <a:t>difficultés de projection </a:t>
            </a:r>
            <a:r>
              <a:rPr lang="fr-FR" dirty="0"/>
              <a:t>dans l’avenir en terme de la qualité des portefeuilles des gestionnaire de crédit.</a:t>
            </a:r>
          </a:p>
          <a:p>
            <a:r>
              <a:rPr lang="fr-FR" dirty="0"/>
              <a:t>Le manque d’espace pour archiver et conserver les dossiers de crédits radiés </a:t>
            </a:r>
          </a:p>
          <a:p>
            <a:endParaRPr lang="fr-FR" dirty="0"/>
          </a:p>
          <a:p>
            <a:endParaRPr lang="fr-FR" dirty="0"/>
          </a:p>
        </p:txBody>
      </p:sp>
    </p:spTree>
    <p:extLst>
      <p:ext uri="{BB962C8B-B14F-4D97-AF65-F5344CB8AC3E}">
        <p14:creationId xmlns:p14="http://schemas.microsoft.com/office/powerpoint/2010/main" val="16808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ipe(down)">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ipe(down)">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barn(inVertical)">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barn(inVertical)">
                                      <p:cBhvr>
                                        <p:cTn id="55" dur="5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barn(inVertical)">
                                      <p:cBhvr>
                                        <p:cTn id="6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FCA4C-4C18-4BCF-AA98-5EC047E22AF9}"/>
              </a:ext>
            </a:extLst>
          </p:cNvPr>
          <p:cNvSpPr>
            <a:spLocks noGrp="1"/>
          </p:cNvSpPr>
          <p:nvPr>
            <p:ph type="title"/>
          </p:nvPr>
        </p:nvSpPr>
        <p:spPr>
          <a:xfrm>
            <a:off x="2592925" y="624110"/>
            <a:ext cx="8911687" cy="743296"/>
          </a:xfrm>
        </p:spPr>
        <p:txBody>
          <a:bodyPr/>
          <a:lstStyle/>
          <a:p>
            <a:r>
              <a:rPr lang="fr-FR" dirty="0"/>
              <a:t>Approche de solution</a:t>
            </a:r>
          </a:p>
        </p:txBody>
      </p:sp>
      <p:sp>
        <p:nvSpPr>
          <p:cNvPr id="3" name="Espace réservé du contenu 2">
            <a:extLst>
              <a:ext uri="{FF2B5EF4-FFF2-40B4-BE49-F238E27FC236}">
                <a16:creationId xmlns:a16="http://schemas.microsoft.com/office/drawing/2014/main" id="{796F6D27-E201-4F6A-9B59-7ADFDF2E1F58}"/>
              </a:ext>
            </a:extLst>
          </p:cNvPr>
          <p:cNvSpPr>
            <a:spLocks noGrp="1"/>
          </p:cNvSpPr>
          <p:nvPr>
            <p:ph idx="1"/>
          </p:nvPr>
        </p:nvSpPr>
        <p:spPr/>
        <p:txBody>
          <a:bodyPr/>
          <a:lstStyle/>
          <a:p>
            <a:pPr algn="just"/>
            <a:r>
              <a:rPr lang="fr-FR" dirty="0"/>
              <a:t>La solution consisterait à créer une </a:t>
            </a:r>
            <a:r>
              <a:rPr lang="fr-FR" b="1" dirty="0">
                <a:solidFill>
                  <a:schemeClr val="tx1"/>
                </a:solidFill>
              </a:rPr>
              <a:t>solution de gestion informatisée </a:t>
            </a:r>
            <a:r>
              <a:rPr lang="fr-FR" dirty="0"/>
              <a:t>pouvant résoudre les problèmes précités et </a:t>
            </a:r>
            <a:r>
              <a:rPr lang="fr-FR" b="1" dirty="0">
                <a:solidFill>
                  <a:schemeClr val="tx1"/>
                </a:solidFill>
              </a:rPr>
              <a:t>améliorer la gestion </a:t>
            </a:r>
            <a:r>
              <a:rPr lang="fr-FR" dirty="0"/>
              <a:t>du domaine des crédits radiés de la </a:t>
            </a:r>
            <a:r>
              <a:rPr lang="fr-FR" dirty="0" err="1"/>
              <a:t>Coopec</a:t>
            </a:r>
            <a:r>
              <a:rPr lang="fr-FR" dirty="0"/>
              <a:t>.</a:t>
            </a:r>
          </a:p>
          <a:p>
            <a:pPr algn="just"/>
            <a:r>
              <a:rPr lang="fr-FR" dirty="0"/>
              <a:t>Cette solution doit garantir la </a:t>
            </a:r>
            <a:r>
              <a:rPr lang="fr-FR" b="1" dirty="0">
                <a:solidFill>
                  <a:schemeClr val="tx1"/>
                </a:solidFill>
              </a:rPr>
              <a:t>sécurité des données </a:t>
            </a:r>
            <a:r>
              <a:rPr lang="fr-FR" dirty="0"/>
              <a:t>ainsi que la </a:t>
            </a:r>
            <a:r>
              <a:rPr lang="fr-FR" b="1" dirty="0">
                <a:solidFill>
                  <a:schemeClr val="tx1"/>
                </a:solidFill>
              </a:rPr>
              <a:t>disponibilité en temps réel</a:t>
            </a:r>
            <a:r>
              <a:rPr lang="fr-FR" dirty="0"/>
              <a:t> des informations relatives au crédits radiés</a:t>
            </a:r>
          </a:p>
          <a:p>
            <a:pPr algn="just"/>
            <a:r>
              <a:rPr lang="fr-FR" dirty="0"/>
              <a:t>Cette solution doit être à même à dresser les </a:t>
            </a:r>
            <a:r>
              <a:rPr lang="fr-FR" b="1" dirty="0">
                <a:solidFill>
                  <a:schemeClr val="tx1"/>
                </a:solidFill>
              </a:rPr>
              <a:t>états récapitulatifs </a:t>
            </a:r>
            <a:r>
              <a:rPr lang="fr-FR" dirty="0"/>
              <a:t>de tous les crédits qui sont radié dans une période donnée en fonction du gestionnaire et de la fourchette du montant de crédit.</a:t>
            </a:r>
          </a:p>
          <a:p>
            <a:endParaRPr lang="fr-FR" dirty="0"/>
          </a:p>
        </p:txBody>
      </p:sp>
    </p:spTree>
    <p:extLst>
      <p:ext uri="{BB962C8B-B14F-4D97-AF65-F5344CB8AC3E}">
        <p14:creationId xmlns:p14="http://schemas.microsoft.com/office/powerpoint/2010/main" val="306119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barn(inVertical)">
                                      <p:cBhvr>
                                        <p:cTn id="3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0C6EFF-D7A6-4237-A8C1-AAC61CC5FB45}"/>
              </a:ext>
            </a:extLst>
          </p:cNvPr>
          <p:cNvSpPr>
            <a:spLocks noGrp="1"/>
          </p:cNvSpPr>
          <p:nvPr>
            <p:ph type="title"/>
          </p:nvPr>
        </p:nvSpPr>
        <p:spPr>
          <a:xfrm>
            <a:off x="2592925" y="624110"/>
            <a:ext cx="8911687" cy="827185"/>
          </a:xfrm>
        </p:spPr>
        <p:txBody>
          <a:bodyPr/>
          <a:lstStyle/>
          <a:p>
            <a:r>
              <a:rPr lang="fr-FR" dirty="0"/>
              <a:t>Proposition de solution</a:t>
            </a:r>
          </a:p>
        </p:txBody>
      </p:sp>
      <p:sp>
        <p:nvSpPr>
          <p:cNvPr id="3" name="Espace réservé du contenu 2">
            <a:extLst>
              <a:ext uri="{FF2B5EF4-FFF2-40B4-BE49-F238E27FC236}">
                <a16:creationId xmlns:a16="http://schemas.microsoft.com/office/drawing/2014/main" id="{F25A0428-D781-4ED5-B880-BB1114EA6529}"/>
              </a:ext>
            </a:extLst>
          </p:cNvPr>
          <p:cNvSpPr>
            <a:spLocks noGrp="1"/>
          </p:cNvSpPr>
          <p:nvPr>
            <p:ph idx="1"/>
          </p:nvPr>
        </p:nvSpPr>
        <p:spPr/>
        <p:txBody>
          <a:bodyPr/>
          <a:lstStyle/>
          <a:p>
            <a:pPr algn="just"/>
            <a:r>
              <a:rPr lang="fr-FR" dirty="0"/>
              <a:t>La solution </a:t>
            </a:r>
            <a:r>
              <a:rPr lang="fr-FR" b="1" dirty="0"/>
              <a:t>RADIE PLUS </a:t>
            </a:r>
            <a:r>
              <a:rPr lang="fr-FR" dirty="0"/>
              <a:t>que nous proposons est une </a:t>
            </a:r>
            <a:r>
              <a:rPr lang="fr-FR" b="1" dirty="0"/>
              <a:t>application sécurisée </a:t>
            </a:r>
            <a:r>
              <a:rPr lang="fr-FR" dirty="0"/>
              <a:t>de gestion de crédit radié qui peut être déployés sur une plateforme réseau visant à apporter une amélioration significative dans le domaine  de la gestion des crédits radiés. </a:t>
            </a:r>
          </a:p>
          <a:p>
            <a:pPr algn="just"/>
            <a:r>
              <a:rPr lang="fr-FR" dirty="0"/>
              <a:t>RADIE PLUS est une </a:t>
            </a:r>
            <a:r>
              <a:rPr lang="fr-FR" b="1" dirty="0"/>
              <a:t>application réseau </a:t>
            </a:r>
            <a:r>
              <a:rPr lang="fr-FR" dirty="0"/>
              <a:t>qui fonctionne avec un système de gestion de base de donnés </a:t>
            </a:r>
            <a:r>
              <a:rPr lang="fr-FR" b="1" dirty="0"/>
              <a:t>SQL SERVEUR </a:t>
            </a:r>
            <a:r>
              <a:rPr lang="fr-FR"/>
              <a:t>et qui </a:t>
            </a:r>
            <a:r>
              <a:rPr lang="fr-FR" dirty="0"/>
              <a:t>est déployable sur les systèmes d’exploitation Windows(Windows XP, 7,8,10).</a:t>
            </a:r>
          </a:p>
          <a:p>
            <a:r>
              <a:rPr lang="fr-FR" dirty="0"/>
              <a:t>Cette application est une </a:t>
            </a:r>
            <a:r>
              <a:rPr lang="fr-FR" b="1" dirty="0"/>
              <a:t>application évolutive </a:t>
            </a:r>
            <a:r>
              <a:rPr lang="fr-FR" dirty="0"/>
              <a:t>qu’on peut </a:t>
            </a:r>
            <a:r>
              <a:rPr lang="fr-FR" b="1" dirty="0"/>
              <a:t>perfectionner</a:t>
            </a:r>
            <a:r>
              <a:rPr lang="fr-FR" dirty="0"/>
              <a:t> et adapter selon nos besoins et résultats escomptés.</a:t>
            </a:r>
            <a:endParaRPr lang="fr-FR" b="1" dirty="0"/>
          </a:p>
          <a:p>
            <a:pPr marL="0" indent="0">
              <a:buNone/>
            </a:pPr>
            <a:endParaRPr lang="fr-FR" dirty="0"/>
          </a:p>
        </p:txBody>
      </p:sp>
    </p:spTree>
    <p:extLst>
      <p:ext uri="{BB962C8B-B14F-4D97-AF65-F5344CB8AC3E}">
        <p14:creationId xmlns:p14="http://schemas.microsoft.com/office/powerpoint/2010/main" val="400188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37A64-2B06-4881-9275-6EEB2983B6D7}"/>
              </a:ext>
            </a:extLst>
          </p:cNvPr>
          <p:cNvSpPr>
            <a:spLocks noGrp="1"/>
          </p:cNvSpPr>
          <p:nvPr>
            <p:ph type="title"/>
          </p:nvPr>
        </p:nvSpPr>
        <p:spPr>
          <a:xfrm>
            <a:off x="2592925" y="624110"/>
            <a:ext cx="8911687" cy="835574"/>
          </a:xfrm>
        </p:spPr>
        <p:txBody>
          <a:bodyPr/>
          <a:lstStyle/>
          <a:p>
            <a:r>
              <a:rPr lang="fr-FR" dirty="0"/>
              <a:t>Avantages	 de RADIE PLUS</a:t>
            </a:r>
          </a:p>
        </p:txBody>
      </p:sp>
      <p:sp>
        <p:nvSpPr>
          <p:cNvPr id="3" name="Espace réservé du contenu 2">
            <a:extLst>
              <a:ext uri="{FF2B5EF4-FFF2-40B4-BE49-F238E27FC236}">
                <a16:creationId xmlns:a16="http://schemas.microsoft.com/office/drawing/2014/main" id="{34F4E46E-076B-47FD-A497-C07BDCDB810D}"/>
              </a:ext>
            </a:extLst>
          </p:cNvPr>
          <p:cNvSpPr>
            <a:spLocks noGrp="1"/>
          </p:cNvSpPr>
          <p:nvPr>
            <p:ph idx="1"/>
          </p:nvPr>
        </p:nvSpPr>
        <p:spPr>
          <a:xfrm>
            <a:off x="2589212" y="1744911"/>
            <a:ext cx="8915400" cy="4697834"/>
          </a:xfrm>
        </p:spPr>
        <p:txBody>
          <a:bodyPr>
            <a:normAutofit/>
          </a:bodyPr>
          <a:lstStyle/>
          <a:p>
            <a:pPr marL="0" indent="0">
              <a:buNone/>
            </a:pPr>
            <a:r>
              <a:rPr lang="fr-FR" dirty="0"/>
              <a:t>A son état actuel, Radie plus offre des avantages comme :</a:t>
            </a:r>
          </a:p>
          <a:p>
            <a:r>
              <a:rPr lang="fr-FR" dirty="0"/>
              <a:t>La</a:t>
            </a:r>
            <a:r>
              <a:rPr lang="fr-FR" b="1" dirty="0"/>
              <a:t> centralisation des données </a:t>
            </a:r>
            <a:r>
              <a:rPr lang="fr-FR" dirty="0"/>
              <a:t>sur les crédits radiés,</a:t>
            </a:r>
          </a:p>
          <a:p>
            <a:r>
              <a:rPr lang="fr-FR" dirty="0"/>
              <a:t>La constitution d’une </a:t>
            </a:r>
            <a:r>
              <a:rPr lang="fr-FR" b="1" dirty="0"/>
              <a:t>base de données sécurisée</a:t>
            </a:r>
            <a:r>
              <a:rPr lang="fr-FR" dirty="0"/>
              <a:t> et </a:t>
            </a:r>
            <a:r>
              <a:rPr lang="fr-FR" b="1" dirty="0"/>
              <a:t>fiable</a:t>
            </a:r>
            <a:r>
              <a:rPr lang="fr-FR" dirty="0"/>
              <a:t>,</a:t>
            </a:r>
          </a:p>
          <a:p>
            <a:r>
              <a:rPr lang="fr-FR" b="1" dirty="0"/>
              <a:t>L’importation</a:t>
            </a:r>
            <a:r>
              <a:rPr lang="fr-FR" dirty="0"/>
              <a:t> de données dans la base à partir d’un fichier Excel.</a:t>
            </a:r>
          </a:p>
          <a:p>
            <a:r>
              <a:rPr lang="fr-FR" dirty="0"/>
              <a:t>La disponibilité des informations sur chaque crédit en </a:t>
            </a:r>
            <a:r>
              <a:rPr lang="fr-FR" b="1" dirty="0"/>
              <a:t>temps réel</a:t>
            </a:r>
            <a:r>
              <a:rPr lang="fr-FR" dirty="0"/>
              <a:t>,</a:t>
            </a:r>
          </a:p>
          <a:p>
            <a:r>
              <a:rPr lang="fr-FR" b="1" dirty="0"/>
              <a:t>Traçabilité</a:t>
            </a:r>
            <a:r>
              <a:rPr lang="fr-FR" dirty="0"/>
              <a:t> dans la gestion de crédits radiés,</a:t>
            </a:r>
          </a:p>
          <a:p>
            <a:r>
              <a:rPr lang="fr-FR" dirty="0"/>
              <a:t>Constitution et conservation de </a:t>
            </a:r>
            <a:r>
              <a:rPr lang="fr-FR" b="1" dirty="0"/>
              <a:t>l’historique numérique </a:t>
            </a:r>
            <a:r>
              <a:rPr lang="fr-FR" dirty="0"/>
              <a:t>de crédits radiés,</a:t>
            </a:r>
          </a:p>
          <a:p>
            <a:r>
              <a:rPr lang="fr-FR" dirty="0"/>
              <a:t>La rapidité dans les </a:t>
            </a:r>
            <a:r>
              <a:rPr lang="fr-FR" b="1" dirty="0"/>
              <a:t>recherches</a:t>
            </a:r>
            <a:r>
              <a:rPr lang="fr-FR" dirty="0"/>
              <a:t>,</a:t>
            </a:r>
          </a:p>
          <a:p>
            <a:r>
              <a:rPr lang="fr-FR" dirty="0"/>
              <a:t>La disponibilités de tous </a:t>
            </a:r>
            <a:r>
              <a:rPr lang="fr-FR" b="1" dirty="0"/>
              <a:t>les états nécessaires </a:t>
            </a:r>
            <a:r>
              <a:rPr lang="fr-FR" dirty="0"/>
              <a:t>sur le remboursement des crédits,</a:t>
            </a:r>
          </a:p>
          <a:p>
            <a:r>
              <a:rPr lang="fr-FR" dirty="0"/>
              <a:t>La représentation des activités de recouvrement par un </a:t>
            </a:r>
            <a:r>
              <a:rPr lang="fr-FR" b="1" dirty="0"/>
              <a:t>diagramme</a:t>
            </a:r>
            <a:r>
              <a:rPr lang="fr-FR" dirty="0"/>
              <a:t>,</a:t>
            </a:r>
          </a:p>
          <a:p>
            <a:r>
              <a:rPr lang="fr-FR" dirty="0"/>
              <a:t>Le calcul automatique des </a:t>
            </a:r>
            <a:r>
              <a:rPr lang="fr-FR" b="1" dirty="0"/>
              <a:t>intérêt calculé </a:t>
            </a:r>
            <a:r>
              <a:rPr lang="fr-FR" dirty="0"/>
              <a:t>et des commissions.</a:t>
            </a:r>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22950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wipe(down)">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circle(in)">
                                      <p:cBhvr>
                                        <p:cTn id="51" dur="20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circle(in)">
                                      <p:cBhvr>
                                        <p:cTn id="56" dur="2000"/>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circle(in)">
                                      <p:cBhvr>
                                        <p:cTn id="61" dur="2000"/>
                                        <p:tgtEl>
                                          <p:spTgt spid="3">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barn(inVertical)">
                                      <p:cBhvr>
                                        <p:cTn id="66" dur="5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circle(in)">
                                      <p:cBhvr>
                                        <p:cTn id="71" dur="2000"/>
                                        <p:tgtEl>
                                          <p:spTgt spid="3">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76" dur="500"/>
                                        <p:tgtEl>
                                          <p:spTgt spid="3">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animEffect transition="in" filter="fade">
                                      <p:cBhvr>
                                        <p:cTn id="81" dur="1000"/>
                                        <p:tgtEl>
                                          <p:spTgt spid="3">
                                            <p:txEl>
                                              <p:pRg st="10" end="10"/>
                                            </p:txEl>
                                          </p:spTgt>
                                        </p:tgtEl>
                                      </p:cBhvr>
                                    </p:animEffect>
                                    <p:anim calcmode="lin" valueType="num">
                                      <p:cBhvr>
                                        <p:cTn id="8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E5A73E3-8141-4F86-8029-25293406A65C}"/>
              </a:ext>
            </a:extLst>
          </p:cNvPr>
          <p:cNvSpPr>
            <a:spLocks noGrp="1"/>
          </p:cNvSpPr>
          <p:nvPr>
            <p:ph idx="1"/>
          </p:nvPr>
        </p:nvSpPr>
        <p:spPr/>
        <p:txBody>
          <a:bodyPr/>
          <a:lstStyle/>
          <a:p>
            <a:pPr marL="0" indent="0">
              <a:buNone/>
            </a:pPr>
            <a:r>
              <a:rPr lang="fr-FR" dirty="0"/>
              <a:t>Cf. Annexe.</a:t>
            </a:r>
          </a:p>
        </p:txBody>
      </p:sp>
      <p:sp>
        <p:nvSpPr>
          <p:cNvPr id="4" name="Titre 1">
            <a:extLst>
              <a:ext uri="{FF2B5EF4-FFF2-40B4-BE49-F238E27FC236}">
                <a16:creationId xmlns:a16="http://schemas.microsoft.com/office/drawing/2014/main" id="{AB4949C5-D3B3-44A3-9E14-2A6A5D36A6D1}"/>
              </a:ext>
            </a:extLst>
          </p:cNvPr>
          <p:cNvSpPr>
            <a:spLocks noGrp="1"/>
          </p:cNvSpPr>
          <p:nvPr>
            <p:ph type="title"/>
          </p:nvPr>
        </p:nvSpPr>
        <p:spPr>
          <a:xfrm>
            <a:off x="2592925" y="624111"/>
            <a:ext cx="8911687" cy="785240"/>
          </a:xfrm>
        </p:spPr>
        <p:txBody>
          <a:bodyPr/>
          <a:lstStyle/>
          <a:p>
            <a:r>
              <a:rPr lang="fr-FR" dirty="0"/>
              <a:t>Présentation de l’application</a:t>
            </a:r>
          </a:p>
        </p:txBody>
      </p:sp>
    </p:spTree>
    <p:extLst>
      <p:ext uri="{BB962C8B-B14F-4D97-AF65-F5344CB8AC3E}">
        <p14:creationId xmlns:p14="http://schemas.microsoft.com/office/powerpoint/2010/main" val="64564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06AED-5650-4A94-BFBA-50FC9F84C4EC}"/>
              </a:ext>
            </a:extLst>
          </p:cNvPr>
          <p:cNvSpPr>
            <a:spLocks noGrp="1"/>
          </p:cNvSpPr>
          <p:nvPr>
            <p:ph type="title"/>
          </p:nvPr>
        </p:nvSpPr>
        <p:spPr>
          <a:xfrm>
            <a:off x="2592925" y="624111"/>
            <a:ext cx="8911687" cy="785240"/>
          </a:xfrm>
        </p:spPr>
        <p:txBody>
          <a:bodyPr/>
          <a:lstStyle/>
          <a:p>
            <a:r>
              <a:rPr lang="fr-FR" dirty="0"/>
              <a:t>Présentation de l’application</a:t>
            </a:r>
          </a:p>
        </p:txBody>
      </p:sp>
      <p:sp>
        <p:nvSpPr>
          <p:cNvPr id="3" name="Espace réservé du contenu 2">
            <a:extLst>
              <a:ext uri="{FF2B5EF4-FFF2-40B4-BE49-F238E27FC236}">
                <a16:creationId xmlns:a16="http://schemas.microsoft.com/office/drawing/2014/main" id="{459BE10F-5259-4E49-B735-027A4BC9F76E}"/>
              </a:ext>
            </a:extLst>
          </p:cNvPr>
          <p:cNvSpPr>
            <a:spLocks noGrp="1"/>
          </p:cNvSpPr>
          <p:nvPr>
            <p:ph idx="1"/>
          </p:nvPr>
        </p:nvSpPr>
        <p:spPr>
          <a:xfrm>
            <a:off x="2589212" y="1409350"/>
            <a:ext cx="8915400" cy="5016617"/>
          </a:xfrm>
        </p:spPr>
        <p:txBody>
          <a:bodyPr>
            <a:normAutofit fontScale="85000" lnSpcReduction="20000"/>
          </a:bodyPr>
          <a:lstStyle/>
          <a:p>
            <a:r>
              <a:rPr lang="fr-FR" dirty="0"/>
              <a:t>Installation de Radie Plus</a:t>
            </a:r>
          </a:p>
          <a:p>
            <a:r>
              <a:rPr lang="fr-FR" dirty="0"/>
              <a:t>Présentation des gabarits de fichier Excel</a:t>
            </a:r>
          </a:p>
          <a:p>
            <a:pPr lvl="1"/>
            <a:r>
              <a:rPr lang="fr-FR" dirty="0"/>
              <a:t>Fichier d’importation des prélèvement</a:t>
            </a:r>
          </a:p>
          <a:p>
            <a:pPr lvl="1"/>
            <a:r>
              <a:rPr lang="fr-FR" dirty="0"/>
              <a:t>Fichier d’importation de crédits radié</a:t>
            </a:r>
          </a:p>
          <a:p>
            <a:r>
              <a:rPr lang="fr-FR" dirty="0"/>
              <a:t>Test d’importation de données dans le module </a:t>
            </a:r>
            <a:r>
              <a:rPr lang="fr-FR" b="1" dirty="0"/>
              <a:t>ImportExcel</a:t>
            </a:r>
          </a:p>
          <a:p>
            <a:r>
              <a:rPr lang="fr-FR" dirty="0"/>
              <a:t>Connexion et présentation de différent menu de Radie plus</a:t>
            </a:r>
          </a:p>
          <a:p>
            <a:r>
              <a:rPr lang="fr-FR" dirty="0"/>
              <a:t>Validation des données importées</a:t>
            </a:r>
          </a:p>
          <a:p>
            <a:r>
              <a:rPr lang="fr-FR" dirty="0"/>
              <a:t>Vérification de la liste des crédits radiés</a:t>
            </a:r>
          </a:p>
          <a:p>
            <a:r>
              <a:rPr lang="fr-FR" dirty="0"/>
              <a:t>Edition des états :</a:t>
            </a:r>
          </a:p>
          <a:p>
            <a:pPr lvl="1"/>
            <a:r>
              <a:rPr lang="fr-FR" dirty="0"/>
              <a:t>état de remboursement (carton numérique)</a:t>
            </a:r>
          </a:p>
          <a:p>
            <a:pPr lvl="1"/>
            <a:r>
              <a:rPr lang="fr-FR" dirty="0"/>
              <a:t>état de commission (par gestionnaire et générale)</a:t>
            </a:r>
          </a:p>
          <a:p>
            <a:pPr lvl="1"/>
            <a:r>
              <a:rPr lang="fr-FR" dirty="0"/>
              <a:t>Liste de payement (par gestionnaire et générale)</a:t>
            </a:r>
          </a:p>
          <a:p>
            <a:r>
              <a:rPr lang="fr-FR" dirty="0"/>
              <a:t>Présentation du graphe d’activité des gestionnaires des radiés</a:t>
            </a:r>
          </a:p>
          <a:p>
            <a:r>
              <a:rPr lang="fr-FR" dirty="0"/>
              <a:t>Présentation de la situation globale des crédits radié</a:t>
            </a:r>
          </a:p>
          <a:p>
            <a:r>
              <a:rPr lang="fr-FR" dirty="0"/>
              <a:t>Présentation de la constitution du portefeuille des crédits radiés</a:t>
            </a:r>
          </a:p>
          <a:p>
            <a:r>
              <a:rPr lang="fr-FR" dirty="0"/>
              <a:t>Affichage des portefeuilles</a:t>
            </a:r>
          </a:p>
          <a:p>
            <a:endParaRPr lang="fr-FR" dirty="0"/>
          </a:p>
          <a:p>
            <a:endParaRPr lang="fr-FR" dirty="0"/>
          </a:p>
        </p:txBody>
      </p:sp>
    </p:spTree>
    <p:extLst>
      <p:ext uri="{BB962C8B-B14F-4D97-AF65-F5344CB8AC3E}">
        <p14:creationId xmlns:p14="http://schemas.microsoft.com/office/powerpoint/2010/main" val="16099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3" dur="500"/>
                                        <p:tgtEl>
                                          <p:spTgt spid="3">
                                            <p:txEl>
                                              <p:pRg st="2" end="2"/>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barn(inVertical)">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additive="base">
                                        <p:cTn id="4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additive="base">
                                        <p:cTn id="5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wipe(down)">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63" dur="500"/>
                                        <p:tgtEl>
                                          <p:spTgt spid="3">
                                            <p:txEl>
                                              <p:pRg st="8" end="8"/>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66" dur="500"/>
                                        <p:tgtEl>
                                          <p:spTgt spid="3">
                                            <p:txEl>
                                              <p:pRg st="9" end="9"/>
                                            </p:txEl>
                                          </p:spTgt>
                                        </p:tgtEl>
                                      </p:cBhvr>
                                    </p:animEffect>
                                  </p:childTnLst>
                                </p:cTn>
                              </p:par>
                              <p:par>
                                <p:cTn id="67" presetID="14" presetClass="entr" presetSubtype="10"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9" dur="500"/>
                                        <p:tgtEl>
                                          <p:spTgt spid="3">
                                            <p:txEl>
                                              <p:pRg st="10" end="10"/>
                                            </p:txEl>
                                          </p:spTgt>
                                        </p:tgtEl>
                                      </p:cBhvr>
                                    </p:animEffect>
                                  </p:childTnLst>
                                </p:cTn>
                              </p:par>
                              <p:par>
                                <p:cTn id="70" presetID="14" presetClass="entr" presetSubtype="1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72" dur="500"/>
                                        <p:tgtEl>
                                          <p:spTgt spid="3">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p:cTn id="77"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78"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79"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80" dur="1000"/>
                                        <p:tgtEl>
                                          <p:spTgt spid="3">
                                            <p:txEl>
                                              <p:pRg st="12" end="1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1" presetClass="entr" presetSubtype="0"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p:cTn id="85" dur="1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86" dur="1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87" dur="1000" fill="hold"/>
                                        <p:tgtEl>
                                          <p:spTgt spid="3">
                                            <p:txEl>
                                              <p:pRg st="13" end="13"/>
                                            </p:txEl>
                                          </p:spTgt>
                                        </p:tgtEl>
                                        <p:attrNameLst>
                                          <p:attrName>style.rotation</p:attrName>
                                        </p:attrNameLst>
                                      </p:cBhvr>
                                      <p:tavLst>
                                        <p:tav tm="0">
                                          <p:val>
                                            <p:fltVal val="90"/>
                                          </p:val>
                                        </p:tav>
                                        <p:tav tm="100000">
                                          <p:val>
                                            <p:fltVal val="0"/>
                                          </p:val>
                                        </p:tav>
                                      </p:tavLst>
                                    </p:anim>
                                    <p:animEffect transition="in" filter="fade">
                                      <p:cBhvr>
                                        <p:cTn id="88" dur="1000"/>
                                        <p:tgtEl>
                                          <p:spTgt spid="3">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3">
                                            <p:txEl>
                                              <p:pRg st="14" end="14"/>
                                            </p:txEl>
                                          </p:spTgt>
                                        </p:tgtEl>
                                        <p:attrNameLst>
                                          <p:attrName>style.visibility</p:attrName>
                                        </p:attrNameLst>
                                      </p:cBhvr>
                                      <p:to>
                                        <p:strVal val="visible"/>
                                      </p:to>
                                    </p:set>
                                    <p:animEffect transition="in" filter="fade">
                                      <p:cBhvr>
                                        <p:cTn id="93" dur="1000"/>
                                        <p:tgtEl>
                                          <p:spTgt spid="3">
                                            <p:txEl>
                                              <p:pRg st="14" end="14"/>
                                            </p:txEl>
                                          </p:spTgt>
                                        </p:tgtEl>
                                      </p:cBhvr>
                                    </p:animEffect>
                                    <p:anim calcmode="lin" valueType="num">
                                      <p:cBhvr>
                                        <p:cTn id="9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3">
                                            <p:txEl>
                                              <p:pRg st="15" end="15"/>
                                            </p:txEl>
                                          </p:spTgt>
                                        </p:tgtEl>
                                        <p:attrNameLst>
                                          <p:attrName>style.visibility</p:attrName>
                                        </p:attrNameLst>
                                      </p:cBhvr>
                                      <p:to>
                                        <p:strVal val="visible"/>
                                      </p:to>
                                    </p:set>
                                    <p:animEffect transition="in" filter="fade">
                                      <p:cBhvr>
                                        <p:cTn id="100" dur="1000"/>
                                        <p:tgtEl>
                                          <p:spTgt spid="3">
                                            <p:txEl>
                                              <p:pRg st="15" end="15"/>
                                            </p:txEl>
                                          </p:spTgt>
                                        </p:tgtEl>
                                      </p:cBhvr>
                                    </p:animEffect>
                                    <p:anim calcmode="lin" valueType="num">
                                      <p:cBhvr>
                                        <p:cTn id="101"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02"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86C17-572F-465F-93B8-09018B8C2870}"/>
              </a:ext>
            </a:extLst>
          </p:cNvPr>
          <p:cNvSpPr>
            <a:spLocks noGrp="1"/>
          </p:cNvSpPr>
          <p:nvPr>
            <p:ph type="title"/>
          </p:nvPr>
        </p:nvSpPr>
        <p:spPr>
          <a:xfrm>
            <a:off x="2592925" y="624110"/>
            <a:ext cx="8911687" cy="776851"/>
          </a:xfrm>
        </p:spPr>
        <p:txBody>
          <a:bodyPr/>
          <a:lstStyle/>
          <a:p>
            <a:r>
              <a:rPr lang="fr-FR" dirty="0"/>
              <a:t>Remerciement</a:t>
            </a:r>
          </a:p>
        </p:txBody>
      </p:sp>
      <p:sp>
        <p:nvSpPr>
          <p:cNvPr id="3" name="Espace réservé du contenu 2">
            <a:extLst>
              <a:ext uri="{FF2B5EF4-FFF2-40B4-BE49-F238E27FC236}">
                <a16:creationId xmlns:a16="http://schemas.microsoft.com/office/drawing/2014/main" id="{2CDCD5A9-928B-4AC5-B2E2-0FE49CBEE174}"/>
              </a:ext>
            </a:extLst>
          </p:cNvPr>
          <p:cNvSpPr>
            <a:spLocks noGrp="1"/>
          </p:cNvSpPr>
          <p:nvPr>
            <p:ph idx="1"/>
          </p:nvPr>
        </p:nvSpPr>
        <p:spPr>
          <a:xfrm>
            <a:off x="2589211" y="2133600"/>
            <a:ext cx="7972771" cy="3777622"/>
          </a:xfrm>
        </p:spPr>
        <p:txBody>
          <a:bodyPr/>
          <a:lstStyle/>
          <a:p>
            <a:pPr marL="0" indent="0">
              <a:buNone/>
            </a:pPr>
            <a:r>
              <a:rPr lang="fr-FR" dirty="0"/>
              <a:t>Nous vous remercions pour l’intérêt que vous voudriez bien porter à ce projet afin de faire de RADIE PLUS, un logiciel de gestion de crédit radié par excellence.</a:t>
            </a:r>
          </a:p>
        </p:txBody>
      </p:sp>
    </p:spTree>
    <p:extLst>
      <p:ext uri="{BB962C8B-B14F-4D97-AF65-F5344CB8AC3E}">
        <p14:creationId xmlns:p14="http://schemas.microsoft.com/office/powerpoint/2010/main" val="244032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737</TotalTime>
  <Words>602</Words>
  <Application>Microsoft Office PowerPoint</Application>
  <PresentationFormat>Grand écran</PresentationFormat>
  <Paragraphs>55</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Century Gothic</vt:lpstr>
      <vt:lpstr>Century Gothic (Corps)</vt:lpstr>
      <vt:lpstr>Wingdings 3</vt:lpstr>
      <vt:lpstr>Brin</vt:lpstr>
      <vt:lpstr>PRESENTATION DU PROJET RADIE PLUS </vt:lpstr>
      <vt:lpstr>Etude de l’existant</vt:lpstr>
      <vt:lpstr>Critiques de l’existant</vt:lpstr>
      <vt:lpstr>Approche de solution</vt:lpstr>
      <vt:lpstr>Proposition de solution</vt:lpstr>
      <vt:lpstr>Avantages  de RADIE PLUS</vt:lpstr>
      <vt:lpstr>Présentation de l’application</vt:lpstr>
      <vt:lpstr>Présentation de l’application</vt:lpstr>
      <vt:lpstr>Remerciement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PROJET RADIE PLUS</dc:title>
  <dc:creator>virement_2</dc:creator>
  <cp:lastModifiedBy>Sam Toplik</cp:lastModifiedBy>
  <cp:revision>76</cp:revision>
  <dcterms:created xsi:type="dcterms:W3CDTF">2019-10-24T09:16:12Z</dcterms:created>
  <dcterms:modified xsi:type="dcterms:W3CDTF">2021-05-24T13:14:01Z</dcterms:modified>
</cp:coreProperties>
</file>