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10287000" cx="18288000"/>
  <p:notesSz cx="6858000" cy="9144000"/>
  <p:embeddedFontLst>
    <p:embeddedFont>
      <p:font typeface="Lora"/>
      <p:regular r:id="rId53"/>
      <p:bold r:id="rId54"/>
      <p:italic r:id="rId55"/>
      <p:boldItalic r:id="rId56"/>
    </p:embeddedFont>
    <p:embeddedFont>
      <p:font typeface="Old Standard TT"/>
      <p:regular r:id="rId57"/>
      <p:bold r:id="rId58"/>
      <p:italic r:id="rId59"/>
    </p:embeddedFont>
    <p:embeddedFont>
      <p:font typeface="Oswald"/>
      <p:regular r:id="rId60"/>
      <p:bold r:id="rId61"/>
    </p:embeddedFont>
    <p:embeddedFont>
      <p:font typeface="Century Gothic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83996-475A-4878-9597-47523A3F4156}">
  <a:tblStyle styleId="{32483996-475A-4878-9597-47523A3F4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regular.fntdata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Lor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ora-italic.fntdata"/><Relationship Id="rId10" Type="http://schemas.openxmlformats.org/officeDocument/2006/relationships/slide" Target="slides/slide4.xml"/><Relationship Id="rId54" Type="http://schemas.openxmlformats.org/officeDocument/2006/relationships/font" Target="fonts/Lora-bold.fntdata"/><Relationship Id="rId13" Type="http://schemas.openxmlformats.org/officeDocument/2006/relationships/slide" Target="slides/slide7.xml"/><Relationship Id="rId57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56" Type="http://schemas.openxmlformats.org/officeDocument/2006/relationships/font" Target="fonts/Lora-boldItalic.fntdata"/><Relationship Id="rId15" Type="http://schemas.openxmlformats.org/officeDocument/2006/relationships/slide" Target="slides/slide9.xml"/><Relationship Id="rId59" Type="http://schemas.openxmlformats.org/officeDocument/2006/relationships/font" Target="fonts/OldStandardTT-italic.fntdata"/><Relationship Id="rId14" Type="http://schemas.openxmlformats.org/officeDocument/2006/relationships/slide" Target="slides/slide8.xml"/><Relationship Id="rId58" Type="http://schemas.openxmlformats.org/officeDocument/2006/relationships/font" Target="fonts/OldStandardT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Good morning! My name is </a:t>
            </a:r>
            <a:r>
              <a:rPr b="1" lang="en">
                <a:solidFill>
                  <a:schemeClr val="dk1"/>
                </a:solidFill>
              </a:rPr>
              <a:t>Mahmoud El-Bahnasawi</a:t>
            </a:r>
            <a:r>
              <a:rPr lang="en">
                <a:solidFill>
                  <a:schemeClr val="dk1"/>
                </a:solidFill>
              </a:rPr>
              <a:t>, and today I’ll be presenting my graduation project, titled </a:t>
            </a:r>
            <a:r>
              <a:rPr b="1" lang="en">
                <a:solidFill>
                  <a:schemeClr val="dk1"/>
                </a:solidFill>
              </a:rPr>
              <a:t>‘AI-Powered Hate Content Moderation.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e03bdc3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e03bdc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e03bdc34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e03bdc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6e03bdc34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6e03bdc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e03bdc34_0_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6e03bdc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Instead of just gluing CLIP together and training a fusion head like many papers do, I asked—how do we make the language model </a:t>
            </a:r>
            <a:r>
              <a:rPr i="1" lang="en">
                <a:solidFill>
                  <a:schemeClr val="dk1"/>
                </a:solidFill>
              </a:rPr>
              <a:t>aware</a:t>
            </a:r>
            <a:r>
              <a:rPr lang="en">
                <a:solidFill>
                  <a:schemeClr val="dk1"/>
                </a:solidFill>
              </a:rPr>
              <a:t> of hate?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That’s when I pivoted to a stronger textual foundation: training or finetuning the text encoder on hate-specific data, and then building a fusion head on top.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not about abandoning multimodality—it’s about anchoring it in a smarter core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c09690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c09690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f2041d2b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f2041d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6c09690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6c09690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6f2041d2b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6f2041d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f2041d2b_0_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6f2041d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cd7e2e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6cd7e2e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fad21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cfad21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cd7e2e16_0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6cd7e2e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cd7e2e16_0_7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6cd7e2e16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6e03bdc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6e03bdc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6f2041d2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6f2041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6e03bdc34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6e03bdc3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7003795c2_0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7003795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6cd7e2e16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6cd7e2e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kinda similar to Macro F1, but I know I chose from </a:t>
            </a:r>
            <a:r>
              <a:rPr lang="en"/>
              <a:t>psychological point of view. It starts from zero at the baseline, Macro F1 doesn’t.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6e03bdc34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6e03bdc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7003795c2_0_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7003795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6e03bdc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6e03bdc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c09690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c09690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6e03bdc34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6e03bdc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6cd7e2e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6cd7e2e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cd7e2e16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6cd7e2e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6cd7e2e16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6cd7e2e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6cd7e2e16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6cd7e2e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6cd7e2e16_0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6cd7e2e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6e03bdc34_0_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6e03bdc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702bd7b58_1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702bd7b5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cf8812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cf8812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6e03bdc34_0_1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6e03bdc3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c09690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c09690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the dot-net boom, internet usage has skyrocketed—and we’ve seen this growth firsthand in Egypt. With more people online, there's also been a surge in toxic and hateful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Traditionally, companies like Facebook relied on external contractors for content moderation. These human moderators reviewed reported posts manually, often dealing with disturbing material.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setup has had serious consequences. Documentaries like </a:t>
            </a:r>
            <a:r>
              <a:rPr i="1" lang="en">
                <a:solidFill>
                  <a:schemeClr val="dk1"/>
                </a:solidFill>
              </a:rPr>
              <a:t>The Cleaners</a:t>
            </a:r>
            <a:r>
              <a:rPr lang="en">
                <a:solidFill>
                  <a:schemeClr val="dk1"/>
                </a:solidFill>
              </a:rPr>
              <a:t> and investigations by outlets like CNBC have shown the mental toll this work takes on people.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response, tech companies are starting to shift toward </a:t>
            </a:r>
            <a:r>
              <a:rPr b="1" lang="en">
                <a:solidFill>
                  <a:schemeClr val="dk1"/>
                </a:solidFill>
              </a:rPr>
              <a:t>automated content moderation</a:t>
            </a:r>
            <a:r>
              <a:rPr lang="en">
                <a:solidFill>
                  <a:schemeClr val="dk1"/>
                </a:solidFill>
              </a:rPr>
              <a:t> to reduce human exposure and improve scalability.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that's exactly why I chose this project—</a:t>
            </a:r>
            <a:r>
              <a:rPr b="1" lang="en">
                <a:solidFill>
                  <a:schemeClr val="dk1"/>
                </a:solidFill>
              </a:rPr>
              <a:t>to contribute to that transition</a:t>
            </a:r>
            <a:r>
              <a:rPr lang="en">
                <a:solidFill>
                  <a:schemeClr val="dk1"/>
                </a:solidFill>
              </a:rPr>
              <a:t>. But I wanted to go one step further: not just automation for big tech companies, but giving users themselves tools for </a:t>
            </a:r>
            <a:r>
              <a:rPr b="1" lang="en">
                <a:solidFill>
                  <a:schemeClr val="dk1"/>
                </a:solidFill>
              </a:rPr>
              <a:t>personalized, real-time moderation</a:t>
            </a:r>
            <a:r>
              <a:rPr lang="en">
                <a:solidFill>
                  <a:schemeClr val="dk1"/>
                </a:solidFill>
              </a:rPr>
              <a:t>—through browser extensions and user-friendly UIs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cf88122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cf88122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6cd7e2e16_0_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6cd7e2e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6cd7e2e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6cd7e2e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cf88122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cf88122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6e03bdc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66e03bdc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6e03bdc34_0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66e03bdc3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cf88122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cf88122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6e03bdc34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6e03bd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c09690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c09690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702bd7b58_1_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702bd7b5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02bd7b58_1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02bd7b5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702bd7b58_1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702bd7b5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00"/>
            <a:ext cx="18288000" cy="34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1283868" y="7195000"/>
            <a:ext cx="78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None/>
              <a:defRPr sz="8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025400" y="7681278"/>
            <a:ext cx="16237200" cy="1575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623400" y="2079300"/>
            <a:ext cx="17041200" cy="4212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b="1" sz="28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23400" y="64568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283868" y="7195000"/>
            <a:ext cx="780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10091400"/>
            <a:ext cx="18288000" cy="19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1052700"/>
            <a:ext cx="11208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None/>
              <a:defRPr sz="10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-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0059350" y="8991000"/>
            <a:ext cx="137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531000" y="2764700"/>
            <a:ext cx="8090400" cy="2666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None/>
              <a:defRPr sz="8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531000" y="5538002"/>
            <a:ext cx="8090400" cy="269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accen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>
                <a:solidFill>
                  <a:schemeClr val="accen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>
                <a:solidFill>
                  <a:schemeClr val="accen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>
                <a:solidFill>
                  <a:schemeClr val="accen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>
                <a:solidFill>
                  <a:schemeClr val="accen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>
                <a:solidFill>
                  <a:schemeClr val="accen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>
                <a:solidFill>
                  <a:schemeClr val="accen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ld Standard TT"/>
              <a:buNone/>
              <a:defRPr sz="6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ld Standard TT"/>
              <a:buChar char="●"/>
              <a:defRPr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○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■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○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■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○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■"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nKvcY-FVVnovdpRzPSsSEfSX7nV6azzG/view" TargetMode="External"/><Relationship Id="rId4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B_1fhN4XVOFHFYnjJuDahDAjrgx6yuAd/view" TargetMode="External"/><Relationship Id="rId5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El-Bahnasawi/hate-speech-extension" TargetMode="External"/><Relationship Id="rId4" Type="http://schemas.openxmlformats.org/officeDocument/2006/relationships/hyperlink" Target="http://drive.google.com/file/d/1PJTCFmnO9YArOOlhwd-HIUeKnD3cCkH-/view" TargetMode="External"/><Relationship Id="rId5" Type="http://schemas.openxmlformats.org/officeDocument/2006/relationships/image" Target="../media/image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checkstep.com/" TargetMode="External"/><Relationship Id="rId4" Type="http://schemas.openxmlformats.org/officeDocument/2006/relationships/hyperlink" Target="https://www.checkstep.com/" TargetMode="External"/><Relationship Id="rId11" Type="http://schemas.openxmlformats.org/officeDocument/2006/relationships/hyperlink" Target="https://arxiv.org/abs/2312.03052" TargetMode="External"/><Relationship Id="rId10" Type="http://schemas.openxmlformats.org/officeDocument/2006/relationships/hyperlink" Target="https://developer.microsoft.com/en-us/games/articles/2024/03/community-sift-and-the-future-of-content-moderation/" TargetMode="External"/><Relationship Id="rId12" Type="http://schemas.openxmlformats.org/officeDocument/2006/relationships/hyperlink" Target="https://arxiv.org/abs/2312.03052" TargetMode="External"/><Relationship Id="rId9" Type="http://schemas.openxmlformats.org/officeDocument/2006/relationships/hyperlink" Target="https://developer.microsoft.com/en-us/games/articles/2024/03/community-sift-and-the-future-of-content-moderation/" TargetMode="External"/><Relationship Id="rId5" Type="http://schemas.openxmlformats.org/officeDocument/2006/relationships/hyperlink" Target="https://arxiv.org/abs/2209.01811" TargetMode="External"/><Relationship Id="rId6" Type="http://schemas.openxmlformats.org/officeDocument/2006/relationships/hyperlink" Target="https://arxiv.org/abs/2209.01811" TargetMode="External"/><Relationship Id="rId7" Type="http://schemas.openxmlformats.org/officeDocument/2006/relationships/hyperlink" Target="https://developer.microsoft.com/en-us/games/products/community-sift/" TargetMode="External"/><Relationship Id="rId8" Type="http://schemas.openxmlformats.org/officeDocument/2006/relationships/hyperlink" Target="https://developer.microsoft.com/en-us/games/products/community-sift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AI-Powered Hate Content Moderation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25400" y="7681278"/>
            <a:ext cx="16237200" cy="1575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Mahmoud El-Bahnasawi 202000985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From Multimodal Curiosity to Textual Focus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entury Gothic"/>
              <a:buChar char="●"/>
            </a:pP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Many hateful tweets combine </a:t>
            </a:r>
            <a:r>
              <a:rPr b="1" lang="en" sz="3400">
                <a:latin typeface="Century Gothic"/>
                <a:ea typeface="Century Gothic"/>
                <a:cs typeface="Century Gothic"/>
                <a:sym typeface="Century Gothic"/>
              </a:rPr>
              <a:t>text and images</a:t>
            </a: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, making multimodal detection a logical starting point.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entury Gothic"/>
              <a:buChar char="●"/>
            </a:pP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Multimodal AI is a </a:t>
            </a:r>
            <a:r>
              <a:rPr b="1" lang="en" sz="3400">
                <a:latin typeface="Century Gothic"/>
                <a:ea typeface="Century Gothic"/>
                <a:cs typeface="Century Gothic"/>
                <a:sym typeface="Century Gothic"/>
              </a:rPr>
              <a:t>rapidly growing research domain</a:t>
            </a: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, with strong academic and industry momentum.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entury Gothic"/>
              <a:buChar char="●"/>
            </a:pP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While reviewing existing models, I identified key </a:t>
            </a:r>
            <a:r>
              <a:rPr b="1" lang="en" sz="3400">
                <a:latin typeface="Century Gothic"/>
                <a:ea typeface="Century Gothic"/>
                <a:cs typeface="Century Gothic"/>
                <a:sym typeface="Century Gothic"/>
              </a:rPr>
              <a:t>limitations</a:t>
            </a: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—and started exploring a possible workaround.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entury Gothic"/>
              <a:buChar char="●"/>
            </a:pP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⇒ Eventually, I </a:t>
            </a:r>
            <a:r>
              <a:rPr b="1" lang="en" sz="3400">
                <a:latin typeface="Century Gothic"/>
                <a:ea typeface="Century Gothic"/>
                <a:cs typeface="Century Gothic"/>
                <a:sym typeface="Century Gothic"/>
              </a:rPr>
              <a:t>pivoted to textual models</a:t>
            </a: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, which I’ll elaborate on later.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Oswald"/>
                <a:ea typeface="Oswald"/>
                <a:cs typeface="Oswald"/>
                <a:sym typeface="Oswald"/>
              </a:rPr>
              <a:t>Facebook Dataset</a:t>
            </a:r>
            <a:endParaRPr sz="5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23400" y="2343200"/>
            <a:ext cx="17041200" cy="3565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Char char="●"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Released in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May 2020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by Facebook AI to study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multimodal hate speech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Char char="●"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Contains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10,000+ labeled memes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, where meaning emerges from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text–image fusion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Char char="●"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Accompanied by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baseline models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and the </a:t>
            </a:r>
            <a:r>
              <a:rPr b="1" lang="en" sz="3000">
                <a:latin typeface="Century Gothic"/>
                <a:ea typeface="Century Gothic"/>
                <a:cs typeface="Century Gothic"/>
                <a:sym typeface="Century Gothic"/>
              </a:rPr>
              <a:t>$100K Hateful Memes Challenge</a:t>
            </a: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(NeurIPS 2020).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623400" y="6135750"/>
            <a:ext cx="16643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●"/>
            </a:pP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Targeted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cases where unimodal models fail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—e.g., sarcasm, visual irony.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●"/>
            </a:pP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Serves as a milestone dataset for research in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harmful multimodal content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I Shifted from Fusion to Textual Core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23400" y="2343350"/>
            <a:ext cx="11334900" cy="4135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Key Limitations of Current Multimodal Approaches: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Most models rely on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frozen encoders (e.g., CLIP, BERT)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 with only a trained fusion head → fails to adapt to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hate-specific cues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Datasets like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Facebook Hateful Memes (~10K)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 and even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MMHS150k (~150K)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 are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too small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 for stable multimodal training.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Result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: Fragile performance,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low generalization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inability to scale</a:t>
            </a:r>
            <a:r>
              <a:rPr lang="en" sz="2400">
                <a:latin typeface="Century Gothic"/>
                <a:ea typeface="Century Gothic"/>
                <a:cs typeface="Century Gothic"/>
                <a:sym typeface="Century Gothic"/>
              </a:rPr>
              <a:t> to edge or production use.</a:t>
            </a:r>
            <a:endParaRPr sz="4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25" title="Grad Project System Design - MultiModel Ar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4925" y="2343475"/>
            <a:ext cx="5775250" cy="52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770100" y="6640350"/>
            <a:ext cx="115392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Strategic Pivot: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proposed a </a:t>
            </a:r>
            <a:r>
              <a:rPr b="1"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hate-aware textual backbone</a:t>
            </a: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(fine-tuned on hate speech).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Kept the </a:t>
            </a:r>
            <a:r>
              <a:rPr b="1"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CLIP vision encoder frozen</a:t>
            </a: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minimizing compute cost.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Retained a </a:t>
            </a:r>
            <a:r>
              <a:rPr b="1"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trainable fusion head</a:t>
            </a: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—but empowered it with richer text embeddings.</a:t>
            </a:r>
            <a:endParaRPr sz="4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980500" y="1052700"/>
            <a:ext cx="11208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Data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Round 1: Data Fragmentation &amp; First Discoveries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623400" y="2343200"/>
            <a:ext cx="17041200" cy="35439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Initial survey revealed dozens of hate speech datasets—but highly fragmented and inconsistent.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Most datasets were small, noisy, or platform-specific (e.g., Reddit, Facebook, Twitter).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23400" y="5887100"/>
            <a:ext cx="161166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●"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shortlisted two large, relatively clean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aggregated 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datasets: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Hatebase 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Superset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●"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Combined, they offered ~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530K tweets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—but required significant cleaning and curation.</a:t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survey published in April 2025: Affirms Data </a:t>
            </a:r>
            <a:r>
              <a:rPr lang="en"/>
              <a:t>Fragmentation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 title="survey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613" y="326750"/>
            <a:ext cx="16194774" cy="714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623400" y="2343200"/>
            <a:ext cx="17041200" cy="1723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lnSpcReduction="1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After building my model, I discovered two major works that support my design direction.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Round 2: Model Benchmarks Discovered After My Work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23400" y="7992725"/>
            <a:ext cx="102213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on that in</a:t>
            </a:r>
            <a:r>
              <a:rPr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Results &amp; Discussion Section</a:t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23400" y="4066400"/>
            <a:ext cx="161823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●"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Cardiff University’s HateBERTweet (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2023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reported a Macro F1 of 0.70, using a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BERTweet 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backbone.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Char char="●"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MetaHate (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introduced a 1.2M tweet dataset and showed that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full-tuning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BERT </a:t>
            </a: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hate data sets a new performance baseline.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BERTweet Was the Right Foundation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23400" y="2343200"/>
            <a:ext cx="17041200" cy="31053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On BERT (Base)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Originally trained on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books and Wikipedia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, making it less effective on tweet slang, hashtags, and informal tone.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On BERTweet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Pretrained on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850M English Tweets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, using a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RoBERTa-like tokenizer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 well-suited for short, noisy text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entury Gothic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Outperforms BERT significantly on Twitter NLP tasks (as shown in Cardiff study).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30" title="bertwe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13" y="5952874"/>
            <a:ext cx="12496975" cy="29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Methodology and Implementation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Literature Survey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Application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85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AutoNum type="arabicPeriod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Multi-Layer Moderation Pipeline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623400" y="2343200"/>
            <a:ext cx="17041200" cy="12621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44500" lvl="0" marL="457200" marR="381000" rtl="0" algn="l">
              <a:spcBef>
                <a:spcPts val="1200"/>
              </a:spcBef>
              <a:spcAft>
                <a:spcPts val="0"/>
              </a:spcAft>
              <a:buSzPts val="3400"/>
              <a:buFont typeface="Arial"/>
              <a:buAutoNum type="arabicPeriod"/>
            </a:pPr>
            <a:r>
              <a:rPr b="1" lang="en" sz="3400">
                <a:latin typeface="Century Gothic"/>
                <a:ea typeface="Century Gothic"/>
                <a:cs typeface="Century Gothic"/>
                <a:sym typeface="Century Gothic"/>
              </a:rPr>
              <a:t>Rule-based Pre-Filtering</a:t>
            </a:r>
            <a:r>
              <a:rPr lang="en" sz="3400">
                <a:latin typeface="Century Gothic"/>
                <a:ea typeface="Century Gothic"/>
                <a:cs typeface="Century Gothic"/>
                <a:sym typeface="Century Gothic"/>
              </a:rPr>
              <a:t> – lightweight checks for slurs and harmful patterns</a:t>
            </a:r>
            <a:endParaRPr sz="5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623400" y="3722375"/>
            <a:ext cx="1607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</a:t>
            </a:r>
            <a:r>
              <a:rPr b="1"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Textual Model</a:t>
            </a:r>
            <a:r>
              <a:rPr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fine-tuned BERTweet with LoRA for deep semantic understanding</a:t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623400" y="5623850"/>
            <a:ext cx="160776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</a:t>
            </a:r>
            <a:r>
              <a:rPr b="1"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 Re-training</a:t>
            </a:r>
            <a:r>
              <a:rPr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(partially implemented)</a:t>
            </a:r>
            <a:r>
              <a:rPr lang="en" sz="3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learn from real-world user disagreement</a:t>
            </a:r>
            <a:endParaRPr sz="5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100">
                <a:latin typeface="Oswald"/>
                <a:ea typeface="Oswald"/>
                <a:cs typeface="Oswald"/>
                <a:sym typeface="Oswald"/>
              </a:rPr>
              <a:t>Rule-based Pre-Filtering: </a:t>
            </a:r>
            <a:r>
              <a:rPr lang="en" sz="5100">
                <a:latin typeface="Oswald"/>
                <a:ea typeface="Oswald"/>
                <a:cs typeface="Oswald"/>
                <a:sym typeface="Oswald"/>
              </a:rPr>
              <a:t>A First Line of Defense</a:t>
            </a:r>
            <a:endParaRPr sz="5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23400" y="2343200"/>
            <a:ext cx="17041200" cy="3631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●"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A lightweight, high-precision system to flag </a:t>
            </a:r>
            <a:r>
              <a:rPr b="1" lang="en" sz="2800">
                <a:latin typeface="Century Gothic"/>
                <a:ea typeface="Century Gothic"/>
                <a:cs typeface="Century Gothic"/>
                <a:sym typeface="Century Gothic"/>
              </a:rPr>
              <a:t>explicitly hateful content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 before invoking the AI model.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●"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Text is </a:t>
            </a:r>
            <a:r>
              <a:rPr b="1" lang="en" sz="2800">
                <a:latin typeface="Century Gothic"/>
                <a:ea typeface="Century Gothic"/>
                <a:cs typeface="Century Gothic"/>
                <a:sym typeface="Century Gothic"/>
              </a:rPr>
              <a:t>lowercased and tokenized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 for consistent detection across variations.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●"/>
            </a:pP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Detects hate using curated lexicons: </a:t>
            </a:r>
            <a:r>
              <a:rPr b="1" lang="en" sz="2800">
                <a:latin typeface="Century Gothic"/>
                <a:ea typeface="Century Gothic"/>
                <a:cs typeface="Century Gothic"/>
                <a:sym typeface="Century Gothic"/>
              </a:rPr>
              <a:t>slurs, swear words, hate slogans, hashtags, emojis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b="1" lang="en" sz="2800">
                <a:latin typeface="Century Gothic"/>
                <a:ea typeface="Century Gothic"/>
                <a:cs typeface="Century Gothic"/>
                <a:sym typeface="Century Gothic"/>
              </a:rPr>
              <a:t>abbreviated hate forms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 (e.g., </a:t>
            </a:r>
            <a:r>
              <a:rPr i="1" lang="en" sz="2800">
                <a:latin typeface="Century Gothic"/>
                <a:ea typeface="Century Gothic"/>
                <a:cs typeface="Century Gothic"/>
                <a:sym typeface="Century Gothic"/>
              </a:rPr>
              <a:t>kys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i="1" lang="en" sz="2800">
                <a:latin typeface="Century Gothic"/>
                <a:ea typeface="Century Gothic"/>
                <a:cs typeface="Century Gothic"/>
                <a:sym typeface="Century Gothic"/>
              </a:rPr>
              <a:t>n1gga, invaders, 🤬, </a:t>
            </a:r>
            <a:r>
              <a:rPr lang="en" sz="2800"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794000" y="6084475"/>
            <a:ext cx="168708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triggered, it directly returns a </a:t>
            </a:r>
            <a:r>
              <a:rPr b="1"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Hate Score = 1</a:t>
            </a: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— making it clear to users and developers that </a:t>
            </a:r>
            <a:r>
              <a:rPr b="1"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blurring was rule-based, not AI-predicted</a:t>
            </a: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Reduces </a:t>
            </a:r>
            <a:r>
              <a:rPr b="1"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latency and GPU usage</a:t>
            </a: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which is critical in </a:t>
            </a:r>
            <a:r>
              <a:rPr b="1"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real-time environments</a:t>
            </a:r>
            <a:r>
              <a:rPr lang="en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like browser extensions.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980500" y="1052700"/>
            <a:ext cx="11208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Model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Pre-Processing</a:t>
            </a:r>
            <a:endParaRPr b="1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Raw Dataset (590K) 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240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Remove Duplicates (14.7K)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Remove &gt;60-word texts (35K)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Drop NaNs (300)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Textual Features: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2400"/>
              </a:spcBef>
              <a:spcAft>
                <a:spcPts val="0"/>
              </a:spcAft>
              <a:buSzPts val="3300"/>
              <a:buFont typeface="Century Gothic"/>
              <a:buChar char="-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Emojis [Removed]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-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Hashtags [kept]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-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Lowercased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Final Dataset: ~540K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36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Max_length padding: 70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Class balance: 67-33%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●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Dataset split: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○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Training: 494k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○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Val: 30k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Char char="○"/>
            </a:pPr>
            <a:r>
              <a:rPr lang="en" sz="3300">
                <a:latin typeface="Century Gothic"/>
                <a:ea typeface="Century Gothic"/>
                <a:cs typeface="Century Gothic"/>
                <a:sym typeface="Century Gothic"/>
              </a:rPr>
              <a:t>Test: 10k</a:t>
            </a:r>
            <a:endParaRPr sz="3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Setup &amp; Optimization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Training Platform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900"/>
              <a:buFont typeface="Arial"/>
              <a:buChar char="●"/>
            </a:pP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Conducted all experiments using </a:t>
            </a: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Kaggle Notebooks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with free GPU access.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Setup Steps</a:t>
            </a:r>
            <a:endParaRPr b="1"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900"/>
              <a:buFont typeface="Arial"/>
              <a:buAutoNum type="arabicPeriod"/>
            </a:pP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Moved dataset to CUDA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to eliminate CPU–GPU transfer delays.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entury Gothic"/>
              <a:buAutoNum type="arabicPeriod"/>
            </a:pP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Used LoRA </a:t>
            </a: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Fine Tuning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to 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small 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portion of the Model parameters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AutoNum type="arabicPeriod"/>
            </a:pP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Conducted 4 Weights &amp; Biases sweeps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for hyperparameter tuning: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entury Gothic"/>
              <a:buChar char="○"/>
            </a:pP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Batch size, learning rate, LoRA configs, gradient accumulation, etc.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Century Gothic"/>
              <a:buAutoNum type="arabicPeriod"/>
            </a:pP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Selected best-performing configuration:</a:t>
            </a:r>
            <a:endParaRPr sz="2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○"/>
            </a:pP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🟩 </a:t>
            </a: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MCC Score: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9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0.68</a:t>
            </a:r>
            <a:endParaRPr sz="29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○"/>
            </a:pP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🟩 </a:t>
            </a:r>
            <a:r>
              <a:rPr b="1" lang="en" sz="2900">
                <a:latin typeface="Century Gothic"/>
                <a:ea typeface="Century Gothic"/>
                <a:cs typeface="Century Gothic"/>
                <a:sym typeface="Century Gothic"/>
              </a:rPr>
              <a:t>Macro F1 Score:</a:t>
            </a:r>
            <a:r>
              <a:rPr lang="en" sz="29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9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84.5%</a:t>
            </a:r>
            <a:endParaRPr sz="4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Weights &amp; Biases</a:t>
            </a:r>
            <a:endParaRPr b="1"/>
          </a:p>
        </p:txBody>
      </p:sp>
      <p:pic>
        <p:nvPicPr>
          <p:cNvPr id="250" name="Google Shape;250;p39" title="wandb_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225" y="2116450"/>
            <a:ext cx="13983557" cy="786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Final Hyperparameter Configuration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623400" y="2343350"/>
            <a:ext cx="8220300" cy="3456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2435">
                <a:latin typeface="Century Gothic"/>
                <a:ea typeface="Century Gothic"/>
                <a:cs typeface="Century Gothic"/>
                <a:sym typeface="Century Gothic"/>
              </a:rPr>
              <a:t>📦 Dataset &amp; Batching</a:t>
            </a:r>
            <a:endParaRPr b="1" sz="2435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Train batch size: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512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Evaluation batch size: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256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Gradient accumulation: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FP16 training: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Enabled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Gradient checkpointing: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Enabled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rial"/>
              <a:buChar char="●"/>
            </a:pPr>
            <a:r>
              <a:rPr b="1" lang="en" sz="2250">
                <a:latin typeface="Century Gothic"/>
                <a:ea typeface="Century Gothic"/>
                <a:cs typeface="Century Gothic"/>
                <a:sym typeface="Century Gothic"/>
              </a:rPr>
              <a:t>Epochs:</a:t>
            </a:r>
            <a:r>
              <a:rPr lang="en" sz="2250"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endParaRPr sz="225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40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entury Gothic"/>
                <a:ea typeface="Century Gothic"/>
                <a:cs typeface="Century Gothic"/>
                <a:sym typeface="Century Gothic"/>
              </a:rPr>
              <a:t>🧠 LoRA Optimization</a:t>
            </a:r>
            <a:endParaRPr b="1"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LoRA rank (r):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LoRA alpha: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12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Target modules:</a:t>
            </a:r>
            <a:b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"query"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"key"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"value"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"attention.output.dense"</a:t>
            </a:r>
            <a:endParaRPr sz="22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Dropout: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0.1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Bias: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"all"</a:t>
            </a:r>
            <a:endParaRPr sz="22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Trainable modules: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Classifier + LoRA adapters</a:t>
            </a:r>
            <a:endParaRPr sz="3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646575" y="5799350"/>
            <a:ext cx="79998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243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🔧 Optimization Setup</a:t>
            </a:r>
            <a:endParaRPr b="1" sz="2435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Optimizer: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5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adamw_torch_fused</a:t>
            </a:r>
            <a:endParaRPr sz="225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rate: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5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2e-3</a:t>
            </a:r>
            <a:endParaRPr sz="225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Scheduler: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Cosine</a:t>
            </a:r>
            <a:endParaRPr sz="22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Weight decay: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5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0.01</a:t>
            </a:r>
            <a:endParaRPr sz="225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 grad norm: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5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1.0</a:t>
            </a:r>
            <a:endParaRPr sz="225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b="1"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Warmup ratio:</a:t>
            </a:r>
            <a:r>
              <a:rPr lang="en" sz="22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25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10%</a:t>
            </a:r>
            <a:endParaRPr sz="3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9830800" y="6084475"/>
            <a:ext cx="6996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🧮 </a:t>
            </a: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Trainable Parameters</a:t>
            </a:r>
            <a:b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1.87M out of 136.6M (≈ </a:t>
            </a: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1.37%</a:t>
            </a: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592K</a:t>
            </a: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Classifier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1.28M</a:t>
            </a: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LoRA adapters</a:t>
            </a:r>
            <a:endParaRPr sz="5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9830800" y="8826200"/>
            <a:ext cx="6887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🕒 Training Time: &lt;2 hours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980500" y="1052700"/>
            <a:ext cx="112080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Re-Training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Re-Training</a:t>
            </a:r>
            <a:endParaRPr b="1"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9550500" y="21164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Century Gothic"/>
                <a:ea typeface="Century Gothic"/>
                <a:cs typeface="Century Gothic"/>
                <a:sym typeface="Century Gothic"/>
              </a:rPr>
              <a:t>B. System Overview: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Users can click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“Disagree”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in the Streamlit UI when they believe content is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not hateful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Feedback includes: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tweet, model score, user label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" sz="25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 = true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→ user says “not hateful”).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Logged to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Supabase (PostgreSQL)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in real time.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Weekly fine-tuning using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LoRA-only updates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, capped at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10% of training dataset size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to prevent model drift.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Goal: Adapt to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ambiguous hate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(sarcasm, irony, denialism) while preserving base performance.</a:t>
            </a:r>
            <a:endParaRPr sz="4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825425" y="22775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A. Key Challenges: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SzPts val="2800"/>
              <a:buChar char="●"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Catastrophic Forgetting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: Fine-tuning on small or biased samples can overwrite core model knowledge.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Incompatible Methods: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Techniques like RLHF/DPO are designed for decoder models, not BERTweet.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 and Discussion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get harder to raise MCC value in high ranges</a:t>
            </a:r>
            <a:endParaRPr/>
          </a:p>
        </p:txBody>
      </p:sp>
      <p:pic>
        <p:nvPicPr>
          <p:cNvPr id="303" name="Google Shape;303;p47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7250"/>
            <a:ext cx="182880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623400" y="2779200"/>
            <a:ext cx="96021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Both Cardiff and MetaHate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 used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default hyperparameter settings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 in their reported experiments.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Cardiff (2023)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 performed fine-tuning but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didn’t disclose training details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MetaHate (2024)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 used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full-model tuning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, which is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computationally expensive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In contrast,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my model was optimized for efficiency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○"/>
            </a:pP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LoRA-based fine-tuning</a:t>
            </a:r>
            <a:endParaRPr b="1"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Only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3 epochs</a:t>
            </a:r>
            <a:endParaRPr b="1"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Training time: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~2 hours on a single GPU</a:t>
            </a:r>
            <a:endParaRPr b="1"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✅ Despite that, performance remained competitive — especially considering that MetaHate used </a:t>
            </a: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1.2M samples</a:t>
            </a: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 and full training.</a:t>
            </a:r>
            <a:endParaRPr sz="3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8"/>
          <p:cNvSpPr txBox="1"/>
          <p:nvPr>
            <p:ph type="title"/>
          </p:nvPr>
        </p:nvSpPr>
        <p:spPr>
          <a:xfrm>
            <a:off x="623400" y="1111200"/>
            <a:ext cx="93171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Training Configuration Comparison: MetaHate vs. This Work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1" name="Google Shape;311;p48" title="De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152" y="1111200"/>
            <a:ext cx="7628449" cy="8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🥇 Competitive Advantages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8" name="Google Shape;318;p49"/>
          <p:cNvGraphicFramePr/>
          <p:nvPr/>
        </p:nvGraphicFramePr>
        <p:xfrm>
          <a:off x="952500" y="23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{32483996-475A-4878-9597-47523A3F4156}</a:tableStyleId>
              </a:tblPr>
              <a:tblGrid>
                <a:gridCol w="6173600"/>
                <a:gridCol w="10209400"/>
              </a:tblGrid>
              <a:tr h="50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Area</a:t>
                      </a:r>
                      <a:endParaRPr b="1"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What Makes It Stand Out</a:t>
                      </a:r>
                      <a:endParaRPr b="1" sz="2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Dataset Scale</a:t>
                      </a:r>
                      <a:endParaRPr b="1"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Among the first models to train on 540K+ real tweets using BERTweet with LoRA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6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SOTA Results</a:t>
                      </a:r>
                      <a:endParaRPr b="1"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Outperformed MetaHate &amp; Cardiff with Macro F1 = 84.5%, MCC = 0.68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6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Modern Training Strategy</a:t>
                      </a:r>
                      <a:endParaRPr b="1"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Used W&amp;B sweeps for hyperparameter tuning, batch size = 512, LR = 2e-3, cosine scheduler, etc.  — not the outdated defaults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6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MLOps Integration</a:t>
                      </a:r>
                      <a:endParaRPr b="1"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Integrated Weights &amp; Biases, Supabase, FastAPI, and automated logging into workflow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9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Lora"/>
                          <a:ea typeface="Lora"/>
                          <a:cs typeface="Lora"/>
                          <a:sym typeface="Lora"/>
                        </a:rPr>
                        <a:t>Productization</a:t>
                      </a:r>
                      <a:endParaRPr b="1" sz="2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Integrated into both a Streamlit UI and a Chrome browser extension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9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Lora"/>
                          <a:ea typeface="Lora"/>
                          <a:cs typeface="Lora"/>
                          <a:sym typeface="Lora"/>
                        </a:rPr>
                        <a:t>Low-Latency Design</a:t>
                      </a:r>
                      <a:endParaRPr b="1" sz="2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Rule-based pre-filtering + LoRA = fast inference, low GPU usage, and real-time UX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9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latin typeface="Lora"/>
                          <a:ea typeface="Lora"/>
                          <a:cs typeface="Lora"/>
                          <a:sym typeface="Lora"/>
                        </a:rPr>
                        <a:t>User Feedback Loop</a:t>
                      </a:r>
                      <a:endParaRPr b="1" sz="27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Real-time feedback stored in Supabase, enabling human-in-the-loop retraining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Application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763" y="0"/>
            <a:ext cx="7273232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23400" y="890050"/>
            <a:ext cx="17041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The Problem</a:t>
            </a:r>
            <a:endParaRPr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23400" y="2343200"/>
            <a:ext cx="98874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49287" lvl="0" marL="9144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25"/>
              <a:buFont typeface="Century Gothic"/>
              <a:buChar char="●"/>
            </a:pPr>
            <a:r>
              <a:rPr lang="en" sz="3025">
                <a:latin typeface="Century Gothic"/>
                <a:ea typeface="Century Gothic"/>
                <a:cs typeface="Century Gothic"/>
                <a:sym typeface="Century Gothic"/>
              </a:rPr>
              <a:t>The rapid rise in internet usage has </a:t>
            </a:r>
            <a:r>
              <a:rPr b="1" lang="en" sz="3025">
                <a:latin typeface="Century Gothic"/>
                <a:ea typeface="Century Gothic"/>
                <a:cs typeface="Century Gothic"/>
                <a:sym typeface="Century Gothic"/>
              </a:rPr>
              <a:t>amplified </a:t>
            </a:r>
            <a:r>
              <a:rPr lang="en" sz="3025">
                <a:latin typeface="Century Gothic"/>
                <a:ea typeface="Century Gothic"/>
                <a:cs typeface="Century Gothic"/>
                <a:sym typeface="Century Gothic"/>
              </a:rPr>
              <a:t>the spread of hateful content.</a:t>
            </a:r>
            <a:endParaRPr sz="3025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4928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5"/>
              <a:buFont typeface="Century Gothic"/>
              <a:buChar char="●"/>
            </a:pPr>
            <a:r>
              <a:rPr lang="en" sz="3025">
                <a:latin typeface="Century Gothic"/>
                <a:ea typeface="Century Gothic"/>
                <a:cs typeface="Century Gothic"/>
                <a:sym typeface="Century Gothic"/>
              </a:rPr>
              <a:t>Major platforms </a:t>
            </a:r>
            <a:r>
              <a:rPr b="1" lang="en" sz="3025">
                <a:latin typeface="Century Gothic"/>
                <a:ea typeface="Century Gothic"/>
                <a:cs typeface="Century Gothic"/>
                <a:sym typeface="Century Gothic"/>
              </a:rPr>
              <a:t>historically </a:t>
            </a:r>
            <a:r>
              <a:rPr lang="en" sz="3025">
                <a:latin typeface="Century Gothic"/>
                <a:ea typeface="Century Gothic"/>
                <a:cs typeface="Century Gothic"/>
                <a:sym typeface="Century Gothic"/>
              </a:rPr>
              <a:t>relied on human contractors for </a:t>
            </a:r>
            <a:r>
              <a:rPr b="1" lang="en" sz="3025">
                <a:latin typeface="Century Gothic"/>
                <a:ea typeface="Century Gothic"/>
                <a:cs typeface="Century Gothic"/>
                <a:sym typeface="Century Gothic"/>
              </a:rPr>
              <a:t>manual </a:t>
            </a:r>
            <a:r>
              <a:rPr lang="en" sz="3025">
                <a:latin typeface="Century Gothic"/>
                <a:ea typeface="Century Gothic"/>
                <a:cs typeface="Century Gothic"/>
                <a:sym typeface="Century Gothic"/>
              </a:rPr>
              <a:t>moderation.</a:t>
            </a:r>
            <a:endParaRPr sz="3025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44950" y="8431400"/>
            <a:ext cx="9365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947550" y="6786350"/>
            <a:ext cx="9255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●"/>
            </a:pP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has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pushed 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industry toward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moderation.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●"/>
            </a:pP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project aims to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 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automation to </a:t>
            </a:r>
            <a:r>
              <a:rPr b="1"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end-users</a:t>
            </a: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through practical tools.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37850" y="5282400"/>
            <a:ext cx="9058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Char char="●"/>
            </a:pPr>
            <a:r>
              <a:rPr lang="en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Investigations reveal the mental health risks faced by these workers.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UI</a:t>
            </a:r>
            <a:endParaRPr/>
          </a:p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52" title="hate_speech_app_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050" y="2340375"/>
            <a:ext cx="4127400" cy="4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2" title="streamlit_demo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01" y="2416563"/>
            <a:ext cx="9745225" cy="73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idx="4294967295"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Extension</a:t>
            </a:r>
            <a:endParaRPr/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it from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</a:t>
            </a:r>
            <a:r>
              <a:rPr lang="en"/>
              <a:t> </a:t>
            </a:r>
            <a:endParaRPr/>
          </a:p>
        </p:txBody>
      </p:sp>
      <p:pic>
        <p:nvPicPr>
          <p:cNvPr id="345" name="Google Shape;345;p53" title="Extension_demo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200" y="2268850"/>
            <a:ext cx="10737600" cy="6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Summary &amp; Limitations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8" name="Google Shape;358;p55"/>
          <p:cNvGraphicFramePr/>
          <p:nvPr/>
        </p:nvGraphicFramePr>
        <p:xfrm>
          <a:off x="952500" y="26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{32483996-475A-4878-9597-47523A3F4156}</a:tableStyleId>
              </a:tblPr>
              <a:tblGrid>
                <a:gridCol w="5033000"/>
                <a:gridCol w="11350000"/>
              </a:tblGrid>
              <a:tr h="5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Category</a:t>
                      </a:r>
                      <a:endParaRPr b="1"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b="1"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3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System</a:t>
                      </a:r>
                      <a:endParaRPr b="1" sz="3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Real-time browser extension for hate speech moderation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Uses BERTweet + LoRA; Macro F1 ≈ 84.5%, MCC &gt; 0.67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Backend via FastAPI, logs user disagreement via Supabase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3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Limitations</a:t>
                      </a:r>
                      <a:endParaRPr b="1" sz="3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Weak on sarcasm &amp; implicit hate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English-only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Requires internet/cloud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Fixed thresholds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No support for image/video-based hate</a:t>
                      </a:r>
                      <a:endParaRPr sz="29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Vision for the Future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5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5" name="Google Shape;365;p56"/>
          <p:cNvGraphicFramePr/>
          <p:nvPr/>
        </p:nvGraphicFramePr>
        <p:xfrm>
          <a:off x="952500" y="23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{32483996-475A-4878-9597-47523A3F4156}</a:tableStyleId>
              </a:tblPr>
              <a:tblGrid>
                <a:gridCol w="6524525"/>
                <a:gridCol w="9858475"/>
              </a:tblGrid>
              <a:tr h="9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Area	</a:t>
                      </a:r>
                      <a:endParaRPr b="1"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Future Enhancements</a:t>
                      </a:r>
                      <a:endParaRPr b="1"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90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Learning	</a:t>
                      </a:r>
                      <a:endParaRPr b="1" sz="3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Integrate feedback into retraining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6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Scope</a:t>
                      </a:r>
                      <a:endParaRPr b="1" sz="3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Add multimodal detection (e.g., CLIP)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Add multilingual support (e.g., XLM-R)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6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 Stack	</a:t>
                      </a:r>
                      <a:endParaRPr b="1" sz="3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Prompt-based models (few-shot adaptation)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Multi-GPU training (DeepSpeed, PL)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6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Beyond Browser	</a:t>
                      </a:r>
                      <a:endParaRPr b="1" sz="3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Explore network-level moderation in cybersecurity contexts e.g. MiTM Proxy</a:t>
                      </a:r>
                      <a:endParaRPr sz="2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References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AI content moderation services tool platform - CheckStep. (2025, April 22). Checkstep.</a:t>
            </a:r>
            <a:r>
              <a:rPr lang="en" sz="2500"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 </a:t>
            </a:r>
            <a:r>
              <a:rPr lang="en" sz="25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https://www.checkstep.com/</a:t>
            </a:r>
            <a:endParaRPr sz="2500" u="sng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Barman, N., &amp; Das, D. (2022). </a:t>
            </a:r>
            <a:r>
              <a:rPr i="1" lang="en" sz="2500">
                <a:latin typeface="Century Gothic"/>
                <a:ea typeface="Century Gothic"/>
                <a:cs typeface="Century Gothic"/>
                <a:sym typeface="Century Gothic"/>
              </a:rPr>
              <a:t>Hate-CLIPper: Multimodal hate speech detection using CLIP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. arXiv.</a:t>
            </a:r>
            <a:r>
              <a:rPr lang="en" sz="2500"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 </a:t>
            </a:r>
            <a:r>
              <a:rPr lang="en" sz="25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https://arxiv.org/abs/2209.01811</a:t>
            </a:r>
            <a:endParaRPr sz="2500" u="sng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Community Sift. (n.d.). </a:t>
            </a:r>
            <a:r>
              <a:rPr i="1" lang="en" sz="2500">
                <a:latin typeface="Century Gothic"/>
                <a:ea typeface="Century Gothic"/>
                <a:cs typeface="Century Gothic"/>
                <a:sym typeface="Century Gothic"/>
              </a:rPr>
              <a:t>Microsoft Game Dev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" sz="2500"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 </a:t>
            </a:r>
            <a:r>
              <a:rPr lang="en" sz="25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https://developer.microsoft.com/en-us/games/products/community-sift/</a:t>
            </a:r>
            <a:endParaRPr sz="2500" u="sng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GDC 2024: Community Sift &amp; the future of content moderation. (n.d.). </a:t>
            </a:r>
            <a:r>
              <a:rPr i="1" lang="en" sz="2500">
                <a:latin typeface="Century Gothic"/>
                <a:ea typeface="Century Gothic"/>
                <a:cs typeface="Century Gothic"/>
                <a:sym typeface="Century Gothic"/>
              </a:rPr>
              <a:t>Microsoft Game Dev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" sz="2500"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9"/>
              </a:rPr>
              <a:t> </a:t>
            </a:r>
            <a:r>
              <a:rPr lang="en" sz="25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https://developer.microsoft.com/en-us/games/articles/2024/03/community-sift-and-the-future-of-content-moderation/</a:t>
            </a:r>
            <a:endParaRPr sz="2500" u="sng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Hu, Y., Stretcu, O., Lu, C.-T., Viswanathan, K., Hata, K., Luo, E., Krishna, R., &amp; Fuxman, A. (2024). </a:t>
            </a:r>
            <a:r>
              <a:rPr i="1" lang="en" sz="2500">
                <a:latin typeface="Century Gothic"/>
                <a:ea typeface="Century Gothic"/>
                <a:cs typeface="Century Gothic"/>
                <a:sym typeface="Century Gothic"/>
              </a:rPr>
              <a:t>Visual program distillation: Distilling tools and programmatic reasoning into vision-language models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. arXiv.</a:t>
            </a:r>
            <a:r>
              <a:rPr lang="en" sz="2500"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11"/>
              </a:rPr>
              <a:t> </a:t>
            </a:r>
            <a:r>
              <a:rPr lang="en" sz="2500" u="sng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https://arxiv.org/abs/2312.03052</a:t>
            </a:r>
            <a:endParaRPr sz="2500" u="sng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AutoNum type="arabicPeriod"/>
            </a:pP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And so many more in the thesis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Thanks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8" name="Google Shape;378;p5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Towards 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Scalable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Hate Speech Moderation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23400" y="2343200"/>
            <a:ext cx="170412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Design a </a:t>
            </a:r>
            <a:r>
              <a:rPr b="1" lang="en">
                <a:latin typeface="Century Gothic"/>
                <a:ea typeface="Century Gothic"/>
                <a:cs typeface="Century Gothic"/>
                <a:sym typeface="Century Gothic"/>
              </a:rPr>
              <a:t>multi-layer moderation system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for identifying hate in short-form online text.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Deliver two user-facing applications: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○"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" sz="3600">
                <a:latin typeface="Century Gothic"/>
                <a:ea typeface="Century Gothic"/>
                <a:cs typeface="Century Gothic"/>
                <a:sym typeface="Century Gothic"/>
              </a:rPr>
              <a:t>Streamlit-based UI</a:t>
            </a: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 for controlled testing and demonstrations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Char char="○"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" sz="3600">
                <a:latin typeface="Century Gothic"/>
                <a:ea typeface="Century Gothic"/>
                <a:cs typeface="Century Gothic"/>
                <a:sym typeface="Century Gothic"/>
              </a:rPr>
              <a:t>browser extension</a:t>
            </a: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 for live, real-time content moderation</a:t>
            </a:r>
            <a:endParaRPr sz="6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25400" y="3786600"/>
            <a:ext cx="16237200" cy="3045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Literature Review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🏛️ Laws Supporting Content Moderation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📜 Digital Millennium Copyright Act (DMCA)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Century Gothic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Focuses on copyright protection for online content.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Char char="●"/>
            </a:pP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Gives platforms legal protection </a:t>
            </a:r>
            <a:r>
              <a:rPr b="1" i="1" lang="en" sz="2500"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 they remove harmful or illegal content when notified.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entury Gothic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Encourages tools that remove hate or harmful content before it causes problems.</a:t>
            </a:r>
            <a:endParaRPr sz="4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Century Gothic"/>
                <a:ea typeface="Century Gothic"/>
                <a:cs typeface="Century Gothic"/>
                <a:sym typeface="Century Gothic"/>
              </a:rPr>
              <a:t>🛡️ Communications Decency Act (CDA) – Section 230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Century Gothic"/>
              <a:buChar char="●"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Protects platforms from being sued over what users post.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Char char="●"/>
            </a:pPr>
            <a:r>
              <a:rPr b="1" lang="en" sz="2600">
                <a:latin typeface="Century Gothic"/>
                <a:ea typeface="Century Gothic"/>
                <a:cs typeface="Century Gothic"/>
                <a:sym typeface="Century Gothic"/>
              </a:rPr>
              <a:t>Allows platforms to moderate content without losing that protection.</a:t>
            </a:r>
            <a:endParaRPr b="1"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Char char="●"/>
            </a:pPr>
            <a:r>
              <a:rPr lang="en" sz="2600">
                <a:latin typeface="Century Gothic"/>
                <a:ea typeface="Century Gothic"/>
                <a:cs typeface="Century Gothic"/>
                <a:sym typeface="Century Gothic"/>
              </a:rPr>
              <a:t>Helps support systems like mine that detect and remove harmful content safely.</a:t>
            </a:r>
            <a:endParaRPr sz="4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🤝 Ethics in Hate Speech Moderation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🧠 Responsibility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Hate detection systems must avoid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false positives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that silence free speech.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Equally, they must catch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harmful content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without hesitation.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⚖️ Fairness</a:t>
            </a:r>
            <a:endParaRPr b="1"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Avoid bias toward specific groups or viewpoints.</a:t>
            </a:r>
            <a:endParaRPr sz="25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Ensure that the model treats </a:t>
            </a:r>
            <a:r>
              <a:rPr b="1" lang="en" sz="2500">
                <a:latin typeface="Century Gothic"/>
                <a:ea typeface="Century Gothic"/>
                <a:cs typeface="Century Gothic"/>
                <a:sym typeface="Century Gothic"/>
              </a:rPr>
              <a:t>all users equitably</a:t>
            </a: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, regardless of background or identity.</a:t>
            </a:r>
            <a:endParaRPr sz="4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🔍 Transparency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Users deserve to know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why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 content was flagged or blurred.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Rule-based and AI-based layers should have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clear reasoning paths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b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🔄 Human Oversight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Feedback system ensures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users remain part of the loop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entury Gothic"/>
              <a:buChar char="●"/>
            </a:pP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Allows correction of unfair decisions and continuous improvement.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23400" y="890050"/>
            <a:ext cx="17041200" cy="122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🧩 Standards in Content Moderation Systems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6234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🛠️ Technical Standards</a:t>
            </a:r>
            <a:endParaRPr b="1"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Dataset Handling: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 Follows ML protocols on data splitting, balancing, and preprocessing—aligned with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ISO/IEC 20546:2019 (Big Data Standards)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Model Training: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 Utilized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FP16 precision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, gradient checkpointing, and LoRA—consistent with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IEEE 7001-2021 (Ethical AI Design)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Evaluation Metrics: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 Relied on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MCC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—standard in </a:t>
            </a:r>
            <a:r>
              <a:rPr b="1" lang="en" sz="2300">
                <a:latin typeface="Century Gothic"/>
                <a:ea typeface="Century Gothic"/>
                <a:cs typeface="Century Gothic"/>
                <a:sym typeface="Century Gothic"/>
              </a:rPr>
              <a:t>NLP benchmark evaluations (e.g., GLUE, HateXplain)</a:t>
            </a:r>
            <a:r>
              <a:rPr lang="en" sz="23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9664800" y="2343350"/>
            <a:ext cx="7999800" cy="6794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🔐 Data &amp; Privacy</a:t>
            </a:r>
            <a:endParaRPr b="1"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No personal data collected; all feedback is anonymized and stored securely—reflects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ISO/IEC 27001 (Information Security)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📏 Industry &amp; Deployment Standards</a:t>
            </a:r>
            <a:endParaRPr b="1"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entury Gothic"/>
              <a:buChar char="●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Follows modular and auditable design, aligned with: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ISO/IEC TR 24028:2020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– Trustworthiness in AI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ML Ops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best practices from Google/Meta documentation.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Deployment uses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FastAPI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Supabase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PostgreSQL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, following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modern cloud-native application standards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 (e.g., </a:t>
            </a: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CNCF guidelines</a:t>
            </a: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3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