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5" r:id="rId1"/>
  </p:sldMasterIdLst>
  <p:sldIdLst>
    <p:sldId id="264" r:id="rId2"/>
    <p:sldId id="263" r:id="rId3"/>
    <p:sldId id="265" r:id="rId4"/>
    <p:sldId id="257" r:id="rId5"/>
    <p:sldId id="259" r:id="rId6"/>
    <p:sldId id="266" r:id="rId7"/>
    <p:sldId id="261"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t SARASWAT" initials="RS" lastIdx="1" clrIdx="0">
    <p:extLst>
      <p:ext uri="{19B8F6BF-5375-455C-9EA6-DF929625EA0E}">
        <p15:presenceInfo xmlns:p15="http://schemas.microsoft.com/office/powerpoint/2012/main" userId="18def6f90eb4d5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710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771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2773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387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6533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030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38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4254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668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885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373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755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080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41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72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9038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1061123"/>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obu.in/product-category/development-boar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6FF89-6955-4168-9D54-536C73BC4CB0}"/>
              </a:ext>
            </a:extLst>
          </p:cNvPr>
          <p:cNvSpPr>
            <a:spLocks noGrp="1"/>
          </p:cNvSpPr>
          <p:nvPr>
            <p:ph type="title"/>
          </p:nvPr>
        </p:nvSpPr>
        <p:spPr>
          <a:xfrm>
            <a:off x="677335" y="1934935"/>
            <a:ext cx="8596668" cy="2380241"/>
          </a:xfrm>
        </p:spPr>
        <p:txBody>
          <a:bodyPr>
            <a:normAutofit fontScale="90000"/>
          </a:bodyPr>
          <a:lstStyle/>
          <a:p>
            <a:r>
              <a:rPr lang="en-US" b="1" dirty="0"/>
              <a:t> </a:t>
            </a:r>
            <a:r>
              <a:rPr lang="en-US" sz="5600" b="1" i="1" dirty="0">
                <a:solidFill>
                  <a:schemeClr val="bg2">
                    <a:lumMod val="20000"/>
                    <a:lumOff val="80000"/>
                  </a:schemeClr>
                </a:solidFill>
              </a:rPr>
              <a:t>Driving license controlled smart vehicle</a:t>
            </a:r>
            <a:br>
              <a:rPr lang="en-US" sz="4900" b="1" dirty="0">
                <a:solidFill>
                  <a:schemeClr val="bg2">
                    <a:lumMod val="20000"/>
                    <a:lumOff val="80000"/>
                  </a:schemeClr>
                </a:solidFill>
              </a:rPr>
            </a:br>
            <a:endParaRPr lang="en-IN" sz="4900" dirty="0">
              <a:solidFill>
                <a:schemeClr val="bg2">
                  <a:lumMod val="20000"/>
                  <a:lumOff val="80000"/>
                </a:schemeClr>
              </a:solidFill>
            </a:endParaRPr>
          </a:p>
        </p:txBody>
      </p:sp>
      <p:sp>
        <p:nvSpPr>
          <p:cNvPr id="6" name="Text Placeholder 5">
            <a:extLst>
              <a:ext uri="{FF2B5EF4-FFF2-40B4-BE49-F238E27FC236}">
                <a16:creationId xmlns:a16="http://schemas.microsoft.com/office/drawing/2014/main" id="{2233123C-C928-43B3-BB7A-B0C8D507021D}"/>
              </a:ext>
            </a:extLst>
          </p:cNvPr>
          <p:cNvSpPr>
            <a:spLocks noGrp="1"/>
          </p:cNvSpPr>
          <p:nvPr>
            <p:ph type="body" idx="1"/>
          </p:nvPr>
        </p:nvSpPr>
        <p:spPr>
          <a:xfrm>
            <a:off x="1003907" y="4502955"/>
            <a:ext cx="8596668" cy="860400"/>
          </a:xfrm>
        </p:spPr>
        <p:txBody>
          <a:bodyPr>
            <a:normAutofit fontScale="70000" lnSpcReduction="20000"/>
          </a:bodyPr>
          <a:lstStyle/>
          <a:p>
            <a:r>
              <a:rPr lang="en-IN" b="1" dirty="0"/>
              <a:t>Team ID :</a:t>
            </a:r>
            <a:r>
              <a:rPr lang="en-IN" dirty="0"/>
              <a:t>	</a:t>
            </a:r>
            <a:r>
              <a:rPr lang="en-IN" dirty="0" err="1"/>
              <a:t>TG001534</a:t>
            </a:r>
            <a:endParaRPr lang="en-IN" dirty="0"/>
          </a:p>
          <a:p>
            <a:r>
              <a:rPr lang="en-IN" b="1" dirty="0"/>
              <a:t>Team Leader </a:t>
            </a:r>
            <a:r>
              <a:rPr lang="en-IN" dirty="0"/>
              <a:t>: Rajat Saraswat</a:t>
            </a:r>
          </a:p>
          <a:p>
            <a:r>
              <a:rPr lang="en-IN" b="1" dirty="0"/>
              <a:t>Problem ID </a:t>
            </a:r>
            <a:r>
              <a:rPr lang="en-IN" dirty="0"/>
              <a:t>: </a:t>
            </a:r>
            <a:r>
              <a:rPr lang="en-IN" dirty="0" err="1"/>
              <a:t>GIH090</a:t>
            </a:r>
            <a:endParaRPr lang="en-IN" dirty="0"/>
          </a:p>
        </p:txBody>
      </p:sp>
    </p:spTree>
    <p:extLst>
      <p:ext uri="{BB962C8B-B14F-4D97-AF65-F5344CB8AC3E}">
        <p14:creationId xmlns:p14="http://schemas.microsoft.com/office/powerpoint/2010/main" val="169860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71A3-3F71-43DA-A32B-7F1E5A3C6981}"/>
              </a:ext>
            </a:extLst>
          </p:cNvPr>
          <p:cNvSpPr>
            <a:spLocks noGrp="1"/>
          </p:cNvSpPr>
          <p:nvPr>
            <p:ph type="title"/>
          </p:nvPr>
        </p:nvSpPr>
        <p:spPr>
          <a:xfrm>
            <a:off x="543984" y="342899"/>
            <a:ext cx="8596668" cy="1343025"/>
          </a:xfrm>
        </p:spPr>
        <p:txBody>
          <a:bodyPr/>
          <a:lstStyle/>
          <a:p>
            <a:r>
              <a:rPr lang="en-IN" dirty="0"/>
              <a:t>Work and Implementation :</a:t>
            </a:r>
          </a:p>
        </p:txBody>
      </p:sp>
      <p:sp>
        <p:nvSpPr>
          <p:cNvPr id="3" name="Content Placeholder 2">
            <a:extLst>
              <a:ext uri="{FF2B5EF4-FFF2-40B4-BE49-F238E27FC236}">
                <a16:creationId xmlns:a16="http://schemas.microsoft.com/office/drawing/2014/main" id="{E681FD17-C02E-4372-9785-DCB502236325}"/>
              </a:ext>
            </a:extLst>
          </p:cNvPr>
          <p:cNvSpPr>
            <a:spLocks noGrp="1"/>
          </p:cNvSpPr>
          <p:nvPr>
            <p:ph idx="1"/>
          </p:nvPr>
        </p:nvSpPr>
        <p:spPr>
          <a:xfrm>
            <a:off x="772584" y="1560514"/>
            <a:ext cx="8596668" cy="5202236"/>
          </a:xfrm>
        </p:spPr>
        <p:txBody>
          <a:bodyPr>
            <a:normAutofit/>
          </a:bodyPr>
          <a:lstStyle/>
          <a:p>
            <a:r>
              <a:rPr lang="en-IN" dirty="0"/>
              <a:t>The proposed system consists a smart driving license card combined with RFID(</a:t>
            </a:r>
            <a:r>
              <a:rPr lang="en-IN" dirty="0" err="1"/>
              <a:t>RC522</a:t>
            </a:r>
            <a:r>
              <a:rPr lang="en-IN" dirty="0"/>
              <a:t>) technology.</a:t>
            </a:r>
          </a:p>
          <a:p>
            <a:r>
              <a:rPr lang="en-IN" dirty="0"/>
              <a:t>All the hardware modules like fingerprint scanner(</a:t>
            </a:r>
            <a:r>
              <a:rPr lang="en-IN" dirty="0" err="1"/>
              <a:t>R305</a:t>
            </a:r>
            <a:r>
              <a:rPr lang="en-IN" dirty="0"/>
              <a:t>), camera(</a:t>
            </a:r>
            <a:r>
              <a:rPr lang="en-IN" dirty="0" err="1"/>
              <a:t>PiCam</a:t>
            </a:r>
            <a:r>
              <a:rPr lang="en-IN" dirty="0"/>
              <a:t>)and RFID module are interfaced with the Raspberry Pi </a:t>
            </a:r>
            <a:r>
              <a:rPr lang="en-IN" dirty="0" err="1"/>
              <a:t>3B</a:t>
            </a:r>
            <a:r>
              <a:rPr lang="en-IN" dirty="0"/>
              <a:t>+ , which is the main processing and control unit of the system.</a:t>
            </a:r>
          </a:p>
          <a:p>
            <a:r>
              <a:rPr lang="en-IN" dirty="0"/>
              <a:t>The user will first Scan his smart License card on the RFID tag which will create a link to his database where the user’s information is stored along with his biometric data.</a:t>
            </a:r>
          </a:p>
          <a:p>
            <a:r>
              <a:rPr lang="en-IN" dirty="0"/>
              <a:t>Now the person will put his finger on the </a:t>
            </a:r>
            <a:r>
              <a:rPr lang="en-IN" dirty="0" err="1"/>
              <a:t>fingerPrint</a:t>
            </a:r>
            <a:r>
              <a:rPr lang="en-IN" dirty="0"/>
              <a:t> scanner, the FP scanner will create a image of his fingerprint and feed to the matching algorithm.</a:t>
            </a:r>
          </a:p>
          <a:p>
            <a:r>
              <a:rPr lang="en-IN" dirty="0"/>
              <a:t>Simultaneously, the Camera attached to the system will start scanning and capturing pictures of the face of the person and feed it to the face matching algorithm.</a:t>
            </a:r>
          </a:p>
          <a:p>
            <a:endParaRPr lang="en-IN" dirty="0"/>
          </a:p>
        </p:txBody>
      </p:sp>
    </p:spTree>
    <p:extLst>
      <p:ext uri="{BB962C8B-B14F-4D97-AF65-F5344CB8AC3E}">
        <p14:creationId xmlns:p14="http://schemas.microsoft.com/office/powerpoint/2010/main" val="262193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1A4B9-4999-44D5-8F77-86CEAC08DCEA}"/>
              </a:ext>
            </a:extLst>
          </p:cNvPr>
          <p:cNvSpPr>
            <a:spLocks noGrp="1"/>
          </p:cNvSpPr>
          <p:nvPr>
            <p:ph idx="1"/>
          </p:nvPr>
        </p:nvSpPr>
        <p:spPr>
          <a:xfrm>
            <a:off x="416077" y="1137558"/>
            <a:ext cx="8596668" cy="3067049"/>
          </a:xfrm>
        </p:spPr>
        <p:txBody>
          <a:bodyPr/>
          <a:lstStyle/>
          <a:p>
            <a:r>
              <a:rPr lang="en-IN" dirty="0"/>
              <a:t>Both the inputs from the </a:t>
            </a:r>
            <a:r>
              <a:rPr lang="en-IN" dirty="0" err="1"/>
              <a:t>fingerPrint</a:t>
            </a:r>
            <a:r>
              <a:rPr lang="en-IN" dirty="0"/>
              <a:t> scanner and Camera module are feed to the triangular matching algorithm.</a:t>
            </a:r>
          </a:p>
          <a:p>
            <a:r>
              <a:rPr lang="en-IN" dirty="0"/>
              <a:t> This algorithm will try to match the user inputs of fingerprint and face image model with the data stored in the user database.</a:t>
            </a:r>
          </a:p>
          <a:p>
            <a:r>
              <a:rPr lang="en-IN" dirty="0"/>
              <a:t>The ignition system of the car engine will be controlled by a relay switch which is interfaced with microcontroller of the system.</a:t>
            </a:r>
          </a:p>
          <a:p>
            <a:r>
              <a:rPr lang="en-IN" dirty="0"/>
              <a:t>If the data are matched, only then the car engine will start, and if the matching of data fails then the car will not start.</a:t>
            </a:r>
          </a:p>
        </p:txBody>
      </p:sp>
    </p:spTree>
    <p:extLst>
      <p:ext uri="{BB962C8B-B14F-4D97-AF65-F5344CB8AC3E}">
        <p14:creationId xmlns:p14="http://schemas.microsoft.com/office/powerpoint/2010/main" val="424569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C442-54A2-4405-A751-2285D7A9194E}"/>
              </a:ext>
            </a:extLst>
          </p:cNvPr>
          <p:cNvSpPr>
            <a:spLocks noGrp="1"/>
          </p:cNvSpPr>
          <p:nvPr>
            <p:ph type="title"/>
          </p:nvPr>
        </p:nvSpPr>
        <p:spPr>
          <a:xfrm>
            <a:off x="677334" y="511945"/>
            <a:ext cx="8596668" cy="1547674"/>
          </a:xfrm>
        </p:spPr>
        <p:txBody>
          <a:bodyPr>
            <a:normAutofit fontScale="90000"/>
          </a:bodyPr>
          <a:lstStyle/>
          <a:p>
            <a:r>
              <a:rPr lang="en-IN" b="1" dirty="0">
                <a:solidFill>
                  <a:schemeClr val="bg2">
                    <a:lumMod val="20000"/>
                    <a:lumOff val="80000"/>
                  </a:schemeClr>
                </a:solidFill>
              </a:rPr>
              <a:t>II. Technology/Tools Implemented </a:t>
            </a:r>
            <a:br>
              <a:rPr lang="en-IN" b="1" dirty="0"/>
            </a:br>
            <a:br>
              <a:rPr lang="en-IN" b="1" dirty="0"/>
            </a:br>
            <a:r>
              <a:rPr lang="en-IN" sz="3300" b="1" dirty="0"/>
              <a:t>A. Raspberry Pi </a:t>
            </a:r>
            <a:r>
              <a:rPr lang="en-IN" sz="3300" b="1" dirty="0" err="1"/>
              <a:t>3B</a:t>
            </a:r>
            <a:r>
              <a:rPr lang="en-IN" sz="3300" b="1" dirty="0"/>
              <a:t> +</a:t>
            </a:r>
            <a:r>
              <a:rPr lang="en-IN" sz="3300" dirty="0"/>
              <a:t>  </a:t>
            </a:r>
            <a:br>
              <a:rPr lang="en-IN" sz="3300" b="1" dirty="0"/>
            </a:br>
            <a:endParaRPr lang="en-IN" sz="3300" dirty="0"/>
          </a:p>
        </p:txBody>
      </p:sp>
      <p:sp>
        <p:nvSpPr>
          <p:cNvPr id="3" name="Content Placeholder 2">
            <a:extLst>
              <a:ext uri="{FF2B5EF4-FFF2-40B4-BE49-F238E27FC236}">
                <a16:creationId xmlns:a16="http://schemas.microsoft.com/office/drawing/2014/main" id="{B26425A0-E2AE-4A7A-B820-B11B114F44AD}"/>
              </a:ext>
            </a:extLst>
          </p:cNvPr>
          <p:cNvSpPr>
            <a:spLocks noGrp="1"/>
          </p:cNvSpPr>
          <p:nvPr>
            <p:ph idx="1"/>
          </p:nvPr>
        </p:nvSpPr>
        <p:spPr>
          <a:xfrm>
            <a:off x="677334" y="2222732"/>
            <a:ext cx="8596668" cy="2793151"/>
          </a:xfrm>
        </p:spPr>
        <p:txBody>
          <a:bodyPr>
            <a:normAutofit/>
          </a:bodyPr>
          <a:lstStyle/>
          <a:p>
            <a:r>
              <a:rPr lang="en-IN" dirty="0">
                <a:latin typeface="Calibri" panose="020F0502020204030204" pitchFamily="34" charset="0"/>
                <a:cs typeface="Calibri" panose="020F0502020204030204" pitchFamily="34" charset="0"/>
              </a:rPr>
              <a:t>In this project, the main block of authenticated access control for vehicle ignition system is the development board </a:t>
            </a:r>
            <a:r>
              <a:rPr lang="en-IN" b="1" dirty="0">
                <a:latin typeface="Calibri" panose="020F0502020204030204" pitchFamily="34" charset="0"/>
                <a:cs typeface="Calibri" panose="020F0502020204030204" pitchFamily="34" charset="0"/>
              </a:rPr>
              <a:t>Raspberry Pi </a:t>
            </a:r>
            <a:r>
              <a:rPr lang="en-IN" b="1" dirty="0" err="1">
                <a:latin typeface="Calibri" panose="020F0502020204030204" pitchFamily="34" charset="0"/>
                <a:cs typeface="Calibri" panose="020F0502020204030204" pitchFamily="34" charset="0"/>
              </a:rPr>
              <a:t>3B</a:t>
            </a:r>
            <a:r>
              <a:rPr lang="en-IN" b="1" dirty="0">
                <a:latin typeface="Calibri" panose="020F0502020204030204" pitchFamily="34" charset="0"/>
                <a:cs typeface="Calibri" panose="020F0502020204030204" pitchFamily="34" charset="0"/>
              </a:rPr>
              <a:t> + </a:t>
            </a:r>
          </a:p>
          <a:p>
            <a:r>
              <a:rPr lang="en-IN" dirty="0">
                <a:latin typeface="Calibri" panose="020F0502020204030204" pitchFamily="34" charset="0"/>
                <a:cs typeface="Calibri" panose="020F0502020204030204" pitchFamily="34" charset="0"/>
              </a:rPr>
              <a:t>It is fed with the required input signals from various parameters like fingerprint scanner, camera, RFID, etc. </a:t>
            </a:r>
          </a:p>
          <a:p>
            <a:r>
              <a:rPr lang="en-IN" dirty="0">
                <a:latin typeface="Calibri" panose="020F0502020204030204" pitchFamily="34" charset="0"/>
                <a:cs typeface="Calibri" panose="020F0502020204030204" pitchFamily="34" charset="0"/>
              </a:rPr>
              <a:t>These parameters send signals, each to individual pins of the microcontroller. The microcontroller then branches out to any one of the logical paths and delivers the output at one of its pins.</a:t>
            </a:r>
          </a:p>
          <a:p>
            <a:r>
              <a:rPr lang="en-IN" dirty="0">
                <a:latin typeface="Calibri" panose="020F0502020204030204" pitchFamily="34" charset="0"/>
                <a:cs typeface="Calibri" panose="020F0502020204030204" pitchFamily="34" charset="0"/>
              </a:rPr>
              <a:t>When all the test cases are verified, only then the engine is set to ignition.</a:t>
            </a:r>
          </a:p>
          <a:p>
            <a:endParaRPr lang="en-IN" dirty="0"/>
          </a:p>
        </p:txBody>
      </p:sp>
    </p:spTree>
    <p:extLst>
      <p:ext uri="{BB962C8B-B14F-4D97-AF65-F5344CB8AC3E}">
        <p14:creationId xmlns:p14="http://schemas.microsoft.com/office/powerpoint/2010/main" val="196717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4DF0-0CF9-4584-8D44-906A300A1DDE}"/>
              </a:ext>
            </a:extLst>
          </p:cNvPr>
          <p:cNvSpPr>
            <a:spLocks noGrp="1"/>
          </p:cNvSpPr>
          <p:nvPr>
            <p:ph type="title"/>
          </p:nvPr>
        </p:nvSpPr>
        <p:spPr>
          <a:xfrm>
            <a:off x="677334" y="208626"/>
            <a:ext cx="8596668" cy="1052004"/>
          </a:xfrm>
        </p:spPr>
        <p:txBody>
          <a:bodyPr>
            <a:normAutofit/>
          </a:bodyPr>
          <a:lstStyle/>
          <a:p>
            <a:r>
              <a:rPr lang="en-IN" sz="3000" b="1" dirty="0"/>
              <a:t>B. Fingerprint Module</a:t>
            </a:r>
            <a:r>
              <a:rPr lang="en-IN" sz="3000" dirty="0"/>
              <a:t> </a:t>
            </a:r>
            <a:r>
              <a:rPr lang="en-IN" sz="3000" b="1" dirty="0"/>
              <a:t>(</a:t>
            </a:r>
            <a:r>
              <a:rPr lang="en-IN" sz="3000" b="1" dirty="0" err="1"/>
              <a:t>R305</a:t>
            </a:r>
            <a:r>
              <a:rPr lang="en-IN" sz="3000" b="1" dirty="0"/>
              <a:t>)</a:t>
            </a:r>
            <a:br>
              <a:rPr lang="en-IN" sz="3000" b="1" dirty="0"/>
            </a:br>
            <a:endParaRPr lang="en-IN" sz="3000" dirty="0"/>
          </a:p>
        </p:txBody>
      </p:sp>
      <p:sp>
        <p:nvSpPr>
          <p:cNvPr id="3" name="Content Placeholder 2">
            <a:extLst>
              <a:ext uri="{FF2B5EF4-FFF2-40B4-BE49-F238E27FC236}">
                <a16:creationId xmlns:a16="http://schemas.microsoft.com/office/drawing/2014/main" id="{9EAA70B1-7E21-4673-91EA-27A7F8BFA07C}"/>
              </a:ext>
            </a:extLst>
          </p:cNvPr>
          <p:cNvSpPr>
            <a:spLocks noGrp="1"/>
          </p:cNvSpPr>
          <p:nvPr>
            <p:ph idx="1"/>
          </p:nvPr>
        </p:nvSpPr>
        <p:spPr>
          <a:xfrm>
            <a:off x="677334" y="1131720"/>
            <a:ext cx="8596668" cy="2992606"/>
          </a:xfrm>
        </p:spPr>
        <p:txBody>
          <a:bodyPr>
            <a:normAutofit fontScale="92500" lnSpcReduction="10000"/>
          </a:bodyPr>
          <a:lstStyle/>
          <a:p>
            <a:r>
              <a:rPr lang="en-US" sz="1900" dirty="0">
                <a:latin typeface="Calibri" panose="020F0502020204030204" pitchFamily="34" charset="0"/>
                <a:cs typeface="Calibri" panose="020F0502020204030204" pitchFamily="34" charset="0"/>
              </a:rPr>
              <a:t>This is </a:t>
            </a:r>
            <a:r>
              <a:rPr lang="en-US" sz="1900" dirty="0" err="1">
                <a:latin typeface="Calibri" panose="020F0502020204030204" pitchFamily="34" charset="0"/>
                <a:cs typeface="Calibri" panose="020F0502020204030204" pitchFamily="34" charset="0"/>
              </a:rPr>
              <a:t>R305</a:t>
            </a:r>
            <a:r>
              <a:rPr lang="en-US" sz="1900" dirty="0">
                <a:latin typeface="Calibri" panose="020F0502020204030204" pitchFamily="34" charset="0"/>
                <a:cs typeface="Calibri" panose="020F0502020204030204" pitchFamily="34" charset="0"/>
              </a:rPr>
              <a:t> Fingerprint Identification Module Fingerprint Lock Optical Development Board with </a:t>
            </a:r>
            <a:r>
              <a:rPr lang="en-US" sz="1900" dirty="0" err="1">
                <a:latin typeface="Calibri" panose="020F0502020204030204" pitchFamily="34" charset="0"/>
                <a:cs typeface="Calibri" panose="020F0502020204030204" pitchFamily="34" charset="0"/>
              </a:rPr>
              <a:t>TTL</a:t>
            </a:r>
            <a:r>
              <a:rPr lang="en-US" sz="1900" dirty="0">
                <a:latin typeface="Calibri" panose="020F0502020204030204" pitchFamily="34" charset="0"/>
                <a:cs typeface="Calibri" panose="020F0502020204030204" pitchFamily="34" charset="0"/>
              </a:rPr>
              <a:t> UART interface. It can store </a:t>
            </a:r>
            <a:r>
              <a:rPr lang="en-US" sz="1900" dirty="0" err="1">
                <a:latin typeface="Calibri" panose="020F0502020204030204" pitchFamily="34" charset="0"/>
                <a:cs typeface="Calibri" panose="020F0502020204030204" pitchFamily="34" charset="0"/>
              </a:rPr>
              <a:t>upto</a:t>
            </a:r>
            <a:r>
              <a:rPr lang="en-US" sz="1900" dirty="0">
                <a:latin typeface="Calibri" panose="020F0502020204030204" pitchFamily="34" charset="0"/>
                <a:cs typeface="Calibri" panose="020F0502020204030204" pitchFamily="34" charset="0"/>
              </a:rPr>
              <a:t> 1000 different fingerprints.</a:t>
            </a:r>
          </a:p>
          <a:p>
            <a:r>
              <a:rPr lang="en-US" sz="1900" dirty="0">
                <a:latin typeface="Calibri" panose="020F0502020204030204" pitchFamily="34" charset="0"/>
                <a:cs typeface="Calibri" panose="020F0502020204030204" pitchFamily="34" charset="0"/>
              </a:rPr>
              <a:t>It can store the fingerprint data in the module and can configure it in 1:1 or 1: N mode for identifying the person. The FP module can directly interface with </a:t>
            </a:r>
            <a:r>
              <a:rPr lang="en-US" sz="1900" dirty="0" err="1">
                <a:latin typeface="Calibri" panose="020F0502020204030204" pitchFamily="34" charset="0"/>
                <a:cs typeface="Calibri" panose="020F0502020204030204" pitchFamily="34" charset="0"/>
              </a:rPr>
              <a:t>3v3</a:t>
            </a:r>
            <a:r>
              <a:rPr lang="en-US" sz="1900" dirty="0">
                <a:latin typeface="Calibri" panose="020F0502020204030204" pitchFamily="34" charset="0"/>
                <a:cs typeface="Calibri" panose="020F0502020204030204" pitchFamily="34" charset="0"/>
              </a:rPr>
              <a:t> or </a:t>
            </a:r>
            <a:r>
              <a:rPr lang="en-US" sz="1900" dirty="0" err="1">
                <a:latin typeface="Calibri" panose="020F0502020204030204" pitchFamily="34" charset="0"/>
                <a:cs typeface="Calibri" panose="020F0502020204030204" pitchFamily="34" charset="0"/>
              </a:rPr>
              <a:t>5v</a:t>
            </a:r>
            <a:r>
              <a:rPr lang="en-US" sz="1900" dirty="0">
                <a:latin typeface="Calibri" panose="020F0502020204030204" pitchFamily="34" charset="0"/>
                <a:cs typeface="Calibri" panose="020F0502020204030204" pitchFamily="34" charset="0"/>
              </a:rPr>
              <a:t> </a:t>
            </a:r>
            <a:r>
              <a:rPr lang="en-US" sz="1900" dirty="0">
                <a:latin typeface="Calibri" panose="020F0502020204030204" pitchFamily="34" charset="0"/>
                <a:cs typeface="Calibri" panose="020F0502020204030204" pitchFamily="34" charset="0"/>
                <a:hlinkClick r:id="rId2"/>
              </a:rPr>
              <a:t>Microcontroller</a:t>
            </a:r>
            <a:r>
              <a:rPr lang="en-US"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When the person put the finger on the reader, the LED will emit IR rays. The place where the IR rays are absorbed will be appeared as a dark and remaining will be light. Now the CCD camera below the fingerprint reader will capture the image appeared. It will send the signals to the microcontroller to match it with biometric data stored in user’s database.</a:t>
            </a:r>
            <a:endParaRPr lang="en-US" sz="1900" dirty="0"/>
          </a:p>
          <a:p>
            <a:endParaRPr lang="en-US" dirty="0"/>
          </a:p>
        </p:txBody>
      </p:sp>
      <p:sp>
        <p:nvSpPr>
          <p:cNvPr id="4" name="TextBox 3">
            <a:extLst>
              <a:ext uri="{FF2B5EF4-FFF2-40B4-BE49-F238E27FC236}">
                <a16:creationId xmlns:a16="http://schemas.microsoft.com/office/drawing/2014/main" id="{0E8D1E1B-5777-42E7-80C4-108B62D20D60}"/>
              </a:ext>
            </a:extLst>
          </p:cNvPr>
          <p:cNvSpPr txBox="1"/>
          <p:nvPr/>
        </p:nvSpPr>
        <p:spPr>
          <a:xfrm>
            <a:off x="677334" y="4124326"/>
            <a:ext cx="6961716" cy="830997"/>
          </a:xfrm>
          <a:prstGeom prst="rect">
            <a:avLst/>
          </a:prstGeom>
          <a:noFill/>
        </p:spPr>
        <p:txBody>
          <a:bodyPr wrap="square" rtlCol="0">
            <a:spAutoFit/>
          </a:bodyPr>
          <a:lstStyle/>
          <a:p>
            <a:r>
              <a:rPr lang="it-IT" sz="3000" b="1" dirty="0">
                <a:solidFill>
                  <a:schemeClr val="accent1"/>
                </a:solidFill>
              </a:rPr>
              <a:t>C. Raspberry Pi Camera (V2)</a:t>
            </a:r>
            <a:endParaRPr lang="en-US" sz="3000" dirty="0">
              <a:solidFill>
                <a:schemeClr val="accent1"/>
              </a:solidFill>
            </a:endParaRPr>
          </a:p>
          <a:p>
            <a:endParaRPr lang="en-IN" dirty="0"/>
          </a:p>
        </p:txBody>
      </p:sp>
      <p:sp>
        <p:nvSpPr>
          <p:cNvPr id="5" name="TextBox 4">
            <a:extLst>
              <a:ext uri="{FF2B5EF4-FFF2-40B4-BE49-F238E27FC236}">
                <a16:creationId xmlns:a16="http://schemas.microsoft.com/office/drawing/2014/main" id="{144ECFD6-B991-4433-B940-FC23B0FB4BB0}"/>
              </a:ext>
            </a:extLst>
          </p:cNvPr>
          <p:cNvSpPr txBox="1"/>
          <p:nvPr/>
        </p:nvSpPr>
        <p:spPr>
          <a:xfrm>
            <a:off x="677334" y="5047420"/>
            <a:ext cx="833331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8-Megapixel native resolution high-quality Sony </a:t>
            </a:r>
            <a:r>
              <a:rPr lang="en-US" dirty="0" err="1"/>
              <a:t>IMX219</a:t>
            </a:r>
            <a:r>
              <a:rPr lang="en-US" dirty="0"/>
              <a:t> image sensor</a:t>
            </a:r>
          </a:p>
          <a:p>
            <a:pPr marL="285750" indent="-285750">
              <a:buFont typeface="Arial" panose="020B0604020202020204" pitchFamily="34" charset="0"/>
              <a:buChar char="•"/>
            </a:pPr>
            <a:r>
              <a:rPr lang="en-US" dirty="0"/>
              <a:t>Cameras are capable of 3280 x 2464 pixel static images.</a:t>
            </a:r>
          </a:p>
          <a:p>
            <a:pPr marL="285750" indent="-285750">
              <a:buFont typeface="Arial" panose="020B0604020202020204" pitchFamily="34" charset="0"/>
              <a:buChar char="•"/>
            </a:pPr>
            <a:r>
              <a:rPr lang="en-US" dirty="0"/>
              <a:t>The camera module connects to the Raspberry Pi board via the CSI connector which is capable of extremely high data rates and it exclusively carries pixel data to the processor.</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6788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7B9B1-A77D-4D37-9B40-D3787D5F80DF}"/>
              </a:ext>
            </a:extLst>
          </p:cNvPr>
          <p:cNvSpPr>
            <a:spLocks noGrp="1"/>
          </p:cNvSpPr>
          <p:nvPr>
            <p:ph type="title"/>
          </p:nvPr>
        </p:nvSpPr>
        <p:spPr/>
        <p:txBody>
          <a:bodyPr>
            <a:normAutofit/>
          </a:bodyPr>
          <a:lstStyle/>
          <a:p>
            <a:r>
              <a:rPr lang="en-IN" sz="3000" dirty="0"/>
              <a:t>D. RFID TAG and Reader</a:t>
            </a:r>
          </a:p>
        </p:txBody>
      </p:sp>
      <p:sp>
        <p:nvSpPr>
          <p:cNvPr id="3" name="Content Placeholder 2">
            <a:extLst>
              <a:ext uri="{FF2B5EF4-FFF2-40B4-BE49-F238E27FC236}">
                <a16:creationId xmlns:a16="http://schemas.microsoft.com/office/drawing/2014/main" id="{D56274B2-33AB-435C-9CE3-EBF8E1C30105}"/>
              </a:ext>
            </a:extLst>
          </p:cNvPr>
          <p:cNvSpPr>
            <a:spLocks noGrp="1"/>
          </p:cNvSpPr>
          <p:nvPr>
            <p:ph idx="1"/>
          </p:nvPr>
        </p:nvSpPr>
        <p:spPr>
          <a:xfrm>
            <a:off x="946755" y="1793196"/>
            <a:ext cx="8596668" cy="3880773"/>
          </a:xfrm>
        </p:spPr>
        <p:txBody>
          <a:bodyPr/>
          <a:lstStyle/>
          <a:p>
            <a:r>
              <a:rPr lang="en-US" dirty="0"/>
              <a:t>An ADC (Automated Data Collection) innovation that utilizations radio-recurrence waves to exchange information between a </a:t>
            </a:r>
            <a:r>
              <a:rPr lang="en-US" dirty="0" err="1"/>
              <a:t>peruser</a:t>
            </a:r>
            <a:r>
              <a:rPr lang="en-US" dirty="0"/>
              <a:t> and a mobile thing to recognize, order, track. Is quick and does not require physical sight or contact between </a:t>
            </a:r>
            <a:r>
              <a:rPr lang="en-US" dirty="0" err="1"/>
              <a:t>peruser</a:t>
            </a:r>
            <a:r>
              <a:rPr lang="en-US" dirty="0"/>
              <a:t>/scanner and the labeled thing.</a:t>
            </a:r>
          </a:p>
          <a:p>
            <a:r>
              <a:rPr lang="en-IN" dirty="0"/>
              <a:t>The smart License card will be made with the RFID tag which will create a link to the database where the user’s information is stored along with his biometric data.</a:t>
            </a:r>
          </a:p>
          <a:p>
            <a:endParaRPr lang="en-US" dirty="0"/>
          </a:p>
          <a:p>
            <a:endParaRPr lang="en-IN" dirty="0"/>
          </a:p>
        </p:txBody>
      </p:sp>
    </p:spTree>
    <p:extLst>
      <p:ext uri="{BB962C8B-B14F-4D97-AF65-F5344CB8AC3E}">
        <p14:creationId xmlns:p14="http://schemas.microsoft.com/office/powerpoint/2010/main" val="390995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3F8B-2C60-43F2-81C8-B8F317EC3324}"/>
              </a:ext>
            </a:extLst>
          </p:cNvPr>
          <p:cNvSpPr>
            <a:spLocks noGrp="1"/>
          </p:cNvSpPr>
          <p:nvPr>
            <p:ph type="title"/>
          </p:nvPr>
        </p:nvSpPr>
        <p:spPr>
          <a:xfrm>
            <a:off x="677334" y="421821"/>
            <a:ext cx="7993137" cy="908958"/>
          </a:xfrm>
        </p:spPr>
        <p:txBody>
          <a:bodyPr>
            <a:normAutofit fontScale="90000"/>
          </a:bodyPr>
          <a:lstStyle/>
          <a:p>
            <a:r>
              <a:rPr lang="en-IN" b="1" dirty="0"/>
              <a:t>IV. Roadmap/Flow Diagram</a:t>
            </a:r>
            <a:br>
              <a:rPr lang="en-IN" b="1" dirty="0"/>
            </a:br>
            <a:endParaRPr lang="en-IN" dirty="0"/>
          </a:p>
        </p:txBody>
      </p:sp>
      <p:pic>
        <p:nvPicPr>
          <p:cNvPr id="7" name="Content Placeholder 6">
            <a:extLst>
              <a:ext uri="{FF2B5EF4-FFF2-40B4-BE49-F238E27FC236}">
                <a16:creationId xmlns:a16="http://schemas.microsoft.com/office/drawing/2014/main" id="{6C8CD93B-E7EE-4081-9E6E-ED25B3AF49F7}"/>
              </a:ext>
            </a:extLst>
          </p:cNvPr>
          <p:cNvPicPr>
            <a:picLocks noGrp="1" noChangeAspect="1"/>
          </p:cNvPicPr>
          <p:nvPr>
            <p:ph idx="1"/>
          </p:nvPr>
        </p:nvPicPr>
        <p:blipFill>
          <a:blip r:embed="rId2"/>
          <a:stretch>
            <a:fillRect/>
          </a:stretch>
        </p:blipFill>
        <p:spPr>
          <a:xfrm>
            <a:off x="677334" y="1494065"/>
            <a:ext cx="8376557" cy="4754336"/>
          </a:xfrm>
          <a:prstGeom prst="rect">
            <a:avLst/>
          </a:prstGeom>
        </p:spPr>
      </p:pic>
    </p:spTree>
    <p:extLst>
      <p:ext uri="{BB962C8B-B14F-4D97-AF65-F5344CB8AC3E}">
        <p14:creationId xmlns:p14="http://schemas.microsoft.com/office/powerpoint/2010/main" val="19585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8BFB-5163-44F8-9E13-47D12E7EB05A}"/>
              </a:ext>
            </a:extLst>
          </p:cNvPr>
          <p:cNvSpPr>
            <a:spLocks noGrp="1"/>
          </p:cNvSpPr>
          <p:nvPr>
            <p:ph type="title"/>
          </p:nvPr>
        </p:nvSpPr>
        <p:spPr/>
        <p:txBody>
          <a:bodyPr>
            <a:normAutofit/>
          </a:bodyPr>
          <a:lstStyle/>
          <a:p>
            <a:br>
              <a:rPr lang="en-IN" b="1" dirty="0"/>
            </a:br>
            <a:endParaRPr lang="en-IN" dirty="0"/>
          </a:p>
        </p:txBody>
      </p:sp>
      <p:pic>
        <p:nvPicPr>
          <p:cNvPr id="17" name="Content Placeholder 16">
            <a:extLst>
              <a:ext uri="{FF2B5EF4-FFF2-40B4-BE49-F238E27FC236}">
                <a16:creationId xmlns:a16="http://schemas.microsoft.com/office/drawing/2014/main" id="{2D9A7427-529D-4204-9199-0E6769AA3965}"/>
              </a:ext>
            </a:extLst>
          </p:cNvPr>
          <p:cNvPicPr>
            <a:picLocks noGrp="1" noChangeAspect="1"/>
          </p:cNvPicPr>
          <p:nvPr>
            <p:ph idx="1"/>
          </p:nvPr>
        </p:nvPicPr>
        <p:blipFill>
          <a:blip r:embed="rId2"/>
          <a:stretch>
            <a:fillRect/>
          </a:stretch>
        </p:blipFill>
        <p:spPr>
          <a:xfrm>
            <a:off x="881743" y="963386"/>
            <a:ext cx="7649936" cy="4931228"/>
          </a:xfrm>
        </p:spPr>
      </p:pic>
    </p:spTree>
    <p:extLst>
      <p:ext uri="{BB962C8B-B14F-4D97-AF65-F5344CB8AC3E}">
        <p14:creationId xmlns:p14="http://schemas.microsoft.com/office/powerpoint/2010/main" val="18107397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2227</TotalTime>
  <Words>564</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 Driving license controlled smart vehicle </vt:lpstr>
      <vt:lpstr>Work and Implementation :</vt:lpstr>
      <vt:lpstr>PowerPoint Presentation</vt:lpstr>
      <vt:lpstr>II. Technology/Tools Implemented   A. Raspberry Pi 3B +   </vt:lpstr>
      <vt:lpstr>B. Fingerprint Module (R305) </vt:lpstr>
      <vt:lpstr>D. RFID TAG and Reader</vt:lpstr>
      <vt:lpstr>IV. Roadmap/Flow Diagram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SARASWAT</dc:creator>
  <cp:keywords>gih</cp:keywords>
  <cp:lastModifiedBy>Rajat SARASWAT</cp:lastModifiedBy>
  <cp:revision>34</cp:revision>
  <dcterms:created xsi:type="dcterms:W3CDTF">2019-02-21T09:08:36Z</dcterms:created>
  <dcterms:modified xsi:type="dcterms:W3CDTF">2019-02-22T22:22:43Z</dcterms:modified>
  <cp:category>projects</cp:category>
</cp:coreProperties>
</file>