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3" r:id="rId6"/>
    <p:sldId id="257" r:id="rId7"/>
    <p:sldId id="258" r:id="rId8"/>
    <p:sldId id="259" r:id="rId9"/>
    <p:sldId id="268" r:id="rId10"/>
    <p:sldId id="271" r:id="rId11"/>
    <p:sldId id="264" r:id="rId12"/>
    <p:sldId id="265" r:id="rId13"/>
    <p:sldId id="272" r:id="rId14"/>
    <p:sldId id="270" r:id="rId15"/>
    <p:sldId id="266"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A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FB1246-5EEE-064A-DC76-86DE100FCA39}" v="19" vWet="20" dt="2024-05-12T16:53:10.785"/>
    <p1510:client id="{3EB2A4FE-8C5F-8C84-9B9A-B13313F1E717}" v="449" dt="2024-05-12T19:24:40.142"/>
    <p1510:client id="{4AA45696-0163-456D-997D-4A4CCCE36A0E}" v="481" dt="2024-05-12T17:20:48.986"/>
    <p1510:client id="{5395D144-84B1-0BD2-912B-CD8A5887CCEC}" v="28" dt="2024-05-12T19:29:26.195"/>
    <p1510:client id="{8204CA8B-B639-6F6D-31C9-6DFFA907E5A8}" v="368" dt="2024-05-12T17:35:14.395"/>
    <p1510:client id="{D4C35841-A3D4-E2E2-DFEC-10AB1A73F0F9}" v="734" dt="2024-05-12T19:29:54.371"/>
    <p1510:client id="{DFE6B838-1282-4E2A-3E9B-CEA3257D8F8E}" v="3" dt="2024-05-12T19:26:19.3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BE96E13-98C0-411D-82DB-35DEDF20A67C}"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07238-901E-457A-A4F5-2E6A289C22A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648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E96E13-98C0-411D-82DB-35DEDF20A67C}"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419584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E96E13-98C0-411D-82DB-35DEDF20A67C}"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491080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E96E13-98C0-411D-82DB-35DEDF20A67C}"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325933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E96E13-98C0-411D-82DB-35DEDF20A67C}"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07238-901E-457A-A4F5-2E6A289C22A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2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E96E13-98C0-411D-82DB-35DEDF20A67C}"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211845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E96E13-98C0-411D-82DB-35DEDF20A67C}" type="datetimeFigureOut">
              <a:rPr lang="en-US" smtClean="0"/>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301837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E96E13-98C0-411D-82DB-35DEDF20A67C}" type="datetimeFigureOut">
              <a:rPr lang="en-US" smtClean="0"/>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200360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E96E13-98C0-411D-82DB-35DEDF20A67C}" type="datetimeFigureOut">
              <a:rPr lang="en-US" smtClean="0"/>
              <a:t>5/12/2024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1795516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BE96E13-98C0-411D-82DB-35DEDF20A67C}" type="datetimeFigureOut">
              <a:rPr lang="en-US" smtClean="0"/>
              <a:t>5/12/2024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A07238-901E-457A-A4F5-2E6A289C22A2}" type="slidenum">
              <a:rPr lang="en-US" smtClean="0"/>
              <a:t>‹#›</a:t>
            </a:fld>
            <a:endParaRPr lang="en-US"/>
          </a:p>
        </p:txBody>
      </p:sp>
    </p:spTree>
    <p:extLst>
      <p:ext uri="{BB962C8B-B14F-4D97-AF65-F5344CB8AC3E}">
        <p14:creationId xmlns:p14="http://schemas.microsoft.com/office/powerpoint/2010/main" val="2560697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E96E13-98C0-411D-82DB-35DEDF20A67C}"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6242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BE96E13-98C0-411D-82DB-35DEDF20A67C}" type="datetimeFigureOut">
              <a:rPr lang="en-US" smtClean="0"/>
              <a:t>5/12/2024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1A07238-901E-457A-A4F5-2E6A289C22A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0"/>
            <a:ext cx="12192000" cy="551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COE49413 Computer Vision</a:t>
            </a:r>
          </a:p>
          <a:p>
            <a:pPr algn="ctr"/>
            <a:r>
              <a:rPr lang="en-US"/>
              <a:t>Spring 2024</a:t>
            </a:r>
          </a:p>
        </p:txBody>
      </p:sp>
      <p:pic>
        <p:nvPicPr>
          <p:cNvPr id="1034" name="Picture 10" descr="CSE Portal | AUS Programming Contest">
            <a:extLst>
              <a:ext uri="{FF2B5EF4-FFF2-40B4-BE49-F238E27FC236}">
                <a16:creationId xmlns:a16="http://schemas.microsoft.com/office/drawing/2014/main" id="{CC39B57E-3E01-DD5E-6A9C-9164C17ABE9D}"/>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6505" y="20885"/>
            <a:ext cx="3018322" cy="563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445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b">
            <a:noAutofit/>
          </a:bodyPr>
          <a:lstStyle/>
          <a:p>
            <a:r>
              <a:rPr lang="en-US" sz="6000">
                <a:solidFill>
                  <a:srgbClr val="262626"/>
                </a:solidFill>
                <a:latin typeface="Candara"/>
                <a:cs typeface="Times New Roman"/>
              </a:rPr>
              <a:t>Exploring the Efficacy of Transformers in Colorectal Semantic Gland Segmentation</a:t>
            </a:r>
          </a:p>
        </p:txBody>
      </p:sp>
      <p:sp>
        <p:nvSpPr>
          <p:cNvPr id="3" name="Subtitle 2"/>
          <p:cNvSpPr>
            <a:spLocks noGrp="1"/>
          </p:cNvSpPr>
          <p:nvPr>
            <p:ph type="subTitle" idx="1"/>
          </p:nvPr>
        </p:nvSpPr>
        <p:spPr>
          <a:xfrm>
            <a:off x="1100051" y="4455620"/>
            <a:ext cx="10058400" cy="1557617"/>
          </a:xfrm>
        </p:spPr>
        <p:txBody>
          <a:bodyPr vert="horz" lIns="91440" tIns="45720" rIns="91440" bIns="45720" rtlCol="0" anchor="t">
            <a:normAutofit/>
          </a:bodyPr>
          <a:lstStyle/>
          <a:p>
            <a:r>
              <a:rPr lang="en-US" sz="1400"/>
              <a:t>Radi Riyas - b00090044</a:t>
            </a:r>
            <a:endParaRPr lang="en-US"/>
          </a:p>
          <a:p>
            <a:r>
              <a:rPr lang="en-US" sz="1400" err="1"/>
              <a:t>RAAed</a:t>
            </a:r>
            <a:r>
              <a:rPr lang="en-US" sz="1400"/>
              <a:t> Munshi - b00089354 </a:t>
            </a:r>
            <a:endParaRPr lang="en-US"/>
          </a:p>
          <a:p>
            <a:r>
              <a:rPr lang="en-US" sz="1400"/>
              <a:t>Keshav Ramesh - b00088595</a:t>
            </a:r>
            <a:endParaRPr lang="en-US"/>
          </a:p>
          <a:p>
            <a:r>
              <a:rPr lang="en-US" sz="1400"/>
              <a:t>Anna Yakoub - g00089647</a:t>
            </a:r>
            <a:endParaRPr lang="en-US"/>
          </a:p>
        </p:txBody>
      </p:sp>
    </p:spTree>
    <p:extLst>
      <p:ext uri="{BB962C8B-B14F-4D97-AF65-F5344CB8AC3E}">
        <p14:creationId xmlns:p14="http://schemas.microsoft.com/office/powerpoint/2010/main" val="1949661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B219-1CEF-CB11-38C3-D9B4975B5DB8}"/>
              </a:ext>
            </a:extLst>
          </p:cNvPr>
          <p:cNvSpPr>
            <a:spLocks noGrp="1"/>
          </p:cNvSpPr>
          <p:nvPr>
            <p:ph type="title"/>
          </p:nvPr>
        </p:nvSpPr>
        <p:spPr/>
        <p:txBody>
          <a:bodyPr/>
          <a:lstStyle/>
          <a:p>
            <a:r>
              <a:rPr lang="en-US"/>
              <a:t>Evaluation Metrics</a:t>
            </a:r>
          </a:p>
        </p:txBody>
      </p:sp>
      <p:sp>
        <p:nvSpPr>
          <p:cNvPr id="3" name="Content Placeholder 2">
            <a:extLst>
              <a:ext uri="{FF2B5EF4-FFF2-40B4-BE49-F238E27FC236}">
                <a16:creationId xmlns:a16="http://schemas.microsoft.com/office/drawing/2014/main" id="{83486877-E399-13FC-823E-4F538E405ED2}"/>
              </a:ext>
            </a:extLst>
          </p:cNvPr>
          <p:cNvSpPr>
            <a:spLocks noGrp="1"/>
          </p:cNvSpPr>
          <p:nvPr>
            <p:ph idx="1"/>
          </p:nvPr>
        </p:nvSpPr>
        <p:spPr/>
        <p:txBody>
          <a:bodyPr vert="horz" lIns="0" tIns="45720" rIns="0" bIns="45720" rtlCol="0" anchor="t">
            <a:normAutofit/>
          </a:bodyPr>
          <a:lstStyle/>
          <a:p>
            <a:pPr marL="285750" indent="-285750">
              <a:buFont typeface="Arial"/>
              <a:buChar char="•"/>
            </a:pPr>
            <a:r>
              <a:rPr lang="en-US" sz="2400" dirty="0" err="1">
                <a:solidFill>
                  <a:srgbClr val="1F2328"/>
                </a:solidFill>
                <a:ea typeface="+mn-lt"/>
                <a:cs typeface="+mn-lt"/>
              </a:rPr>
              <a:t>Classwise</a:t>
            </a:r>
            <a:r>
              <a:rPr lang="en-US" sz="2400" dirty="0">
                <a:solidFill>
                  <a:srgbClr val="1F2328"/>
                </a:solidFill>
                <a:ea typeface="+mn-lt"/>
                <a:cs typeface="+mn-lt"/>
              </a:rPr>
              <a:t> &amp; Avg F1-score</a:t>
            </a:r>
            <a:endParaRPr lang="en-US" sz="2400" dirty="0"/>
          </a:p>
          <a:p>
            <a:pPr marL="285750" indent="-285750">
              <a:buFont typeface="Arial"/>
              <a:buChar char="•"/>
            </a:pPr>
            <a:r>
              <a:rPr lang="en-US" sz="2400" dirty="0">
                <a:solidFill>
                  <a:srgbClr val="1F2328"/>
                </a:solidFill>
                <a:ea typeface="+mn-lt"/>
                <a:cs typeface="+mn-lt"/>
              </a:rPr>
              <a:t>AVG DICE Coeff.</a:t>
            </a:r>
            <a:endParaRPr lang="en-US" sz="2400" dirty="0"/>
          </a:p>
          <a:p>
            <a:pPr marL="285750" indent="-285750">
              <a:buFont typeface="Arial"/>
              <a:buChar char="•"/>
            </a:pPr>
            <a:r>
              <a:rPr lang="en-US" sz="2400" err="1">
                <a:solidFill>
                  <a:srgbClr val="1F2328"/>
                </a:solidFill>
                <a:ea typeface="+mn-lt"/>
                <a:cs typeface="+mn-lt"/>
              </a:rPr>
              <a:t>IoU</a:t>
            </a:r>
            <a:endParaRPr lang="en-US" sz="2400">
              <a:solidFill>
                <a:srgbClr val="1F2328"/>
              </a:solidFill>
            </a:endParaRPr>
          </a:p>
          <a:p>
            <a:pPr marL="285750" indent="-285750">
              <a:buFont typeface="Arial"/>
              <a:buChar char="•"/>
            </a:pPr>
            <a:r>
              <a:rPr lang="en-US" sz="2400" dirty="0">
                <a:solidFill>
                  <a:srgbClr val="1F2328"/>
                </a:solidFill>
                <a:ea typeface="+mn-lt"/>
                <a:cs typeface="+mn-lt"/>
              </a:rPr>
              <a:t>Precision</a:t>
            </a:r>
            <a:endParaRPr lang="en-US" sz="2400" dirty="0">
              <a:solidFill>
                <a:srgbClr val="1F2328"/>
              </a:solidFill>
            </a:endParaRPr>
          </a:p>
          <a:p>
            <a:pPr marL="285750" indent="-285750">
              <a:buFont typeface="Arial"/>
              <a:buChar char="•"/>
            </a:pPr>
            <a:r>
              <a:rPr lang="en-US" sz="2400" dirty="0">
                <a:solidFill>
                  <a:srgbClr val="1F2328"/>
                </a:solidFill>
                <a:ea typeface="+mn-lt"/>
                <a:cs typeface="+mn-lt"/>
              </a:rPr>
              <a:t>Recall</a:t>
            </a:r>
            <a:endParaRPr lang="en-US" sz="2400" dirty="0">
              <a:solidFill>
                <a:srgbClr val="1F2328"/>
              </a:solidFill>
            </a:endParaRPr>
          </a:p>
          <a:p>
            <a:pPr marL="285750" indent="-285750">
              <a:buFont typeface="Arial"/>
              <a:buChar char="•"/>
            </a:pPr>
            <a:r>
              <a:rPr lang="en-US" sz="2400" dirty="0">
                <a:solidFill>
                  <a:srgbClr val="1F2328"/>
                </a:solidFill>
                <a:ea typeface="+mn-lt"/>
                <a:cs typeface="+mn-lt"/>
              </a:rPr>
              <a:t>Sensitivity</a:t>
            </a:r>
            <a:endParaRPr lang="en-US" sz="2400" dirty="0">
              <a:solidFill>
                <a:srgbClr val="1F2328"/>
              </a:solidFill>
            </a:endParaRPr>
          </a:p>
          <a:p>
            <a:pPr marL="285750" indent="-285750">
              <a:buFont typeface="Arial"/>
              <a:buChar char="•"/>
            </a:pPr>
            <a:r>
              <a:rPr lang="en-US" sz="2400" dirty="0">
                <a:solidFill>
                  <a:srgbClr val="1F2328"/>
                </a:solidFill>
                <a:ea typeface="+mn-lt"/>
                <a:cs typeface="+mn-lt"/>
              </a:rPr>
              <a:t>Specificity</a:t>
            </a:r>
            <a:endParaRPr lang="en-US" sz="2400" dirty="0">
              <a:solidFill>
                <a:srgbClr val="1F2328"/>
              </a:solidFill>
            </a:endParaRPr>
          </a:p>
          <a:p>
            <a:endParaRPr lang="en-US" sz="4000"/>
          </a:p>
        </p:txBody>
      </p:sp>
      <p:pic>
        <p:nvPicPr>
          <p:cNvPr id="5" name="Picture 4" descr="f1 Score Definition | Encord">
            <a:extLst>
              <a:ext uri="{FF2B5EF4-FFF2-40B4-BE49-F238E27FC236}">
                <a16:creationId xmlns:a16="http://schemas.microsoft.com/office/drawing/2014/main" id="{9F339F61-3A66-4978-5147-DC21A50988AA}"/>
              </a:ext>
            </a:extLst>
          </p:cNvPr>
          <p:cNvPicPr>
            <a:picLocks noChangeAspect="1"/>
          </p:cNvPicPr>
          <p:nvPr/>
        </p:nvPicPr>
        <p:blipFill>
          <a:blip r:embed="rId2"/>
          <a:stretch>
            <a:fillRect/>
          </a:stretch>
        </p:blipFill>
        <p:spPr>
          <a:xfrm>
            <a:off x="9522803" y="1844187"/>
            <a:ext cx="2266950" cy="590550"/>
          </a:xfrm>
          <a:prstGeom prst="rect">
            <a:avLst/>
          </a:prstGeom>
        </p:spPr>
      </p:pic>
      <p:pic>
        <p:nvPicPr>
          <p:cNvPr id="6" name="Picture 5" descr="Intersection over Union (IoU) for object detection - PyImageSearch">
            <a:extLst>
              <a:ext uri="{FF2B5EF4-FFF2-40B4-BE49-F238E27FC236}">
                <a16:creationId xmlns:a16="http://schemas.microsoft.com/office/drawing/2014/main" id="{D67CFFD1-A263-03E1-08DF-9E6B3245CD52}"/>
              </a:ext>
            </a:extLst>
          </p:cNvPr>
          <p:cNvPicPr>
            <a:picLocks noChangeAspect="1"/>
          </p:cNvPicPr>
          <p:nvPr/>
        </p:nvPicPr>
        <p:blipFill>
          <a:blip r:embed="rId3"/>
          <a:stretch>
            <a:fillRect/>
          </a:stretch>
        </p:blipFill>
        <p:spPr>
          <a:xfrm>
            <a:off x="5545016" y="1841622"/>
            <a:ext cx="2743200" cy="2143125"/>
          </a:xfrm>
          <a:prstGeom prst="rect">
            <a:avLst/>
          </a:prstGeom>
        </p:spPr>
      </p:pic>
      <p:pic>
        <p:nvPicPr>
          <p:cNvPr id="7" name="Picture 6" descr="Understanding Evaluation Metrics in Medical Image Segmentation | by Nghi  Huynh | Medium">
            <a:extLst>
              <a:ext uri="{FF2B5EF4-FFF2-40B4-BE49-F238E27FC236}">
                <a16:creationId xmlns:a16="http://schemas.microsoft.com/office/drawing/2014/main" id="{9C6BA0CC-B6F3-4D55-55D8-BC51B313B121}"/>
              </a:ext>
            </a:extLst>
          </p:cNvPr>
          <p:cNvPicPr>
            <a:picLocks noChangeAspect="1"/>
          </p:cNvPicPr>
          <p:nvPr/>
        </p:nvPicPr>
        <p:blipFill>
          <a:blip r:embed="rId4"/>
          <a:stretch>
            <a:fillRect/>
          </a:stretch>
        </p:blipFill>
        <p:spPr>
          <a:xfrm>
            <a:off x="5543184" y="4251814"/>
            <a:ext cx="3895725" cy="1847850"/>
          </a:xfrm>
          <a:prstGeom prst="rect">
            <a:avLst/>
          </a:prstGeom>
        </p:spPr>
      </p:pic>
    </p:spTree>
    <p:extLst>
      <p:ext uri="{BB962C8B-B14F-4D97-AF65-F5344CB8AC3E}">
        <p14:creationId xmlns:p14="http://schemas.microsoft.com/office/powerpoint/2010/main" val="2561173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24B1-C26B-BBC4-4815-74115629B6C9}"/>
              </a:ext>
            </a:extLst>
          </p:cNvPr>
          <p:cNvSpPr>
            <a:spLocks noGrp="1"/>
          </p:cNvSpPr>
          <p:nvPr>
            <p:ph type="title"/>
          </p:nvPr>
        </p:nvSpPr>
        <p:spPr/>
        <p:txBody>
          <a:bodyPr/>
          <a:lstStyle/>
          <a:p>
            <a:r>
              <a:rPr lang="en-US"/>
              <a:t>Performance evaluation</a:t>
            </a:r>
          </a:p>
        </p:txBody>
      </p:sp>
      <p:pic>
        <p:nvPicPr>
          <p:cNvPr id="4" name="Content Placeholder 3" descr="Train vs Validation Loss Plot">
            <a:extLst>
              <a:ext uri="{FF2B5EF4-FFF2-40B4-BE49-F238E27FC236}">
                <a16:creationId xmlns:a16="http://schemas.microsoft.com/office/drawing/2014/main" id="{35A93679-1B42-0BB8-0CDF-DF6E2D8FA31D}"/>
              </a:ext>
            </a:extLst>
          </p:cNvPr>
          <p:cNvPicPr>
            <a:picLocks noGrp="1" noChangeAspect="1"/>
          </p:cNvPicPr>
          <p:nvPr>
            <p:ph idx="1"/>
          </p:nvPr>
        </p:nvPicPr>
        <p:blipFill>
          <a:blip r:embed="rId2"/>
          <a:stretch>
            <a:fillRect/>
          </a:stretch>
        </p:blipFill>
        <p:spPr>
          <a:xfrm>
            <a:off x="5005682" y="2280336"/>
            <a:ext cx="6736265" cy="2822956"/>
          </a:xfrm>
        </p:spPr>
      </p:pic>
      <p:pic>
        <p:nvPicPr>
          <p:cNvPr id="5" name="Picture 4" descr="Predicted vs ORiginal Samples">
            <a:extLst>
              <a:ext uri="{FF2B5EF4-FFF2-40B4-BE49-F238E27FC236}">
                <a16:creationId xmlns:a16="http://schemas.microsoft.com/office/drawing/2014/main" id="{BC101073-353E-D67F-4103-89B47251D55E}"/>
              </a:ext>
            </a:extLst>
          </p:cNvPr>
          <p:cNvPicPr>
            <a:picLocks noChangeAspect="1"/>
          </p:cNvPicPr>
          <p:nvPr/>
        </p:nvPicPr>
        <p:blipFill>
          <a:blip r:embed="rId3"/>
          <a:stretch>
            <a:fillRect/>
          </a:stretch>
        </p:blipFill>
        <p:spPr>
          <a:xfrm>
            <a:off x="525950" y="1844335"/>
            <a:ext cx="3814172" cy="4373826"/>
          </a:xfrm>
          <a:prstGeom prst="rect">
            <a:avLst/>
          </a:prstGeom>
        </p:spPr>
      </p:pic>
    </p:spTree>
    <p:extLst>
      <p:ext uri="{BB962C8B-B14F-4D97-AF65-F5344CB8AC3E}">
        <p14:creationId xmlns:p14="http://schemas.microsoft.com/office/powerpoint/2010/main" val="147328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 Division</a:t>
            </a:r>
          </a:p>
        </p:txBody>
      </p:sp>
      <p:sp>
        <p:nvSpPr>
          <p:cNvPr id="3" name="Content Placeholder 2"/>
          <p:cNvSpPr>
            <a:spLocks noGrp="1"/>
          </p:cNvSpPr>
          <p:nvPr>
            <p:ph idx="1"/>
          </p:nvPr>
        </p:nvSpPr>
        <p:spPr/>
        <p:txBody>
          <a:bodyPr vert="horz" lIns="0" tIns="45720" rIns="0" bIns="45720" rtlCol="0" anchor="t">
            <a:normAutofit/>
          </a:bodyPr>
          <a:lstStyle/>
          <a:p>
            <a:r>
              <a:rPr lang="en-US"/>
              <a:t>Introduction and Literature Review –  Keshav, Anna</a:t>
            </a:r>
          </a:p>
          <a:p>
            <a:r>
              <a:rPr lang="en-US"/>
              <a:t>Performance Evaluation and Discussion – Radi, Raaed</a:t>
            </a:r>
          </a:p>
          <a:p>
            <a:r>
              <a:rPr lang="en-US"/>
              <a:t>Models Run – split between the team</a:t>
            </a:r>
          </a:p>
        </p:txBody>
      </p:sp>
    </p:spTree>
    <p:extLst>
      <p:ext uri="{BB962C8B-B14F-4D97-AF65-F5344CB8AC3E}">
        <p14:creationId xmlns:p14="http://schemas.microsoft.com/office/powerpoint/2010/main" val="355874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F2AB-E48D-60CB-26F6-3BFD90DEDFEC}"/>
              </a:ext>
            </a:extLst>
          </p:cNvPr>
          <p:cNvSpPr>
            <a:spLocks noGrp="1"/>
          </p:cNvSpPr>
          <p:nvPr>
            <p:ph type="title"/>
          </p:nvPr>
        </p:nvSpPr>
        <p:spPr/>
        <p:txBody>
          <a:bodyPr/>
          <a:lstStyle/>
          <a:p>
            <a:r>
              <a:rPr lang="en-US"/>
              <a:t>Demonstration</a:t>
            </a:r>
          </a:p>
        </p:txBody>
      </p:sp>
      <p:sp>
        <p:nvSpPr>
          <p:cNvPr id="3" name="Content Placeholder 2">
            <a:extLst>
              <a:ext uri="{FF2B5EF4-FFF2-40B4-BE49-F238E27FC236}">
                <a16:creationId xmlns:a16="http://schemas.microsoft.com/office/drawing/2014/main" id="{190C2AAE-5DF1-A5FB-68C3-5BD1D6470836}"/>
              </a:ext>
            </a:extLst>
          </p:cNvPr>
          <p:cNvSpPr>
            <a:spLocks noGrp="1"/>
          </p:cNvSpPr>
          <p:nvPr>
            <p:ph idx="1"/>
          </p:nvPr>
        </p:nvSpPr>
        <p:spPr/>
        <p:txBody>
          <a:bodyPr vert="horz" lIns="0" tIns="45720" rIns="0" bIns="45720" rtlCol="0" anchor="t">
            <a:normAutofit/>
          </a:bodyPr>
          <a:lstStyle/>
          <a:p>
            <a:r>
              <a:rPr lang="en-US">
                <a:ea typeface="+mn-lt"/>
                <a:cs typeface="+mn-lt"/>
              </a:rPr>
              <a:t>https://drive.google.com/file/d/1pybm3_FvJ2s-z3KA8OjWuxaosi72azL-/view?usp=sharing</a:t>
            </a:r>
            <a:endParaRPr lang="en-US"/>
          </a:p>
        </p:txBody>
      </p:sp>
    </p:spTree>
    <p:extLst>
      <p:ext uri="{BB962C8B-B14F-4D97-AF65-F5344CB8AC3E}">
        <p14:creationId xmlns:p14="http://schemas.microsoft.com/office/powerpoint/2010/main" val="199328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vert="horz" lIns="0" tIns="45720" rIns="0" bIns="45720" rtlCol="0" anchor="t">
            <a:normAutofit fontScale="85000" lnSpcReduction="10000"/>
          </a:bodyPr>
          <a:lstStyle/>
          <a:p>
            <a:pPr>
              <a:lnSpc>
                <a:spcPct val="150000"/>
              </a:lnSpc>
            </a:pPr>
            <a:r>
              <a:rPr lang="en-US" b="1">
                <a:ea typeface="+mn-lt"/>
                <a:cs typeface="+mn-lt"/>
              </a:rPr>
              <a:t>Clinical Significance: </a:t>
            </a:r>
            <a:r>
              <a:rPr lang="en-US">
                <a:ea typeface="+mn-lt"/>
                <a:cs typeface="+mn-lt"/>
              </a:rPr>
              <a:t>Gland segmentation in colorectal tissues is critical for assessing cancer severity and staging, influencing treatment decisions and patient outcomes.</a:t>
            </a:r>
            <a:endParaRPr lang="en-US"/>
          </a:p>
          <a:p>
            <a:pPr>
              <a:lnSpc>
                <a:spcPct val="150000"/>
              </a:lnSpc>
            </a:pPr>
            <a:r>
              <a:rPr lang="en-US" b="1">
                <a:ea typeface="+mn-lt"/>
                <a:cs typeface="+mn-lt"/>
              </a:rPr>
              <a:t>Diagnostic Accuracy:</a:t>
            </a:r>
            <a:r>
              <a:rPr lang="en-US">
                <a:ea typeface="+mn-lt"/>
                <a:cs typeface="+mn-lt"/>
              </a:rPr>
              <a:t> Accurate segmentation helps in determining gland morphology, a vital factor in histopathological grading of colorectal cancer.</a:t>
            </a:r>
            <a:endParaRPr lang="en-US"/>
          </a:p>
          <a:p>
            <a:pPr>
              <a:lnSpc>
                <a:spcPct val="150000"/>
              </a:lnSpc>
            </a:pPr>
            <a:r>
              <a:rPr lang="en-US" b="1">
                <a:ea typeface="+mn-lt"/>
                <a:cs typeface="+mn-lt"/>
              </a:rPr>
              <a:t>Technical Challenges:</a:t>
            </a:r>
            <a:endParaRPr lang="en-US" b="1"/>
          </a:p>
          <a:p>
            <a:pPr marL="457200" indent="-457200">
              <a:lnSpc>
                <a:spcPct val="150000"/>
              </a:lnSpc>
              <a:buAutoNum type="arabicPeriod"/>
            </a:pPr>
            <a:r>
              <a:rPr lang="en-US">
                <a:ea typeface="+mn-lt"/>
                <a:cs typeface="+mn-lt"/>
              </a:rPr>
              <a:t>Variability in gland shapes and sizes within and across samples.</a:t>
            </a:r>
            <a:endParaRPr lang="en-US"/>
          </a:p>
          <a:p>
            <a:pPr marL="457200" indent="-457200">
              <a:lnSpc>
                <a:spcPct val="150000"/>
              </a:lnSpc>
              <a:buAutoNum type="arabicPeriod"/>
            </a:pPr>
            <a:r>
              <a:rPr lang="en-US">
                <a:ea typeface="+mn-lt"/>
                <a:cs typeface="+mn-lt"/>
              </a:rPr>
              <a:t>Overlapping tissues and inconsistencies in histological staining complicate image analysis.</a:t>
            </a:r>
            <a:endParaRPr lang="en-US"/>
          </a:p>
          <a:p>
            <a:pPr marL="457200" indent="-457200">
              <a:lnSpc>
                <a:spcPct val="150000"/>
              </a:lnSpc>
              <a:buAutoNum type="arabicPeriod"/>
            </a:pPr>
            <a:r>
              <a:rPr lang="en-US">
                <a:ea typeface="+mn-lt"/>
                <a:cs typeface="+mn-lt"/>
              </a:rPr>
              <a:t>Differentiation between cancerous and normal glands requires precise segmentation techniques.</a:t>
            </a:r>
            <a:endParaRPr lang="en-US"/>
          </a:p>
          <a:p>
            <a:pPr>
              <a:lnSpc>
                <a:spcPct val="150000"/>
              </a:lnSpc>
            </a:pPr>
            <a:endParaRPr lang="en-US"/>
          </a:p>
        </p:txBody>
      </p:sp>
    </p:spTree>
    <p:extLst>
      <p:ext uri="{BB962C8B-B14F-4D97-AF65-F5344CB8AC3E}">
        <p14:creationId xmlns:p14="http://schemas.microsoft.com/office/powerpoint/2010/main" val="8229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Statement</a:t>
            </a:r>
          </a:p>
        </p:txBody>
      </p:sp>
      <p:sp>
        <p:nvSpPr>
          <p:cNvPr id="3" name="Content Placeholder 2"/>
          <p:cNvSpPr>
            <a:spLocks noGrp="1"/>
          </p:cNvSpPr>
          <p:nvPr>
            <p:ph idx="1"/>
          </p:nvPr>
        </p:nvSpPr>
        <p:spPr/>
        <p:txBody>
          <a:bodyPr vert="horz" lIns="0" tIns="45720" rIns="0" bIns="45720" rtlCol="0" anchor="t">
            <a:normAutofit/>
          </a:bodyPr>
          <a:lstStyle/>
          <a:p>
            <a:pPr algn="just">
              <a:lnSpc>
                <a:spcPct val="150000"/>
              </a:lnSpc>
            </a:pPr>
            <a:r>
              <a:rPr lang="en-US">
                <a:solidFill>
                  <a:srgbClr val="404040"/>
                </a:solidFill>
                <a:ea typeface="+mn-lt"/>
                <a:cs typeface="+mn-lt"/>
              </a:rPr>
              <a:t>Despite the critical role of gland segmentation in colorectal cancer diagnosis, pathologists face significant challenges due to the complexity of pathological images. The inherent variability in gland morphology, coupled with technical limitations such as staining inconsistencies and overlapping tissue structures, makes accurate and efficient gland segmentation a major hurdle. These challenges necessitate the development of advanced, reliable, and user-friendly segmentation tools that can improve diagnostic accuracy and support personalized treatment strategies.</a:t>
            </a:r>
            <a:endParaRPr lang="en-US"/>
          </a:p>
        </p:txBody>
      </p:sp>
    </p:spTree>
    <p:extLst>
      <p:ext uri="{BB962C8B-B14F-4D97-AF65-F5344CB8AC3E}">
        <p14:creationId xmlns:p14="http://schemas.microsoft.com/office/powerpoint/2010/main" val="288052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Literature Review</a:t>
            </a:r>
          </a:p>
        </p:txBody>
      </p:sp>
      <p:sp>
        <p:nvSpPr>
          <p:cNvPr id="3" name="Content Placeholder 2"/>
          <p:cNvSpPr>
            <a:spLocks noGrp="1"/>
          </p:cNvSpPr>
          <p:nvPr>
            <p:ph idx="1"/>
          </p:nvPr>
        </p:nvSpPr>
        <p:spPr/>
        <p:txBody>
          <a:bodyPr vert="horz" lIns="0" tIns="45720" rIns="0" bIns="45720" rtlCol="0" anchor="t">
            <a:noAutofit/>
          </a:bodyPr>
          <a:lstStyle/>
          <a:p>
            <a:pPr marL="0" indent="0">
              <a:spcBef>
                <a:spcPts val="0"/>
              </a:spcBef>
              <a:spcAft>
                <a:spcPts val="0"/>
              </a:spcAft>
              <a:buNone/>
            </a:pPr>
            <a:endParaRPr lang="en-US" sz="1800"/>
          </a:p>
          <a:p>
            <a:pPr marL="0" indent="0">
              <a:spcBef>
                <a:spcPts val="0"/>
              </a:spcBef>
              <a:spcAft>
                <a:spcPts val="0"/>
              </a:spcAft>
              <a:buNone/>
            </a:pPr>
            <a:endParaRPr lang="en-US" sz="1800"/>
          </a:p>
          <a:p>
            <a:pPr>
              <a:spcBef>
                <a:spcPts val="0"/>
              </a:spcBef>
              <a:spcAft>
                <a:spcPts val="0"/>
              </a:spcAft>
            </a:pPr>
            <a:r>
              <a:rPr lang="en-US" sz="1800" b="1">
                <a:solidFill>
                  <a:schemeClr val="accent2"/>
                </a:solidFill>
              </a:rPr>
              <a:t>1.      </a:t>
            </a:r>
            <a:r>
              <a:rPr lang="en-US" sz="1800" b="1"/>
              <a:t>Current work on colorectal gland semantic segmentation</a:t>
            </a:r>
          </a:p>
          <a:p>
            <a:pPr>
              <a:spcBef>
                <a:spcPts val="0"/>
              </a:spcBef>
              <a:spcAft>
                <a:spcPts val="0"/>
              </a:spcAft>
            </a:pPr>
            <a:endParaRPr lang="en-US" sz="1800"/>
          </a:p>
          <a:p>
            <a:pPr>
              <a:spcBef>
                <a:spcPts val="0"/>
              </a:spcBef>
              <a:spcAft>
                <a:spcPts val="0"/>
              </a:spcAft>
            </a:pPr>
            <a:r>
              <a:rPr lang="en-US" sz="1800"/>
              <a:t>   - MILD-Net: Minimal information loss dilated network for gland instance segmentation in colon 	  	   histology images</a:t>
            </a:r>
          </a:p>
          <a:p>
            <a:pPr>
              <a:spcBef>
                <a:spcPts val="0"/>
              </a:spcBef>
              <a:spcAft>
                <a:spcPts val="0"/>
              </a:spcAft>
            </a:pPr>
            <a:endParaRPr lang="en-US" sz="1800"/>
          </a:p>
          <a:p>
            <a:pPr>
              <a:spcBef>
                <a:spcPts val="0"/>
              </a:spcBef>
              <a:spcAft>
                <a:spcPts val="0"/>
              </a:spcAft>
            </a:pPr>
            <a:r>
              <a:rPr lang="en-US" sz="1800" b="1">
                <a:solidFill>
                  <a:schemeClr val="accent2"/>
                </a:solidFill>
              </a:rPr>
              <a:t>2.      </a:t>
            </a:r>
            <a:r>
              <a:rPr lang="en-US" sz="1800" b="1"/>
              <a:t>Applications of Transformers in Medical Semantic Segmentation</a:t>
            </a:r>
          </a:p>
          <a:p>
            <a:r>
              <a:rPr lang="en-US" sz="1800"/>
              <a:t>  - </a:t>
            </a:r>
            <a:r>
              <a:rPr lang="en-US" sz="1800" err="1"/>
              <a:t>TransUNet</a:t>
            </a:r>
            <a:r>
              <a:rPr lang="en-US" sz="1800"/>
              <a:t>: Transformers Make Strong Encoders for Medical Image Segmentation</a:t>
            </a:r>
          </a:p>
          <a:p>
            <a:endParaRPr lang="en-US" sz="1800"/>
          </a:p>
          <a:p>
            <a:pPr marL="342900" indent="-342900" algn="just">
              <a:spcBef>
                <a:spcPts val="0"/>
              </a:spcBef>
              <a:spcAft>
                <a:spcPts val="0"/>
              </a:spcAft>
              <a:buAutoNum type="arabicPeriod" startAt="3"/>
            </a:pPr>
            <a:r>
              <a:rPr lang="en-US" sz="1800" b="1">
                <a:solidFill>
                  <a:srgbClr val="434343"/>
                </a:solidFill>
                <a:latin typeface="Candara"/>
                <a:cs typeface="Times New Roman"/>
              </a:rPr>
              <a:t> Use of Attention-based models for colorectal gland semantic segmentation</a:t>
            </a:r>
          </a:p>
          <a:p>
            <a:pPr algn="just">
              <a:spcBef>
                <a:spcPts val="0"/>
              </a:spcBef>
              <a:spcAft>
                <a:spcPts val="0"/>
              </a:spcAft>
            </a:pPr>
            <a:r>
              <a:rPr lang="en-US" sz="1800">
                <a:solidFill>
                  <a:srgbClr val="434343"/>
                </a:solidFill>
                <a:latin typeface="Candara"/>
                <a:cs typeface="Times New Roman"/>
              </a:rPr>
              <a:t>	</a:t>
            </a:r>
          </a:p>
          <a:p>
            <a:pPr algn="just">
              <a:spcBef>
                <a:spcPts val="0"/>
              </a:spcBef>
              <a:spcAft>
                <a:spcPts val="0"/>
              </a:spcAft>
            </a:pPr>
            <a:r>
              <a:rPr lang="en-US" sz="1800"/>
              <a:t>  - ALA-Net: Adaptive Lesion-Aware Attention Network for 3D Colorectal Tumor Segmentation</a:t>
            </a:r>
          </a:p>
          <a:p>
            <a:br>
              <a:rPr lang="en-US" sz="1600"/>
            </a:br>
            <a:endParaRPr lang="en-US" sz="1800"/>
          </a:p>
        </p:txBody>
      </p:sp>
    </p:spTree>
    <p:extLst>
      <p:ext uri="{BB962C8B-B14F-4D97-AF65-F5344CB8AC3E}">
        <p14:creationId xmlns:p14="http://schemas.microsoft.com/office/powerpoint/2010/main" val="24406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3527"/>
            <a:ext cx="10058400" cy="1450757"/>
          </a:xfrm>
        </p:spPr>
        <p:txBody>
          <a:bodyPr/>
          <a:lstStyle/>
          <a:p>
            <a:r>
              <a:rPr lang="en-US"/>
              <a:t>Literature Review</a:t>
            </a:r>
          </a:p>
        </p:txBody>
      </p:sp>
      <p:graphicFrame>
        <p:nvGraphicFramePr>
          <p:cNvPr id="5" name="Table 4">
            <a:extLst>
              <a:ext uri="{FF2B5EF4-FFF2-40B4-BE49-F238E27FC236}">
                <a16:creationId xmlns:a16="http://schemas.microsoft.com/office/drawing/2014/main" id="{67B3E6AB-0AC5-73EF-C62F-5047DFE61090}"/>
              </a:ext>
            </a:extLst>
          </p:cNvPr>
          <p:cNvGraphicFramePr>
            <a:graphicFrameLocks noGrp="1"/>
          </p:cNvGraphicFramePr>
          <p:nvPr>
            <p:extLst>
              <p:ext uri="{D42A27DB-BD31-4B8C-83A1-F6EECF244321}">
                <p14:modId xmlns:p14="http://schemas.microsoft.com/office/powerpoint/2010/main" val="1231054168"/>
              </p:ext>
            </p:extLst>
          </p:nvPr>
        </p:nvGraphicFramePr>
        <p:xfrm>
          <a:off x="686352" y="1971996"/>
          <a:ext cx="10819296" cy="3723126"/>
        </p:xfrm>
        <a:graphic>
          <a:graphicData uri="http://schemas.openxmlformats.org/drawingml/2006/table">
            <a:tbl>
              <a:tblPr firstRow="1" bandRow="1">
                <a:tableStyleId>{073A0DAA-6AF3-43AB-8588-CEC1D06C72B9}</a:tableStyleId>
              </a:tblPr>
              <a:tblGrid>
                <a:gridCol w="3606432">
                  <a:extLst>
                    <a:ext uri="{9D8B030D-6E8A-4147-A177-3AD203B41FA5}">
                      <a16:colId xmlns:a16="http://schemas.microsoft.com/office/drawing/2014/main" val="664838775"/>
                    </a:ext>
                  </a:extLst>
                </a:gridCol>
                <a:gridCol w="3606432">
                  <a:extLst>
                    <a:ext uri="{9D8B030D-6E8A-4147-A177-3AD203B41FA5}">
                      <a16:colId xmlns:a16="http://schemas.microsoft.com/office/drawing/2014/main" val="2494054769"/>
                    </a:ext>
                  </a:extLst>
                </a:gridCol>
                <a:gridCol w="3606432">
                  <a:extLst>
                    <a:ext uri="{9D8B030D-6E8A-4147-A177-3AD203B41FA5}">
                      <a16:colId xmlns:a16="http://schemas.microsoft.com/office/drawing/2014/main" val="3600080396"/>
                    </a:ext>
                  </a:extLst>
                </a:gridCol>
              </a:tblGrid>
              <a:tr h="431595">
                <a:tc>
                  <a:txBody>
                    <a:bodyPr/>
                    <a:lstStyle/>
                    <a:p>
                      <a:pPr marL="0" algn="l" defTabSz="914400" rtl="0" eaLnBrk="1" fontAlgn="t" latinLnBrk="0" hangingPunct="1"/>
                      <a:r>
                        <a:rPr lang="en-US" sz="1600" b="1" cap="none" spc="0">
                          <a:ln w="0"/>
                          <a:solidFill>
                            <a:schemeClr val="bg1"/>
                          </a:solidFill>
                          <a:effectLst>
                            <a:outerShdw blurRad="38100" dist="19050" dir="2700000" algn="tl" rotWithShape="0">
                              <a:schemeClr val="dk1">
                                <a:alpha val="40000"/>
                              </a:schemeClr>
                            </a:outerShdw>
                          </a:effectLst>
                        </a:rPr>
                        <a:t>Paper Title</a:t>
                      </a:r>
                    </a:p>
                  </a:txBody>
                  <a:tcPr marL="28329" marR="28329" marT="14165" marB="14165" anchor="b"/>
                </a:tc>
                <a:tc>
                  <a:txBody>
                    <a:bodyPr/>
                    <a:lstStyle/>
                    <a:p>
                      <a:pPr marL="0" algn="l" defTabSz="914400" rtl="0" eaLnBrk="1" fontAlgn="t" latinLnBrk="0" hangingPunct="1"/>
                      <a:r>
                        <a:rPr lang="en-US" sz="1600" b="1" cap="none" spc="0">
                          <a:ln w="0"/>
                          <a:solidFill>
                            <a:schemeClr val="bg1"/>
                          </a:solidFill>
                          <a:effectLst>
                            <a:outerShdw blurRad="38100" dist="19050" dir="2700000" algn="tl" rotWithShape="0">
                              <a:schemeClr val="dk1">
                                <a:alpha val="40000"/>
                              </a:schemeClr>
                            </a:outerShdw>
                          </a:effectLst>
                        </a:rPr>
                        <a:t>Key Contributions</a:t>
                      </a:r>
                    </a:p>
                  </a:txBody>
                  <a:tcPr marL="28329" marR="28329" marT="14165" marB="14165" anchor="b"/>
                </a:tc>
                <a:tc>
                  <a:txBody>
                    <a:bodyPr/>
                    <a:lstStyle/>
                    <a:p>
                      <a:pPr marL="0" algn="l" defTabSz="914400" rtl="0" eaLnBrk="1" fontAlgn="t" latinLnBrk="0" hangingPunct="1"/>
                      <a:r>
                        <a:rPr lang="en-US" sz="1600" b="1" cap="none" spc="0">
                          <a:ln w="0"/>
                          <a:solidFill>
                            <a:schemeClr val="bg1"/>
                          </a:solidFill>
                          <a:effectLst>
                            <a:outerShdw blurRad="38100" dist="19050" dir="2700000" algn="tl" rotWithShape="0">
                              <a:schemeClr val="dk1">
                                <a:alpha val="40000"/>
                              </a:schemeClr>
                            </a:outerShdw>
                          </a:effectLst>
                        </a:rPr>
                        <a:t>Performance Metrics</a:t>
                      </a:r>
                    </a:p>
                  </a:txBody>
                  <a:tcPr marL="28329" marR="28329" marT="14165" marB="14165" anchor="b"/>
                </a:tc>
                <a:extLst>
                  <a:ext uri="{0D108BD9-81ED-4DB2-BD59-A6C34878D82A}">
                    <a16:rowId xmlns:a16="http://schemas.microsoft.com/office/drawing/2014/main" val="475164536"/>
                  </a:ext>
                </a:extLst>
              </a:tr>
              <a:tr h="1097177">
                <a:tc>
                  <a:txBody>
                    <a:bodyPr/>
                    <a:lstStyle/>
                    <a:p>
                      <a:pPr marL="0" algn="l" defTabSz="914400" rtl="0" eaLnBrk="1" fontAlgn="t" latinLnBrk="0" hangingPunct="1"/>
                      <a:r>
                        <a:rPr lang="en-US" sz="1200" b="0" cap="none" spc="0">
                          <a:ln w="0"/>
                          <a:solidFill>
                            <a:schemeClr val="tx1"/>
                          </a:solidFill>
                          <a:effectLst>
                            <a:outerShdw blurRad="38100" dist="19050" dir="2700000" algn="tl" rotWithShape="0">
                              <a:schemeClr val="dk1">
                                <a:alpha val="40000"/>
                              </a:schemeClr>
                            </a:outerShdw>
                          </a:effectLst>
                        </a:rPr>
                        <a:t>MILD-Net: Minimal Information Loss Dilated Network</a:t>
                      </a:r>
                    </a:p>
                  </a:txBody>
                  <a:tcPr marL="28329" marR="28329" marT="14165" marB="14165" anchor="ctr"/>
                </a:tc>
                <a:tc>
                  <a:txBody>
                    <a:bodyPr/>
                    <a:lstStyle/>
                    <a:p>
                      <a:pPr marL="0" algn="l" defTabSz="914400" rtl="0" eaLnBrk="1" fontAlgn="t" latinLnBrk="0" hangingPunct="1"/>
                      <a:r>
                        <a:rPr lang="en-US" sz="1200" b="0" cap="none" spc="0">
                          <a:ln w="0"/>
                          <a:solidFill>
                            <a:schemeClr val="tx1"/>
                          </a:solidFill>
                          <a:effectLst>
                            <a:outerShdw blurRad="38100" dist="19050" dir="2700000" algn="tl" rotWithShape="0">
                              <a:schemeClr val="dk1">
                                <a:alpha val="40000"/>
                              </a:schemeClr>
                            </a:outerShdw>
                          </a:effectLst>
                        </a:rPr>
                        <a:t>Utilizes dilated convolutions and spatial pyramid pooling for accurate gland instance segmentation in colon histology images. Includes uncertainty mapping for improved accuracy.</a:t>
                      </a:r>
                    </a:p>
                  </a:txBody>
                  <a:tcPr marL="28329" marR="28329" marT="14165" marB="14165" anchor="ctr"/>
                </a:tc>
                <a:tc>
                  <a:txBody>
                    <a:bodyPr/>
                    <a:lstStyle/>
                    <a:p>
                      <a:pPr marL="0" algn="l" defTabSz="914400" rtl="0" eaLnBrk="1" fontAlgn="t" latinLnBrk="0" hangingPunct="1"/>
                      <a:r>
                        <a:rPr lang="en-US" sz="1200" b="0" cap="none" spc="0">
                          <a:ln w="0"/>
                          <a:solidFill>
                            <a:schemeClr val="tx1"/>
                          </a:solidFill>
                          <a:effectLst>
                            <a:outerShdw blurRad="38100" dist="19050" dir="2700000" algn="tl" rotWithShape="0">
                              <a:schemeClr val="dk1">
                                <a:alpha val="40000"/>
                              </a:schemeClr>
                            </a:outerShdw>
                          </a:effectLst>
                        </a:rPr>
                        <a:t>- F1 Score: 0.825 - Object Dice: 0.875 - Object </a:t>
                      </a:r>
                      <a:r>
                        <a:rPr lang="en-US" sz="1200" b="0" cap="none" spc="0" err="1">
                          <a:ln w="0"/>
                          <a:solidFill>
                            <a:schemeClr val="tx1"/>
                          </a:solidFill>
                          <a:effectLst>
                            <a:outerShdw blurRad="38100" dist="19050" dir="2700000" algn="tl" rotWithShape="0">
                              <a:schemeClr val="dk1">
                                <a:alpha val="40000"/>
                              </a:schemeClr>
                            </a:outerShdw>
                          </a:effectLst>
                        </a:rPr>
                        <a:t>Hausdorff</a:t>
                      </a:r>
                      <a:r>
                        <a:rPr lang="en-US" sz="1200" b="0" cap="none" spc="0">
                          <a:ln w="0"/>
                          <a:solidFill>
                            <a:schemeClr val="tx1"/>
                          </a:solidFill>
                          <a:effectLst>
                            <a:outerShdw blurRad="38100" dist="19050" dir="2700000" algn="tl" rotWithShape="0">
                              <a:schemeClr val="dk1">
                                <a:alpha val="40000"/>
                              </a:schemeClr>
                            </a:outerShdw>
                          </a:effectLst>
                        </a:rPr>
                        <a:t>: 160.14</a:t>
                      </a:r>
                    </a:p>
                  </a:txBody>
                  <a:tcPr marL="28329" marR="28329" marT="14165" marB="14165" anchor="ctr"/>
                </a:tc>
                <a:extLst>
                  <a:ext uri="{0D108BD9-81ED-4DB2-BD59-A6C34878D82A}">
                    <a16:rowId xmlns:a16="http://schemas.microsoft.com/office/drawing/2014/main" val="125304819"/>
                  </a:ext>
                </a:extLst>
              </a:tr>
              <a:tr h="1097177">
                <a:tc>
                  <a:txBody>
                    <a:bodyPr/>
                    <a:lstStyle/>
                    <a:p>
                      <a:pPr marL="0" algn="l" defTabSz="914400" rtl="0" eaLnBrk="1" fontAlgn="t" latinLnBrk="0" hangingPunct="1"/>
                      <a:r>
                        <a:rPr lang="en-US" sz="1200" b="0" kern="1200" cap="none" spc="0" err="1">
                          <a:ln w="0"/>
                          <a:solidFill>
                            <a:schemeClr val="tx1"/>
                          </a:solidFill>
                          <a:effectLst>
                            <a:outerShdw blurRad="38100" dist="19050" dir="2700000" algn="tl" rotWithShape="0">
                              <a:schemeClr val="dk1">
                                <a:alpha val="40000"/>
                              </a:schemeClr>
                            </a:outerShdw>
                          </a:effectLst>
                          <a:latin typeface="+mn-lt"/>
                          <a:ea typeface="+mn-ea"/>
                          <a:cs typeface="+mn-cs"/>
                        </a:rPr>
                        <a:t>TransUNet</a:t>
                      </a:r>
                      <a:r>
                        <a:rPr lang="en-US" sz="1200" b="0" kern="1200" cap="none" spc="0">
                          <a:ln w="0"/>
                          <a:solidFill>
                            <a:schemeClr val="tx1"/>
                          </a:solidFill>
                          <a:effectLst>
                            <a:outerShdw blurRad="38100" dist="19050" dir="2700000" algn="tl" rotWithShape="0">
                              <a:schemeClr val="dk1">
                                <a:alpha val="40000"/>
                              </a:schemeClr>
                            </a:outerShdw>
                          </a:effectLst>
                          <a:latin typeface="+mn-lt"/>
                          <a:ea typeface="+mn-ea"/>
                          <a:cs typeface="+mn-cs"/>
                        </a:rPr>
                        <a:t>: Transformers Make Strong Encoders for Medical Image Segmentation</a:t>
                      </a:r>
                    </a:p>
                  </a:txBody>
                  <a:tcPr anchor="ctr"/>
                </a:tc>
                <a:tc>
                  <a:txBody>
                    <a:bodyPr/>
                    <a:lstStyle/>
                    <a:p>
                      <a:pPr marL="0" algn="l" defTabSz="914400" rtl="0" eaLnBrk="1" fontAlgn="t" latinLnBrk="0" hangingPunct="1"/>
                      <a:r>
                        <a:rPr lang="en-US" sz="1200" b="0" kern="1200" cap="none" spc="0">
                          <a:ln w="0"/>
                          <a:solidFill>
                            <a:schemeClr val="tx1"/>
                          </a:solidFill>
                          <a:effectLst>
                            <a:outerShdw blurRad="38100" dist="19050" dir="2700000" algn="tl" rotWithShape="0">
                              <a:schemeClr val="dk1">
                                <a:alpha val="40000"/>
                              </a:schemeClr>
                            </a:outerShdw>
                          </a:effectLst>
                          <a:latin typeface="+mn-lt"/>
                          <a:ea typeface="+mn-ea"/>
                          <a:cs typeface="+mn-cs"/>
                        </a:rPr>
                        <a:t>Proposes a hybrid CNN-Transformer architecture, integrating robust self-attention mechanisms of Transformers with high-resolution spatial information of U-Net for enhanced medical image segmentation.</a:t>
                      </a:r>
                    </a:p>
                  </a:txBody>
                  <a:tcPr anchor="ctr"/>
                </a:tc>
                <a:tc>
                  <a:txBody>
                    <a:bodyPr/>
                    <a:lstStyle/>
                    <a:p>
                      <a:pPr marL="0" algn="l" defTabSz="914400" rtl="0" eaLnBrk="1" fontAlgn="t" latinLnBrk="0" hangingPunct="1"/>
                      <a:r>
                        <a:rPr lang="en-US" sz="1200" b="0" kern="1200" cap="none" spc="0">
                          <a:ln w="0"/>
                          <a:solidFill>
                            <a:schemeClr val="tx1"/>
                          </a:solidFill>
                          <a:effectLst>
                            <a:outerShdw blurRad="38100" dist="19050" dir="2700000" algn="tl" rotWithShape="0">
                              <a:schemeClr val="dk1">
                                <a:alpha val="40000"/>
                              </a:schemeClr>
                            </a:outerShdw>
                          </a:effectLst>
                          <a:latin typeface="+mn-lt"/>
                          <a:ea typeface="+mn-ea"/>
                          <a:cs typeface="+mn-cs"/>
                        </a:rPr>
                        <a:t>- DSC: 89.71%</a:t>
                      </a:r>
                    </a:p>
                  </a:txBody>
                  <a:tcPr anchor="ctr"/>
                </a:tc>
                <a:extLst>
                  <a:ext uri="{0D108BD9-81ED-4DB2-BD59-A6C34878D82A}">
                    <a16:rowId xmlns:a16="http://schemas.microsoft.com/office/drawing/2014/main" val="490476579"/>
                  </a:ext>
                </a:extLst>
              </a:tr>
              <a:tr h="1097177">
                <a:tc>
                  <a:txBody>
                    <a:bodyPr/>
                    <a:lstStyle/>
                    <a:p>
                      <a:pPr marL="0" algn="l" defTabSz="914400" rtl="0" eaLnBrk="1" fontAlgn="t" latinLnBrk="0" hangingPunct="1"/>
                      <a:r>
                        <a:rPr lang="en-US" sz="1200" b="0" cap="none" spc="0">
                          <a:ln w="0"/>
                          <a:solidFill>
                            <a:schemeClr val="tx1"/>
                          </a:solidFill>
                          <a:effectLst>
                            <a:outerShdw blurRad="38100" dist="19050" dir="2700000" algn="tl" rotWithShape="0">
                              <a:schemeClr val="dk1">
                                <a:alpha val="40000"/>
                              </a:schemeClr>
                            </a:outerShdw>
                          </a:effectLst>
                        </a:rPr>
                        <a:t>ALA-Net: Adaptive Lesion-Aware Attention Network</a:t>
                      </a:r>
                    </a:p>
                  </a:txBody>
                  <a:tcPr marL="28329" marR="28329" marT="14165" marB="14165" anchor="ctr"/>
                </a:tc>
                <a:tc>
                  <a:txBody>
                    <a:bodyPr/>
                    <a:lstStyle/>
                    <a:p>
                      <a:pPr marL="0" algn="l" defTabSz="914400" rtl="0" eaLnBrk="1" fontAlgn="t" latinLnBrk="0" hangingPunct="1"/>
                      <a:r>
                        <a:rPr lang="en-US" sz="1200" b="0" cap="none" spc="0">
                          <a:ln w="0"/>
                          <a:solidFill>
                            <a:schemeClr val="tx1"/>
                          </a:solidFill>
                          <a:effectLst>
                            <a:outerShdw blurRad="38100" dist="19050" dir="2700000" algn="tl" rotWithShape="0">
                              <a:schemeClr val="dk1">
                                <a:alpha val="40000"/>
                              </a:schemeClr>
                            </a:outerShdw>
                          </a:effectLst>
                        </a:rPr>
                        <a:t>Features a global context encoder and lesion-aware attention modules for precise 3D colorectal tumor segmentation, emphasizing adaptability to tumor size variations.</a:t>
                      </a:r>
                    </a:p>
                  </a:txBody>
                  <a:tcPr marL="28329" marR="28329" marT="14165" marB="14165" anchor="ctr"/>
                </a:tc>
                <a:tc>
                  <a:txBody>
                    <a:bodyPr/>
                    <a:lstStyle/>
                    <a:p>
                      <a:pPr marL="0" algn="l" defTabSz="914400" rtl="0" eaLnBrk="1" fontAlgn="t" latinLnBrk="0" hangingPunct="1"/>
                      <a:r>
                        <a:rPr lang="en-US" sz="1200" b="0" cap="none" spc="0">
                          <a:ln w="0"/>
                          <a:solidFill>
                            <a:schemeClr val="tx1"/>
                          </a:solidFill>
                          <a:effectLst>
                            <a:outerShdw blurRad="38100" dist="19050" dir="2700000" algn="tl" rotWithShape="0">
                              <a:schemeClr val="dk1">
                                <a:alpha val="40000"/>
                              </a:schemeClr>
                            </a:outerShdw>
                          </a:effectLst>
                        </a:rPr>
                        <a:t>- DSC: 82.20 ± 6.21 - Precision: 93.94 ± 6.20 - Recall: 93.11 ± 6.64</a:t>
                      </a:r>
                    </a:p>
                  </a:txBody>
                  <a:tcPr marL="28329" marR="28329" marT="14165" marB="14165" anchor="ctr"/>
                </a:tc>
                <a:extLst>
                  <a:ext uri="{0D108BD9-81ED-4DB2-BD59-A6C34878D82A}">
                    <a16:rowId xmlns:a16="http://schemas.microsoft.com/office/drawing/2014/main" val="1103706553"/>
                  </a:ext>
                </a:extLst>
              </a:tr>
            </a:tbl>
          </a:graphicData>
        </a:graphic>
      </p:graphicFrame>
    </p:spTree>
    <p:extLst>
      <p:ext uri="{BB962C8B-B14F-4D97-AF65-F5344CB8AC3E}">
        <p14:creationId xmlns:p14="http://schemas.microsoft.com/office/powerpoint/2010/main" val="425696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836A-7FE1-49E6-DC1F-473E2256BE48}"/>
              </a:ext>
            </a:extLst>
          </p:cNvPr>
          <p:cNvSpPr>
            <a:spLocks noGrp="1"/>
          </p:cNvSpPr>
          <p:nvPr>
            <p:ph type="title"/>
          </p:nvPr>
        </p:nvSpPr>
        <p:spPr/>
        <p:txBody>
          <a:bodyPr/>
          <a:lstStyle/>
          <a:p>
            <a:r>
              <a:rPr lang="en-US"/>
              <a:t>Methodology: Dataset Description</a:t>
            </a:r>
          </a:p>
        </p:txBody>
      </p:sp>
      <p:sp>
        <p:nvSpPr>
          <p:cNvPr id="3" name="Content Placeholder 2">
            <a:extLst>
              <a:ext uri="{FF2B5EF4-FFF2-40B4-BE49-F238E27FC236}">
                <a16:creationId xmlns:a16="http://schemas.microsoft.com/office/drawing/2014/main" id="{0E1EB932-8FBF-EE0D-9DC7-F2E8677FC137}"/>
              </a:ext>
            </a:extLst>
          </p:cNvPr>
          <p:cNvSpPr>
            <a:spLocks noGrp="1"/>
          </p:cNvSpPr>
          <p:nvPr>
            <p:ph idx="1"/>
          </p:nvPr>
        </p:nvSpPr>
        <p:spPr/>
        <p:txBody>
          <a:bodyPr vert="horz" lIns="0" tIns="45720" rIns="0" bIns="45720" rtlCol="0" anchor="t">
            <a:normAutofit fontScale="92500" lnSpcReduction="10000"/>
          </a:bodyPr>
          <a:lstStyle/>
          <a:p>
            <a:r>
              <a:rPr lang="en-US" sz="2400" dirty="0">
                <a:solidFill>
                  <a:srgbClr val="1F2328"/>
                </a:solidFill>
                <a:ea typeface="+mn-lt"/>
                <a:cs typeface="+mn-lt"/>
              </a:rPr>
              <a:t>30,000 histopathological images of glands</a:t>
            </a:r>
            <a:endParaRPr lang="en-US" dirty="0"/>
          </a:p>
          <a:p>
            <a:r>
              <a:rPr lang="en-US" sz="2400" dirty="0">
                <a:solidFill>
                  <a:srgbClr val="1F2328"/>
                </a:solidFill>
                <a:ea typeface="+mn-lt"/>
                <a:cs typeface="+mn-lt"/>
              </a:rPr>
              <a:t>Pixel Classes:</a:t>
            </a:r>
            <a:endParaRPr lang="en-US" sz="2400" dirty="0"/>
          </a:p>
          <a:p>
            <a:pPr marL="285750" indent="-285750">
              <a:buFont typeface="Arial"/>
              <a:buChar char="•"/>
            </a:pPr>
            <a:r>
              <a:rPr lang="en-US" sz="2400" dirty="0">
                <a:solidFill>
                  <a:srgbClr val="1F2328"/>
                </a:solidFill>
                <a:ea typeface="+mn-lt"/>
                <a:cs typeface="+mn-lt"/>
              </a:rPr>
              <a:t>0 - Background</a:t>
            </a:r>
            <a:endParaRPr lang="en-US" sz="2400" dirty="0">
              <a:solidFill>
                <a:srgbClr val="1F2328"/>
              </a:solidFill>
            </a:endParaRPr>
          </a:p>
          <a:p>
            <a:pPr marL="285750" indent="-285750">
              <a:buFont typeface="Arial"/>
              <a:buChar char="•"/>
            </a:pPr>
            <a:r>
              <a:rPr lang="en-US" sz="2400" dirty="0">
                <a:solidFill>
                  <a:srgbClr val="1F2328"/>
                </a:solidFill>
                <a:ea typeface="+mn-lt"/>
                <a:cs typeface="+mn-lt"/>
              </a:rPr>
              <a:t>1 - Malignant Tumor</a:t>
            </a:r>
            <a:endParaRPr lang="en-US" sz="2400" dirty="0"/>
          </a:p>
          <a:p>
            <a:pPr marL="285750" indent="-285750">
              <a:buFont typeface="Arial"/>
              <a:buChar char="•"/>
            </a:pPr>
            <a:r>
              <a:rPr lang="en-US" sz="2400" dirty="0">
                <a:solidFill>
                  <a:srgbClr val="1F2328"/>
                </a:solidFill>
                <a:ea typeface="+mn-lt"/>
                <a:cs typeface="+mn-lt"/>
              </a:rPr>
              <a:t>2 - Benign Tumor</a:t>
            </a:r>
            <a:endParaRPr lang="en-US" sz="2400" dirty="0" err="1"/>
          </a:p>
          <a:p>
            <a:r>
              <a:rPr lang="en-US" sz="2400" dirty="0">
                <a:solidFill>
                  <a:srgbClr val="1F2328"/>
                </a:solidFill>
                <a:ea typeface="+mn-lt"/>
                <a:cs typeface="+mn-lt"/>
              </a:rPr>
              <a:t>The class distribution of the pixels are heavily imbalanced</a:t>
            </a:r>
          </a:p>
          <a:p>
            <a:pPr marL="285750" indent="-285750">
              <a:buFont typeface="Arial"/>
              <a:buChar char="•"/>
            </a:pPr>
            <a:r>
              <a:rPr lang="en-US" sz="2400" dirty="0">
                <a:solidFill>
                  <a:srgbClr val="1F2328"/>
                </a:solidFill>
                <a:ea typeface="+mn-lt"/>
                <a:cs typeface="+mn-lt"/>
              </a:rPr>
              <a:t>Class 0 - 7 million</a:t>
            </a:r>
          </a:p>
          <a:p>
            <a:pPr marL="285750" indent="-285750">
              <a:buFont typeface="Arial"/>
              <a:buChar char="•"/>
            </a:pPr>
            <a:r>
              <a:rPr lang="en-US" sz="2400" dirty="0">
                <a:solidFill>
                  <a:srgbClr val="1F2328"/>
                </a:solidFill>
                <a:ea typeface="+mn-lt"/>
                <a:cs typeface="+mn-lt"/>
              </a:rPr>
              <a:t>Class 1 - 2 million</a:t>
            </a:r>
          </a:p>
          <a:p>
            <a:pPr marL="285750" indent="-285750">
              <a:buFont typeface="Arial"/>
              <a:buChar char="•"/>
            </a:pPr>
            <a:r>
              <a:rPr lang="en-US" sz="2400" dirty="0">
                <a:solidFill>
                  <a:srgbClr val="1F2328"/>
                </a:solidFill>
                <a:ea typeface="+mn-lt"/>
                <a:cs typeface="+mn-lt"/>
              </a:rPr>
              <a:t>Class 2 - 2 million</a:t>
            </a:r>
          </a:p>
          <a:p>
            <a:pPr>
              <a:buFont typeface="Arial"/>
            </a:pPr>
            <a:endParaRPr lang="en-US" sz="2400">
              <a:solidFill>
                <a:srgbClr val="1F2328"/>
              </a:solidFill>
            </a:endParaRPr>
          </a:p>
          <a:p>
            <a:endParaRPr lang="en-US"/>
          </a:p>
        </p:txBody>
      </p:sp>
    </p:spTree>
    <p:extLst>
      <p:ext uri="{BB962C8B-B14F-4D97-AF65-F5344CB8AC3E}">
        <p14:creationId xmlns:p14="http://schemas.microsoft.com/office/powerpoint/2010/main" val="91544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836A-7FE1-49E6-DC1F-473E2256BE48}"/>
              </a:ext>
            </a:extLst>
          </p:cNvPr>
          <p:cNvSpPr>
            <a:spLocks noGrp="1"/>
          </p:cNvSpPr>
          <p:nvPr>
            <p:ph type="title"/>
          </p:nvPr>
        </p:nvSpPr>
        <p:spPr/>
        <p:txBody>
          <a:bodyPr/>
          <a:lstStyle/>
          <a:p>
            <a:r>
              <a:rPr lang="en-US"/>
              <a:t>Methodology: Architectures Used</a:t>
            </a:r>
          </a:p>
        </p:txBody>
      </p:sp>
      <p:sp>
        <p:nvSpPr>
          <p:cNvPr id="3" name="Content Placeholder 2">
            <a:extLst>
              <a:ext uri="{FF2B5EF4-FFF2-40B4-BE49-F238E27FC236}">
                <a16:creationId xmlns:a16="http://schemas.microsoft.com/office/drawing/2014/main" id="{0E1EB932-8FBF-EE0D-9DC7-F2E8677FC137}"/>
              </a:ext>
            </a:extLst>
          </p:cNvPr>
          <p:cNvSpPr>
            <a:spLocks noGrp="1"/>
          </p:cNvSpPr>
          <p:nvPr>
            <p:ph idx="1"/>
          </p:nvPr>
        </p:nvSpPr>
        <p:spPr/>
        <p:txBody>
          <a:bodyPr vert="horz" lIns="0" tIns="45720" rIns="0" bIns="45720" rtlCol="0" anchor="t">
            <a:normAutofit/>
          </a:bodyPr>
          <a:lstStyle/>
          <a:p>
            <a:pPr marL="457200" indent="-457200">
              <a:buAutoNum type="arabicPeriod"/>
            </a:pPr>
            <a:r>
              <a:rPr lang="en-US" b="1" err="1"/>
              <a:t>UNet</a:t>
            </a:r>
            <a:r>
              <a:rPr lang="en-US" b="1"/>
              <a:t> – </a:t>
            </a:r>
            <a:r>
              <a:rPr lang="en-US"/>
              <a:t>Used as a baseline to compare performance (new dataset, no benchmarks)</a:t>
            </a:r>
          </a:p>
          <a:p>
            <a:pPr marL="457200" indent="-457200">
              <a:buAutoNum type="arabicPeriod"/>
            </a:pPr>
            <a:r>
              <a:rPr lang="en-US" b="1"/>
              <a:t>DeepLabv3 w/ ResNet 101 backbone –</a:t>
            </a:r>
            <a:r>
              <a:rPr lang="en-US"/>
              <a:t> One of the best semantic segmentation models. Used as baseline</a:t>
            </a:r>
          </a:p>
          <a:p>
            <a:pPr marL="457200" indent="-457200">
              <a:buAutoNum type="arabicPeriod"/>
            </a:pPr>
            <a:r>
              <a:rPr lang="en-US" b="1">
                <a:ea typeface="+mn-lt"/>
                <a:cs typeface="+mn-lt"/>
              </a:rPr>
              <a:t>UNETR – </a:t>
            </a:r>
            <a:r>
              <a:rPr lang="en-US">
                <a:ea typeface="+mn-lt"/>
                <a:cs typeface="+mn-lt"/>
              </a:rPr>
              <a:t>Harnesses transformer architecture to analyze global dependencies within colorectal images.</a:t>
            </a:r>
          </a:p>
          <a:p>
            <a:pPr marL="457200" indent="-457200">
              <a:buAutoNum type="arabicPeriod"/>
            </a:pPr>
            <a:r>
              <a:rPr lang="en-US" b="1">
                <a:ea typeface="+mn-lt"/>
                <a:cs typeface="+mn-lt"/>
              </a:rPr>
              <a:t>Swin-UNETR – </a:t>
            </a:r>
            <a:r>
              <a:rPr lang="en-US">
                <a:ea typeface="+mn-lt"/>
                <a:cs typeface="+mn-lt"/>
              </a:rPr>
              <a:t>Integrates Swin Transformer to optimize local and global contextual learning in segmentation tasks.</a:t>
            </a:r>
            <a:endParaRPr lang="en-US"/>
          </a:p>
          <a:p>
            <a:pPr marL="457200" indent="-457200">
              <a:buAutoNum type="arabicPeriod"/>
            </a:pPr>
            <a:r>
              <a:rPr lang="en-US" b="1" err="1">
                <a:ea typeface="+mn-lt"/>
                <a:cs typeface="+mn-lt"/>
              </a:rPr>
              <a:t>SegFormer</a:t>
            </a:r>
            <a:r>
              <a:rPr lang="en-US" b="1">
                <a:ea typeface="+mn-lt"/>
                <a:cs typeface="+mn-lt"/>
              </a:rPr>
              <a:t> – </a:t>
            </a:r>
            <a:r>
              <a:rPr lang="en-US">
                <a:ea typeface="+mn-lt"/>
                <a:cs typeface="+mn-lt"/>
              </a:rPr>
              <a:t>Utilizes a transformer-based backbone for dynamic scale capture and efficient feature fusion.</a:t>
            </a:r>
            <a:endParaRPr lang="en-US"/>
          </a:p>
        </p:txBody>
      </p:sp>
    </p:spTree>
    <p:extLst>
      <p:ext uri="{BB962C8B-B14F-4D97-AF65-F5344CB8AC3E}">
        <p14:creationId xmlns:p14="http://schemas.microsoft.com/office/powerpoint/2010/main" val="1755501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Implementation</a:t>
            </a:r>
          </a:p>
        </p:txBody>
      </p:sp>
      <p:sp>
        <p:nvSpPr>
          <p:cNvPr id="3" name="Content Placeholder 2"/>
          <p:cNvSpPr>
            <a:spLocks noGrp="1"/>
          </p:cNvSpPr>
          <p:nvPr>
            <p:ph idx="1"/>
          </p:nvPr>
        </p:nvSpPr>
        <p:spPr/>
        <p:txBody>
          <a:bodyPr vert="horz" lIns="0" tIns="45720" rIns="0" bIns="45720" rtlCol="0" anchor="t">
            <a:normAutofit/>
          </a:bodyPr>
          <a:lstStyle/>
          <a:p>
            <a:pPr marL="285750" indent="-285750">
              <a:buFont typeface="Arial"/>
              <a:buChar char="•"/>
            </a:pPr>
            <a:r>
              <a:rPr lang="en-US" dirty="0">
                <a:solidFill>
                  <a:srgbClr val="1F2328"/>
                </a:solidFill>
                <a:ea typeface="+mn-lt"/>
                <a:cs typeface="+mn-lt"/>
              </a:rPr>
              <a:t>Employ image preprocessing techniques (resize, balance, etc.)</a:t>
            </a:r>
            <a:endParaRPr lang="en-US" sz="3600" dirty="0"/>
          </a:p>
          <a:p>
            <a:pPr marL="285750" indent="-285750">
              <a:buFont typeface="Arial"/>
              <a:buChar char="•"/>
            </a:pPr>
            <a:r>
              <a:rPr lang="en-US" dirty="0">
                <a:solidFill>
                  <a:srgbClr val="1F2328"/>
                </a:solidFill>
                <a:ea typeface="+mn-lt"/>
                <a:cs typeface="+mn-lt"/>
              </a:rPr>
              <a:t>Split the Dataset into 60/20/20 train/</a:t>
            </a:r>
            <a:r>
              <a:rPr lang="en-US" dirty="0" err="1">
                <a:solidFill>
                  <a:srgbClr val="1F2328"/>
                </a:solidFill>
                <a:ea typeface="+mn-lt"/>
                <a:cs typeface="+mn-lt"/>
              </a:rPr>
              <a:t>val</a:t>
            </a:r>
            <a:r>
              <a:rPr lang="en-US" dirty="0">
                <a:solidFill>
                  <a:srgbClr val="1F2328"/>
                </a:solidFill>
                <a:ea typeface="+mn-lt"/>
                <a:cs typeface="+mn-lt"/>
              </a:rPr>
              <a:t>/test</a:t>
            </a:r>
          </a:p>
          <a:p>
            <a:pPr marL="285750" indent="-285750">
              <a:buFont typeface="Arial"/>
              <a:buChar char="•"/>
            </a:pPr>
            <a:r>
              <a:rPr lang="en-US" dirty="0">
                <a:solidFill>
                  <a:srgbClr val="1F2328"/>
                </a:solidFill>
                <a:ea typeface="+mn-lt"/>
                <a:cs typeface="+mn-lt"/>
              </a:rPr>
              <a:t>Construct Dataset class and create </a:t>
            </a:r>
            <a:r>
              <a:rPr lang="en-US" dirty="0" err="1">
                <a:solidFill>
                  <a:srgbClr val="1F2328"/>
                </a:solidFill>
                <a:ea typeface="+mn-lt"/>
                <a:cs typeface="+mn-lt"/>
              </a:rPr>
              <a:t>DataLoaders</a:t>
            </a:r>
            <a:endParaRPr lang="en-US" sz="3600" dirty="0"/>
          </a:p>
          <a:p>
            <a:pPr marL="285750" indent="-285750">
              <a:buFont typeface="Arial"/>
              <a:buChar char="•"/>
            </a:pPr>
            <a:r>
              <a:rPr lang="en-US" dirty="0">
                <a:solidFill>
                  <a:srgbClr val="1F2328"/>
                </a:solidFill>
                <a:ea typeface="+mn-lt"/>
                <a:cs typeface="+mn-lt"/>
              </a:rPr>
              <a:t>Set Batch Size to 16</a:t>
            </a:r>
          </a:p>
          <a:p>
            <a:pPr marL="285750" indent="-285750">
              <a:buFont typeface="Arial"/>
              <a:buChar char="•"/>
            </a:pPr>
            <a:r>
              <a:rPr lang="en-US" dirty="0">
                <a:solidFill>
                  <a:srgbClr val="1F2328"/>
                </a:solidFill>
                <a:ea typeface="+mn-lt"/>
                <a:cs typeface="+mn-lt"/>
              </a:rPr>
              <a:t>Build Model</a:t>
            </a:r>
            <a:endParaRPr lang="en-US" sz="3600" dirty="0"/>
          </a:p>
          <a:p>
            <a:pPr marL="285750" indent="-285750">
              <a:buFont typeface="Arial"/>
              <a:buChar char="•"/>
            </a:pPr>
            <a:r>
              <a:rPr lang="en-US" dirty="0">
                <a:solidFill>
                  <a:srgbClr val="1F2328"/>
                </a:solidFill>
                <a:ea typeface="+mn-lt"/>
                <a:cs typeface="+mn-lt"/>
              </a:rPr>
              <a:t>Train model for ~60 epochs with Focal Loss</a:t>
            </a:r>
            <a:endParaRPr lang="en-US" sz="3600" dirty="0"/>
          </a:p>
          <a:p>
            <a:pPr marL="285750" indent="-285750">
              <a:buFont typeface="Arial"/>
              <a:buChar char="•"/>
            </a:pPr>
            <a:r>
              <a:rPr lang="en-US" dirty="0">
                <a:solidFill>
                  <a:srgbClr val="1F2328"/>
                </a:solidFill>
                <a:ea typeface="+mn-lt"/>
                <a:cs typeface="+mn-lt"/>
              </a:rPr>
              <a:t>Save training vs validation loss graph</a:t>
            </a:r>
            <a:endParaRPr lang="en-US" sz="3600" dirty="0"/>
          </a:p>
          <a:p>
            <a:pPr marL="285750" indent="-285750">
              <a:buFont typeface="Arial"/>
              <a:buChar char="•"/>
            </a:pPr>
            <a:r>
              <a:rPr lang="en-US" dirty="0">
                <a:solidFill>
                  <a:srgbClr val="1F2328"/>
                </a:solidFill>
                <a:ea typeface="+mn-lt"/>
                <a:cs typeface="+mn-lt"/>
              </a:rPr>
              <a:t>Compute inference metrics - Dice, F1 score (average and </a:t>
            </a:r>
            <a:r>
              <a:rPr lang="en-US" dirty="0" err="1">
                <a:solidFill>
                  <a:srgbClr val="1F2328"/>
                </a:solidFill>
                <a:ea typeface="+mn-lt"/>
                <a:cs typeface="+mn-lt"/>
              </a:rPr>
              <a:t>classwise</a:t>
            </a:r>
            <a:r>
              <a:rPr lang="en-US" dirty="0">
                <a:solidFill>
                  <a:srgbClr val="1F2328"/>
                </a:solidFill>
                <a:ea typeface="+mn-lt"/>
                <a:cs typeface="+mn-lt"/>
              </a:rPr>
              <a:t>) and </a:t>
            </a:r>
            <a:r>
              <a:rPr lang="en-US" dirty="0" err="1">
                <a:solidFill>
                  <a:srgbClr val="1F2328"/>
                </a:solidFill>
                <a:ea typeface="+mn-lt"/>
                <a:cs typeface="+mn-lt"/>
              </a:rPr>
              <a:t>IoU</a:t>
            </a:r>
            <a:endParaRPr lang="en-US" sz="3600" dirty="0" err="1"/>
          </a:p>
          <a:p>
            <a:endParaRPr lang="en-US" sz="3600">
              <a:solidFill>
                <a:srgbClr val="404040"/>
              </a:solidFill>
            </a:endParaRPr>
          </a:p>
        </p:txBody>
      </p:sp>
    </p:spTree>
    <p:extLst>
      <p:ext uri="{BB962C8B-B14F-4D97-AF65-F5344CB8AC3E}">
        <p14:creationId xmlns:p14="http://schemas.microsoft.com/office/powerpoint/2010/main" val="87961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Results</a:t>
            </a:r>
          </a:p>
        </p:txBody>
      </p:sp>
      <p:graphicFrame>
        <p:nvGraphicFramePr>
          <p:cNvPr id="3" name="Table 2">
            <a:extLst>
              <a:ext uri="{FF2B5EF4-FFF2-40B4-BE49-F238E27FC236}">
                <a16:creationId xmlns:a16="http://schemas.microsoft.com/office/drawing/2014/main" id="{9BB5DDA5-CE2D-0028-0A40-AA8493C83CB0}"/>
              </a:ext>
            </a:extLst>
          </p:cNvPr>
          <p:cNvGraphicFramePr>
            <a:graphicFrameLocks noGrp="1"/>
          </p:cNvGraphicFramePr>
          <p:nvPr>
            <p:extLst>
              <p:ext uri="{D42A27DB-BD31-4B8C-83A1-F6EECF244321}">
                <p14:modId xmlns:p14="http://schemas.microsoft.com/office/powerpoint/2010/main" val="1311360799"/>
              </p:ext>
            </p:extLst>
          </p:nvPr>
        </p:nvGraphicFramePr>
        <p:xfrm>
          <a:off x="663527" y="1847792"/>
          <a:ext cx="10861230" cy="4140625"/>
        </p:xfrm>
        <a:graphic>
          <a:graphicData uri="http://schemas.openxmlformats.org/drawingml/2006/table">
            <a:tbl>
              <a:tblPr firstRow="1" bandRow="1">
                <a:tableStyleId>{073A0DAA-6AF3-43AB-8588-CEC1D06C72B9}</a:tableStyleId>
              </a:tblPr>
              <a:tblGrid>
                <a:gridCol w="1810205">
                  <a:extLst>
                    <a:ext uri="{9D8B030D-6E8A-4147-A177-3AD203B41FA5}">
                      <a16:colId xmlns:a16="http://schemas.microsoft.com/office/drawing/2014/main" val="4097271039"/>
                    </a:ext>
                  </a:extLst>
                </a:gridCol>
                <a:gridCol w="1810205">
                  <a:extLst>
                    <a:ext uri="{9D8B030D-6E8A-4147-A177-3AD203B41FA5}">
                      <a16:colId xmlns:a16="http://schemas.microsoft.com/office/drawing/2014/main" val="3772565879"/>
                    </a:ext>
                  </a:extLst>
                </a:gridCol>
                <a:gridCol w="1810205">
                  <a:extLst>
                    <a:ext uri="{9D8B030D-6E8A-4147-A177-3AD203B41FA5}">
                      <a16:colId xmlns:a16="http://schemas.microsoft.com/office/drawing/2014/main" val="1356231167"/>
                    </a:ext>
                  </a:extLst>
                </a:gridCol>
                <a:gridCol w="1810205">
                  <a:extLst>
                    <a:ext uri="{9D8B030D-6E8A-4147-A177-3AD203B41FA5}">
                      <a16:colId xmlns:a16="http://schemas.microsoft.com/office/drawing/2014/main" val="2554702990"/>
                    </a:ext>
                  </a:extLst>
                </a:gridCol>
                <a:gridCol w="1810205">
                  <a:extLst>
                    <a:ext uri="{9D8B030D-6E8A-4147-A177-3AD203B41FA5}">
                      <a16:colId xmlns:a16="http://schemas.microsoft.com/office/drawing/2014/main" val="2941849443"/>
                    </a:ext>
                  </a:extLst>
                </a:gridCol>
                <a:gridCol w="1810205">
                  <a:extLst>
                    <a:ext uri="{9D8B030D-6E8A-4147-A177-3AD203B41FA5}">
                      <a16:colId xmlns:a16="http://schemas.microsoft.com/office/drawing/2014/main" val="3621325349"/>
                    </a:ext>
                  </a:extLst>
                </a:gridCol>
              </a:tblGrid>
              <a:tr h="1008808">
                <a:tc>
                  <a:txBody>
                    <a:bodyPr/>
                    <a:lstStyle/>
                    <a:p>
                      <a:pPr lvl="0">
                        <a:buNone/>
                      </a:pPr>
                      <a:br>
                        <a:rPr lang="en-US">
                          <a:effectLst/>
                        </a:rPr>
                      </a:br>
                      <a:endParaRPr lang="en-US" sz="2400">
                        <a:effectLst/>
                      </a:endParaRPr>
                    </a:p>
                  </a:txBody>
                  <a:tcPr marL="63500" marR="63500" marT="63500" marB="63500">
                    <a:solidFill>
                      <a:schemeClr val="tx1"/>
                    </a:solidFill>
                  </a:tcPr>
                </a:tc>
                <a:tc>
                  <a:txBody>
                    <a:bodyPr/>
                    <a:lstStyle/>
                    <a:p>
                      <a:pPr lvl="0" algn="just" rtl="0">
                        <a:spcBef>
                          <a:spcPts val="0"/>
                        </a:spcBef>
                        <a:spcAft>
                          <a:spcPts val="0"/>
                        </a:spcAft>
                        <a:buNone/>
                      </a:pPr>
                      <a:r>
                        <a:rPr lang="en-US" sz="1600" u="none" strike="noStrike" err="1">
                          <a:solidFill>
                            <a:srgbClr val="FFFFFF"/>
                          </a:solidFill>
                          <a:effectLst/>
                        </a:rPr>
                        <a:t>UNet</a:t>
                      </a:r>
                      <a:endParaRPr lang="en-US" sz="1600">
                        <a:solidFill>
                          <a:srgbClr val="FFFFFF"/>
                        </a:solidFill>
                        <a:effectLst/>
                      </a:endParaRPr>
                    </a:p>
                  </a:txBody>
                  <a:tcPr marL="63500" marR="63500" marT="63500" marB="63500"/>
                </a:tc>
                <a:tc>
                  <a:txBody>
                    <a:bodyPr/>
                    <a:lstStyle/>
                    <a:p>
                      <a:pPr lvl="0" algn="just" rtl="0">
                        <a:spcBef>
                          <a:spcPts val="0"/>
                        </a:spcBef>
                        <a:spcAft>
                          <a:spcPts val="0"/>
                        </a:spcAft>
                        <a:buNone/>
                      </a:pPr>
                      <a:r>
                        <a:rPr lang="en-US" sz="1600" u="none" strike="noStrike">
                          <a:solidFill>
                            <a:srgbClr val="FFFFFF"/>
                          </a:solidFill>
                          <a:effectLst/>
                        </a:rPr>
                        <a:t>DeepLabv3 w/ Resnet 101 backbone</a:t>
                      </a:r>
                      <a:endParaRPr lang="en-US" sz="1600">
                        <a:solidFill>
                          <a:srgbClr val="FFFFFF"/>
                        </a:solidFill>
                        <a:effectLst/>
                      </a:endParaRPr>
                    </a:p>
                  </a:txBody>
                  <a:tcPr marL="63500" marR="63500" marT="63500" marB="63500"/>
                </a:tc>
                <a:tc>
                  <a:txBody>
                    <a:bodyPr/>
                    <a:lstStyle/>
                    <a:p>
                      <a:pPr lvl="0" algn="just" rtl="0">
                        <a:spcBef>
                          <a:spcPts val="0"/>
                        </a:spcBef>
                        <a:spcAft>
                          <a:spcPts val="0"/>
                        </a:spcAft>
                        <a:buNone/>
                      </a:pPr>
                      <a:r>
                        <a:rPr lang="en-US" sz="1600" u="none" strike="noStrike" err="1">
                          <a:solidFill>
                            <a:srgbClr val="FFFFFF"/>
                          </a:solidFill>
                          <a:effectLst/>
                        </a:rPr>
                        <a:t>SwinUNetR</a:t>
                      </a:r>
                      <a:endParaRPr lang="en-US" sz="1600">
                        <a:solidFill>
                          <a:srgbClr val="FFFFFF"/>
                        </a:solidFill>
                        <a:effectLst/>
                      </a:endParaRPr>
                    </a:p>
                  </a:txBody>
                  <a:tcPr marL="63500" marR="63500" marT="63500" marB="63500"/>
                </a:tc>
                <a:tc>
                  <a:txBody>
                    <a:bodyPr/>
                    <a:lstStyle/>
                    <a:p>
                      <a:pPr lvl="0" algn="just" rtl="0">
                        <a:spcBef>
                          <a:spcPts val="0"/>
                        </a:spcBef>
                        <a:spcAft>
                          <a:spcPts val="0"/>
                        </a:spcAft>
                        <a:buNone/>
                      </a:pPr>
                      <a:r>
                        <a:rPr lang="en-US" sz="1600" u="none" strike="noStrike" err="1">
                          <a:solidFill>
                            <a:srgbClr val="FFFFFF"/>
                          </a:solidFill>
                          <a:effectLst/>
                        </a:rPr>
                        <a:t>UNetR</a:t>
                      </a:r>
                      <a:endParaRPr lang="en-US" sz="1600">
                        <a:solidFill>
                          <a:srgbClr val="FFFFFF"/>
                        </a:solidFill>
                        <a:effectLst/>
                      </a:endParaRPr>
                    </a:p>
                  </a:txBody>
                  <a:tcPr marL="63500" marR="63500" marT="63500" marB="63500"/>
                </a:tc>
                <a:tc>
                  <a:txBody>
                    <a:bodyPr/>
                    <a:lstStyle/>
                    <a:p>
                      <a:pPr lvl="0" algn="just" rtl="0">
                        <a:spcBef>
                          <a:spcPts val="0"/>
                        </a:spcBef>
                        <a:spcAft>
                          <a:spcPts val="0"/>
                        </a:spcAft>
                        <a:buNone/>
                      </a:pPr>
                      <a:r>
                        <a:rPr lang="en-US" sz="1600" u="none" strike="noStrike" err="1">
                          <a:solidFill>
                            <a:srgbClr val="FFFFFF"/>
                          </a:solidFill>
                          <a:effectLst/>
                        </a:rPr>
                        <a:t>SegFormer</a:t>
                      </a:r>
                      <a:endParaRPr lang="en-US" sz="1600">
                        <a:solidFill>
                          <a:srgbClr val="FFFFFF"/>
                        </a:solidFill>
                        <a:effectLst/>
                      </a:endParaRPr>
                    </a:p>
                  </a:txBody>
                  <a:tcPr marL="63500" marR="63500" marT="63500" marB="63500"/>
                </a:tc>
                <a:extLst>
                  <a:ext uri="{0D108BD9-81ED-4DB2-BD59-A6C34878D82A}">
                    <a16:rowId xmlns:a16="http://schemas.microsoft.com/office/drawing/2014/main" val="3810099236"/>
                  </a:ext>
                </a:extLst>
              </a:tr>
              <a:tr h="481818">
                <a:tc>
                  <a:txBody>
                    <a:bodyPr/>
                    <a:lstStyle/>
                    <a:p>
                      <a:pPr lvl="0" rtl="0">
                        <a:spcBef>
                          <a:spcPts val="0"/>
                        </a:spcBef>
                        <a:spcAft>
                          <a:spcPts val="0"/>
                        </a:spcAft>
                        <a:buNone/>
                      </a:pPr>
                      <a:r>
                        <a:rPr lang="en-US" sz="1600" u="none" strike="noStrike">
                          <a:solidFill>
                            <a:srgbClr val="FFFFFF"/>
                          </a:solidFill>
                          <a:effectLst/>
                        </a:rPr>
                        <a:t>F1-score</a:t>
                      </a:r>
                      <a:endParaRPr lang="en-US" sz="1600">
                        <a:solidFill>
                          <a:srgbClr val="FFFFFF"/>
                        </a:solidFill>
                        <a:effectLst/>
                      </a:endParaRPr>
                    </a:p>
                  </a:txBody>
                  <a:tcPr marL="63500" marR="63500" marT="63500" marB="63500">
                    <a:solidFill>
                      <a:schemeClr val="tx1"/>
                    </a:solidFill>
                  </a:tcPr>
                </a:tc>
                <a:tc>
                  <a:txBody>
                    <a:bodyPr/>
                    <a:lstStyle/>
                    <a:p>
                      <a:pPr lvl="0" rtl="0">
                        <a:spcBef>
                          <a:spcPts val="0"/>
                        </a:spcBef>
                        <a:spcAft>
                          <a:spcPts val="0"/>
                        </a:spcAft>
                        <a:buNone/>
                      </a:pPr>
                      <a:r>
                        <a:rPr lang="en-US" sz="1800" b="1" u="none" strike="noStrike">
                          <a:solidFill>
                            <a:srgbClr val="000000"/>
                          </a:solidFill>
                          <a:effectLst/>
                        </a:rPr>
                        <a:t>92.6%</a:t>
                      </a:r>
                      <a:endParaRPr lang="en-US" sz="1800" b="1">
                        <a:effectLst/>
                      </a:endParaRPr>
                    </a:p>
                  </a:txBody>
                  <a:tcPr marL="63500" marR="63500" marT="63500" marB="63500"/>
                </a:tc>
                <a:tc>
                  <a:txBody>
                    <a:bodyPr/>
                    <a:lstStyle/>
                    <a:p>
                      <a:pPr lvl="0" rtl="0">
                        <a:spcBef>
                          <a:spcPts val="0"/>
                        </a:spcBef>
                        <a:spcAft>
                          <a:spcPts val="0"/>
                        </a:spcAft>
                        <a:buNone/>
                      </a:pPr>
                      <a:r>
                        <a:rPr lang="en-US" sz="1800" b="1" u="none" strike="noStrike">
                          <a:solidFill>
                            <a:srgbClr val="000000"/>
                          </a:solidFill>
                          <a:effectLst/>
                        </a:rPr>
                        <a:t>92.6%</a:t>
                      </a:r>
                      <a:endParaRPr lang="en-US" sz="1800" b="1">
                        <a:effectLst/>
                      </a:endParaRPr>
                    </a:p>
                  </a:txBody>
                  <a:tcPr marL="63500" marR="63500" marT="63500" marB="63500"/>
                </a:tc>
                <a:tc>
                  <a:txBody>
                    <a:bodyPr/>
                    <a:lstStyle/>
                    <a:p>
                      <a:pPr lvl="0" rtl="0">
                        <a:spcBef>
                          <a:spcPts val="0"/>
                        </a:spcBef>
                        <a:spcAft>
                          <a:spcPts val="0"/>
                        </a:spcAft>
                        <a:buNone/>
                      </a:pPr>
                      <a:r>
                        <a:rPr lang="en-US" sz="1800" u="none" strike="noStrike">
                          <a:solidFill>
                            <a:srgbClr val="000000"/>
                          </a:solidFill>
                          <a:effectLst/>
                        </a:rPr>
                        <a:t>89.9%</a:t>
                      </a:r>
                      <a:endParaRPr lang="en-US" sz="1800">
                        <a:effectLst/>
                      </a:endParaRPr>
                    </a:p>
                  </a:txBody>
                  <a:tcPr marL="63500" marR="63500" marT="63500" marB="63500"/>
                </a:tc>
                <a:tc>
                  <a:txBody>
                    <a:bodyPr/>
                    <a:lstStyle/>
                    <a:p>
                      <a:pPr lvl="0" rtl="0">
                        <a:spcBef>
                          <a:spcPts val="0"/>
                        </a:spcBef>
                        <a:spcAft>
                          <a:spcPts val="0"/>
                        </a:spcAft>
                        <a:buNone/>
                      </a:pPr>
                      <a:r>
                        <a:rPr lang="en-US" sz="1800" u="none" strike="noStrike">
                          <a:solidFill>
                            <a:srgbClr val="000000"/>
                          </a:solidFill>
                          <a:effectLst/>
                        </a:rPr>
                        <a:t>70.4%</a:t>
                      </a:r>
                      <a:endParaRPr lang="en-US" sz="1800">
                        <a:effectLst/>
                      </a:endParaRPr>
                    </a:p>
                  </a:txBody>
                  <a:tcPr marL="63500" marR="63500" marT="63500" marB="63500"/>
                </a:tc>
                <a:tc>
                  <a:txBody>
                    <a:bodyPr/>
                    <a:lstStyle/>
                    <a:p>
                      <a:pPr lvl="0" rtl="0">
                        <a:spcBef>
                          <a:spcPts val="0"/>
                        </a:spcBef>
                        <a:spcAft>
                          <a:spcPts val="0"/>
                        </a:spcAft>
                        <a:buNone/>
                      </a:pPr>
                      <a:r>
                        <a:rPr lang="en-US" sz="1800" u="none" strike="noStrike">
                          <a:solidFill>
                            <a:srgbClr val="000000"/>
                          </a:solidFill>
                          <a:effectLst/>
                        </a:rPr>
                        <a:t>85.3%</a:t>
                      </a:r>
                      <a:endParaRPr lang="en-US" sz="1800">
                        <a:effectLst/>
                      </a:endParaRPr>
                    </a:p>
                  </a:txBody>
                  <a:tcPr marL="63500" marR="63500" marT="63500" marB="63500"/>
                </a:tc>
                <a:extLst>
                  <a:ext uri="{0D108BD9-81ED-4DB2-BD59-A6C34878D82A}">
                    <a16:rowId xmlns:a16="http://schemas.microsoft.com/office/drawing/2014/main" val="2417463817"/>
                  </a:ext>
                </a:extLst>
              </a:tr>
              <a:tr h="722727">
                <a:tc>
                  <a:txBody>
                    <a:bodyPr/>
                    <a:lstStyle/>
                    <a:p>
                      <a:pPr lvl="0" rtl="0">
                        <a:spcBef>
                          <a:spcPts val="0"/>
                        </a:spcBef>
                        <a:spcAft>
                          <a:spcPts val="0"/>
                        </a:spcAft>
                        <a:buNone/>
                      </a:pPr>
                      <a:r>
                        <a:rPr lang="en-US" sz="1600" u="none" strike="noStrike">
                          <a:solidFill>
                            <a:srgbClr val="FFFFFF"/>
                          </a:solidFill>
                          <a:effectLst/>
                        </a:rPr>
                        <a:t>AVG DICE Coefficient</a:t>
                      </a:r>
                      <a:endParaRPr lang="en-US" sz="1600">
                        <a:solidFill>
                          <a:srgbClr val="FFFFFF"/>
                        </a:solidFill>
                        <a:effectLst/>
                      </a:endParaRPr>
                    </a:p>
                  </a:txBody>
                  <a:tcPr marL="63500" marR="63500" marT="63500" marB="63500">
                    <a:solidFill>
                      <a:schemeClr val="tx1"/>
                    </a:solidFill>
                  </a:tcPr>
                </a:tc>
                <a:tc>
                  <a:txBody>
                    <a:bodyPr/>
                    <a:lstStyle/>
                    <a:p>
                      <a:pPr lvl="0" rtl="0">
                        <a:spcBef>
                          <a:spcPts val="0"/>
                        </a:spcBef>
                        <a:spcAft>
                          <a:spcPts val="0"/>
                        </a:spcAft>
                        <a:buNone/>
                      </a:pPr>
                      <a:r>
                        <a:rPr lang="en-US" sz="1800" b="1" u="none" strike="noStrike">
                          <a:solidFill>
                            <a:srgbClr val="000000"/>
                          </a:solidFill>
                          <a:effectLst/>
                        </a:rPr>
                        <a:t>92.6%</a:t>
                      </a:r>
                      <a:endParaRPr lang="en-US" sz="1800" b="1">
                        <a:effectLst/>
                      </a:endParaRPr>
                    </a:p>
                  </a:txBody>
                  <a:tcPr marL="63500" marR="63500" marT="63500" marB="63500"/>
                </a:tc>
                <a:tc>
                  <a:txBody>
                    <a:bodyPr/>
                    <a:lstStyle/>
                    <a:p>
                      <a:pPr lvl="0" rtl="0">
                        <a:spcBef>
                          <a:spcPts val="0"/>
                        </a:spcBef>
                        <a:spcAft>
                          <a:spcPts val="0"/>
                        </a:spcAft>
                        <a:buNone/>
                      </a:pPr>
                      <a:r>
                        <a:rPr lang="en-US" sz="1800" b="1" u="none" strike="noStrike">
                          <a:solidFill>
                            <a:srgbClr val="000000"/>
                          </a:solidFill>
                          <a:effectLst/>
                        </a:rPr>
                        <a:t>92.6%</a:t>
                      </a:r>
                      <a:endParaRPr lang="en-US" sz="1800" b="1">
                        <a:effectLst/>
                      </a:endParaRPr>
                    </a:p>
                  </a:txBody>
                  <a:tcPr marL="63500" marR="63500" marT="63500" marB="63500"/>
                </a:tc>
                <a:tc>
                  <a:txBody>
                    <a:bodyPr/>
                    <a:lstStyle/>
                    <a:p>
                      <a:pPr lvl="0" rtl="0">
                        <a:spcBef>
                          <a:spcPts val="0"/>
                        </a:spcBef>
                        <a:spcAft>
                          <a:spcPts val="0"/>
                        </a:spcAft>
                        <a:buNone/>
                      </a:pPr>
                      <a:r>
                        <a:rPr lang="en-US" sz="1800" u="none" strike="noStrike">
                          <a:solidFill>
                            <a:srgbClr val="000000"/>
                          </a:solidFill>
                          <a:effectLst/>
                        </a:rPr>
                        <a:t>89.9%</a:t>
                      </a:r>
                      <a:endParaRPr lang="en-US" sz="1800">
                        <a:effectLst/>
                      </a:endParaRPr>
                    </a:p>
                  </a:txBody>
                  <a:tcPr marL="63500" marR="63500" marT="63500" marB="63500"/>
                </a:tc>
                <a:tc>
                  <a:txBody>
                    <a:bodyPr/>
                    <a:lstStyle/>
                    <a:p>
                      <a:pPr lvl="0" rtl="0">
                        <a:spcBef>
                          <a:spcPts val="0"/>
                        </a:spcBef>
                        <a:spcAft>
                          <a:spcPts val="0"/>
                        </a:spcAft>
                        <a:buNone/>
                      </a:pPr>
                      <a:r>
                        <a:rPr lang="en-US" sz="1800" u="none" strike="noStrike">
                          <a:solidFill>
                            <a:srgbClr val="000000"/>
                          </a:solidFill>
                          <a:effectLst/>
                        </a:rPr>
                        <a:t>70.4%</a:t>
                      </a:r>
                      <a:endParaRPr lang="en-US" sz="1800">
                        <a:effectLst/>
                      </a:endParaRPr>
                    </a:p>
                  </a:txBody>
                  <a:tcPr marL="63500" marR="63500" marT="63500" marB="63500"/>
                </a:tc>
                <a:tc>
                  <a:txBody>
                    <a:bodyPr/>
                    <a:lstStyle/>
                    <a:p>
                      <a:pPr lvl="0" rtl="0">
                        <a:spcBef>
                          <a:spcPts val="0"/>
                        </a:spcBef>
                        <a:spcAft>
                          <a:spcPts val="0"/>
                        </a:spcAft>
                        <a:buNone/>
                      </a:pPr>
                      <a:r>
                        <a:rPr lang="en-US" sz="1800" u="none" strike="noStrike">
                          <a:solidFill>
                            <a:srgbClr val="000000"/>
                          </a:solidFill>
                          <a:effectLst/>
                        </a:rPr>
                        <a:t>85.3%</a:t>
                      </a:r>
                      <a:endParaRPr lang="en-US" sz="1800">
                        <a:effectLst/>
                      </a:endParaRPr>
                    </a:p>
                  </a:txBody>
                  <a:tcPr marL="63500" marR="63500" marT="63500" marB="63500"/>
                </a:tc>
                <a:extLst>
                  <a:ext uri="{0D108BD9-81ED-4DB2-BD59-A6C34878D82A}">
                    <a16:rowId xmlns:a16="http://schemas.microsoft.com/office/drawing/2014/main" val="998407457"/>
                  </a:ext>
                </a:extLst>
              </a:tr>
              <a:tr h="481818">
                <a:tc>
                  <a:txBody>
                    <a:bodyPr/>
                    <a:lstStyle/>
                    <a:p>
                      <a:pPr lvl="0" rtl="0">
                        <a:spcBef>
                          <a:spcPts val="0"/>
                        </a:spcBef>
                        <a:spcAft>
                          <a:spcPts val="0"/>
                        </a:spcAft>
                        <a:buNone/>
                      </a:pPr>
                      <a:r>
                        <a:rPr lang="en-US" sz="1600" u="none" strike="noStrike" err="1">
                          <a:solidFill>
                            <a:srgbClr val="FFFFFF"/>
                          </a:solidFill>
                          <a:effectLst/>
                        </a:rPr>
                        <a:t>IoU</a:t>
                      </a:r>
                      <a:endParaRPr lang="en-US" sz="1600">
                        <a:solidFill>
                          <a:srgbClr val="FFFFFF"/>
                        </a:solidFill>
                        <a:effectLst/>
                      </a:endParaRPr>
                    </a:p>
                  </a:txBody>
                  <a:tcPr marL="63500" marR="63500" marT="63500" marB="63500">
                    <a:solidFill>
                      <a:schemeClr val="tx1"/>
                    </a:solidFill>
                  </a:tcPr>
                </a:tc>
                <a:tc>
                  <a:txBody>
                    <a:bodyPr/>
                    <a:lstStyle/>
                    <a:p>
                      <a:pPr lvl="0" rtl="0">
                        <a:spcBef>
                          <a:spcPts val="0"/>
                        </a:spcBef>
                        <a:spcAft>
                          <a:spcPts val="0"/>
                        </a:spcAft>
                        <a:buNone/>
                      </a:pPr>
                      <a:r>
                        <a:rPr lang="en-US" sz="1800" u="none" strike="noStrike">
                          <a:solidFill>
                            <a:srgbClr val="000000"/>
                          </a:solidFill>
                          <a:effectLst/>
                        </a:rPr>
                        <a:t>86.2%</a:t>
                      </a:r>
                      <a:endParaRPr lang="en-US" sz="1800">
                        <a:effectLst/>
                      </a:endParaRPr>
                    </a:p>
                  </a:txBody>
                  <a:tcPr marL="63500" marR="63500" marT="63500" marB="63500"/>
                </a:tc>
                <a:tc>
                  <a:txBody>
                    <a:bodyPr/>
                    <a:lstStyle/>
                    <a:p>
                      <a:pPr lvl="0" rtl="0">
                        <a:spcBef>
                          <a:spcPts val="0"/>
                        </a:spcBef>
                        <a:spcAft>
                          <a:spcPts val="0"/>
                        </a:spcAft>
                        <a:buNone/>
                      </a:pPr>
                      <a:r>
                        <a:rPr lang="en-US" sz="1800" b="1" u="none" strike="noStrike">
                          <a:solidFill>
                            <a:srgbClr val="000000"/>
                          </a:solidFill>
                          <a:effectLst/>
                        </a:rPr>
                        <a:t>86.5%</a:t>
                      </a:r>
                      <a:endParaRPr lang="en-US" sz="1800" b="1">
                        <a:effectLst/>
                      </a:endParaRPr>
                    </a:p>
                  </a:txBody>
                  <a:tcPr marL="63500" marR="63500" marT="63500" marB="63500"/>
                </a:tc>
                <a:tc>
                  <a:txBody>
                    <a:bodyPr/>
                    <a:lstStyle/>
                    <a:p>
                      <a:pPr lvl="0" rtl="0">
                        <a:spcBef>
                          <a:spcPts val="0"/>
                        </a:spcBef>
                        <a:spcAft>
                          <a:spcPts val="0"/>
                        </a:spcAft>
                        <a:buNone/>
                      </a:pPr>
                      <a:r>
                        <a:rPr lang="en-US" sz="1800" u="none" strike="noStrike">
                          <a:solidFill>
                            <a:srgbClr val="000000"/>
                          </a:solidFill>
                          <a:effectLst/>
                        </a:rPr>
                        <a:t>81.8%</a:t>
                      </a:r>
                      <a:endParaRPr lang="en-US" sz="1800">
                        <a:effectLst/>
                      </a:endParaRPr>
                    </a:p>
                  </a:txBody>
                  <a:tcPr marL="63500" marR="63500" marT="63500" marB="63500"/>
                </a:tc>
                <a:tc>
                  <a:txBody>
                    <a:bodyPr/>
                    <a:lstStyle/>
                    <a:p>
                      <a:pPr lvl="0" rtl="0">
                        <a:spcBef>
                          <a:spcPts val="0"/>
                        </a:spcBef>
                        <a:spcAft>
                          <a:spcPts val="0"/>
                        </a:spcAft>
                        <a:buNone/>
                      </a:pPr>
                      <a:r>
                        <a:rPr lang="en-US" sz="1800" u="none" strike="noStrike">
                          <a:solidFill>
                            <a:srgbClr val="000000"/>
                          </a:solidFill>
                          <a:effectLst/>
                        </a:rPr>
                        <a:t>55.3%</a:t>
                      </a:r>
                      <a:endParaRPr lang="en-US" sz="1800">
                        <a:effectLst/>
                      </a:endParaRPr>
                    </a:p>
                  </a:txBody>
                  <a:tcPr marL="63500" marR="63500" marT="63500" marB="63500"/>
                </a:tc>
                <a:tc>
                  <a:txBody>
                    <a:bodyPr/>
                    <a:lstStyle/>
                    <a:p>
                      <a:pPr lvl="0" rtl="0">
                        <a:spcBef>
                          <a:spcPts val="0"/>
                        </a:spcBef>
                        <a:spcAft>
                          <a:spcPts val="0"/>
                        </a:spcAft>
                        <a:buNone/>
                      </a:pPr>
                      <a:r>
                        <a:rPr lang="en-US" sz="1800" u="none" strike="noStrike">
                          <a:solidFill>
                            <a:srgbClr val="000000"/>
                          </a:solidFill>
                          <a:effectLst/>
                        </a:rPr>
                        <a:t>74.6%</a:t>
                      </a:r>
                      <a:endParaRPr lang="en-US" sz="1800">
                        <a:effectLst/>
                      </a:endParaRPr>
                    </a:p>
                  </a:txBody>
                  <a:tcPr marL="63500" marR="63500" marT="63500" marB="63500"/>
                </a:tc>
                <a:extLst>
                  <a:ext uri="{0D108BD9-81ED-4DB2-BD59-A6C34878D82A}">
                    <a16:rowId xmlns:a16="http://schemas.microsoft.com/office/drawing/2014/main" val="2969317297"/>
                  </a:ext>
                </a:extLst>
              </a:tr>
              <a:tr h="481818">
                <a:tc>
                  <a:txBody>
                    <a:bodyPr/>
                    <a:lstStyle/>
                    <a:p>
                      <a:pPr lvl="0" rtl="0">
                        <a:spcBef>
                          <a:spcPts val="0"/>
                        </a:spcBef>
                        <a:spcAft>
                          <a:spcPts val="0"/>
                        </a:spcAft>
                        <a:buNone/>
                      </a:pPr>
                      <a:r>
                        <a:rPr lang="en-US" sz="1600" u="none" strike="noStrike">
                          <a:solidFill>
                            <a:srgbClr val="FFFFFF"/>
                          </a:solidFill>
                          <a:effectLst/>
                        </a:rPr>
                        <a:t>Precision</a:t>
                      </a:r>
                      <a:endParaRPr lang="en-US" sz="1600">
                        <a:solidFill>
                          <a:srgbClr val="FFFFFF"/>
                        </a:solidFill>
                        <a:effectLst/>
                      </a:endParaRPr>
                    </a:p>
                  </a:txBody>
                  <a:tcPr marL="63500" marR="63500" marT="63500" marB="63500">
                    <a:solidFill>
                      <a:schemeClr val="tx1"/>
                    </a:solidFill>
                  </a:tcPr>
                </a:tc>
                <a:tc>
                  <a:txBody>
                    <a:bodyPr/>
                    <a:lstStyle/>
                    <a:p>
                      <a:pPr lvl="0" rtl="0">
                        <a:spcBef>
                          <a:spcPts val="0"/>
                        </a:spcBef>
                        <a:spcAft>
                          <a:spcPts val="0"/>
                        </a:spcAft>
                        <a:buNone/>
                      </a:pPr>
                      <a:r>
                        <a:rPr lang="en-US" sz="1800" u="none" strike="noStrike">
                          <a:solidFill>
                            <a:srgbClr val="000000"/>
                          </a:solidFill>
                          <a:effectLst/>
                        </a:rPr>
                        <a:t>92.3%</a:t>
                      </a:r>
                      <a:endParaRPr lang="en-US" sz="1800">
                        <a:effectLst/>
                      </a:endParaRPr>
                    </a:p>
                  </a:txBody>
                  <a:tcPr marL="63500" marR="63500" marT="63500" marB="63500"/>
                </a:tc>
                <a:tc>
                  <a:txBody>
                    <a:bodyPr/>
                    <a:lstStyle/>
                    <a:p>
                      <a:pPr lvl="0" rtl="0">
                        <a:spcBef>
                          <a:spcPts val="0"/>
                        </a:spcBef>
                        <a:spcAft>
                          <a:spcPts val="0"/>
                        </a:spcAft>
                        <a:buNone/>
                      </a:pPr>
                      <a:r>
                        <a:rPr lang="en-US" sz="1800" b="1" u="none" strike="noStrike">
                          <a:solidFill>
                            <a:srgbClr val="000000"/>
                          </a:solidFill>
                          <a:effectLst/>
                        </a:rPr>
                        <a:t>93.0%</a:t>
                      </a:r>
                      <a:endParaRPr lang="en-US" sz="1800" b="1">
                        <a:effectLst/>
                      </a:endParaRPr>
                    </a:p>
                  </a:txBody>
                  <a:tcPr marL="63500" marR="63500" marT="63500" marB="63500"/>
                </a:tc>
                <a:tc>
                  <a:txBody>
                    <a:bodyPr/>
                    <a:lstStyle/>
                    <a:p>
                      <a:pPr lvl="0" rtl="0">
                        <a:spcBef>
                          <a:spcPts val="0"/>
                        </a:spcBef>
                        <a:spcAft>
                          <a:spcPts val="0"/>
                        </a:spcAft>
                        <a:buNone/>
                      </a:pPr>
                      <a:r>
                        <a:rPr lang="en-US" sz="1800" u="none" strike="noStrike">
                          <a:solidFill>
                            <a:srgbClr val="000000"/>
                          </a:solidFill>
                          <a:effectLst/>
                        </a:rPr>
                        <a:t>90.0%</a:t>
                      </a:r>
                      <a:endParaRPr lang="en-US" sz="1800">
                        <a:effectLst/>
                      </a:endParaRPr>
                    </a:p>
                  </a:txBody>
                  <a:tcPr marL="63500" marR="63500" marT="63500" marB="63500"/>
                </a:tc>
                <a:tc>
                  <a:txBody>
                    <a:bodyPr/>
                    <a:lstStyle/>
                    <a:p>
                      <a:pPr lvl="0" rtl="0">
                        <a:spcBef>
                          <a:spcPts val="0"/>
                        </a:spcBef>
                        <a:spcAft>
                          <a:spcPts val="0"/>
                        </a:spcAft>
                        <a:buNone/>
                      </a:pPr>
                      <a:r>
                        <a:rPr lang="en-US" sz="1800" u="none" strike="noStrike">
                          <a:solidFill>
                            <a:srgbClr val="000000"/>
                          </a:solidFill>
                          <a:effectLst/>
                        </a:rPr>
                        <a:t>72.2%</a:t>
                      </a:r>
                      <a:endParaRPr lang="en-US" sz="1800">
                        <a:effectLst/>
                      </a:endParaRPr>
                    </a:p>
                  </a:txBody>
                  <a:tcPr marL="63500" marR="63500" marT="63500" marB="63500"/>
                </a:tc>
                <a:tc>
                  <a:txBody>
                    <a:bodyPr/>
                    <a:lstStyle/>
                    <a:p>
                      <a:pPr lvl="0" rtl="0">
                        <a:spcBef>
                          <a:spcPts val="0"/>
                        </a:spcBef>
                        <a:spcAft>
                          <a:spcPts val="0"/>
                        </a:spcAft>
                        <a:buNone/>
                      </a:pPr>
                      <a:r>
                        <a:rPr lang="en-US" sz="1800" u="none" strike="noStrike">
                          <a:solidFill>
                            <a:srgbClr val="000000"/>
                          </a:solidFill>
                          <a:effectLst/>
                        </a:rPr>
                        <a:t>85.9%</a:t>
                      </a:r>
                      <a:endParaRPr lang="en-US" sz="1800">
                        <a:effectLst/>
                      </a:endParaRPr>
                    </a:p>
                  </a:txBody>
                  <a:tcPr marL="63500" marR="63500" marT="63500" marB="63500"/>
                </a:tc>
                <a:extLst>
                  <a:ext uri="{0D108BD9-81ED-4DB2-BD59-A6C34878D82A}">
                    <a16:rowId xmlns:a16="http://schemas.microsoft.com/office/drawing/2014/main" val="795363095"/>
                  </a:ext>
                </a:extLst>
              </a:tr>
              <a:tr h="481818">
                <a:tc>
                  <a:txBody>
                    <a:bodyPr/>
                    <a:lstStyle/>
                    <a:p>
                      <a:pPr lvl="0" rtl="0">
                        <a:spcBef>
                          <a:spcPts val="0"/>
                        </a:spcBef>
                        <a:spcAft>
                          <a:spcPts val="0"/>
                        </a:spcAft>
                        <a:buNone/>
                      </a:pPr>
                      <a:r>
                        <a:rPr lang="en-US" sz="1600" u="none" strike="noStrike">
                          <a:solidFill>
                            <a:srgbClr val="FFFFFF"/>
                          </a:solidFill>
                          <a:effectLst/>
                        </a:rPr>
                        <a:t>Recall</a:t>
                      </a:r>
                      <a:endParaRPr lang="en-US" sz="1600">
                        <a:solidFill>
                          <a:srgbClr val="FFFFFF"/>
                        </a:solidFill>
                        <a:effectLst/>
                      </a:endParaRPr>
                    </a:p>
                  </a:txBody>
                  <a:tcPr marL="63500" marR="63500" marT="63500" marB="63500">
                    <a:solidFill>
                      <a:schemeClr val="tx1"/>
                    </a:solidFill>
                  </a:tcPr>
                </a:tc>
                <a:tc>
                  <a:txBody>
                    <a:bodyPr/>
                    <a:lstStyle/>
                    <a:p>
                      <a:pPr lvl="0" rtl="0">
                        <a:spcBef>
                          <a:spcPts val="0"/>
                        </a:spcBef>
                        <a:spcAft>
                          <a:spcPts val="0"/>
                        </a:spcAft>
                        <a:buNone/>
                      </a:pPr>
                      <a:r>
                        <a:rPr lang="en-US" sz="1800" b="1" u="none" strike="noStrike">
                          <a:solidFill>
                            <a:srgbClr val="000000"/>
                          </a:solidFill>
                          <a:effectLst/>
                        </a:rPr>
                        <a:t>93.1%</a:t>
                      </a:r>
                      <a:endParaRPr lang="en-US" sz="1800" b="1">
                        <a:effectLst/>
                      </a:endParaRPr>
                    </a:p>
                  </a:txBody>
                  <a:tcPr marL="63500" marR="63500" marT="63500" marB="63500"/>
                </a:tc>
                <a:tc>
                  <a:txBody>
                    <a:bodyPr/>
                    <a:lstStyle/>
                    <a:p>
                      <a:pPr lvl="0" rtl="0">
                        <a:spcBef>
                          <a:spcPts val="0"/>
                        </a:spcBef>
                        <a:spcAft>
                          <a:spcPts val="0"/>
                        </a:spcAft>
                        <a:buNone/>
                      </a:pPr>
                      <a:r>
                        <a:rPr lang="en-US" sz="1800" u="none" strike="noStrike">
                          <a:solidFill>
                            <a:srgbClr val="000000"/>
                          </a:solidFill>
                          <a:effectLst/>
                        </a:rPr>
                        <a:t>92.5%</a:t>
                      </a:r>
                      <a:endParaRPr lang="en-US" sz="1800">
                        <a:effectLst/>
                      </a:endParaRPr>
                    </a:p>
                  </a:txBody>
                  <a:tcPr marL="63500" marR="63500" marT="63500" marB="63500"/>
                </a:tc>
                <a:tc>
                  <a:txBody>
                    <a:bodyPr/>
                    <a:lstStyle/>
                    <a:p>
                      <a:pPr lvl="0" rtl="0">
                        <a:spcBef>
                          <a:spcPts val="0"/>
                        </a:spcBef>
                        <a:spcAft>
                          <a:spcPts val="0"/>
                        </a:spcAft>
                        <a:buNone/>
                      </a:pPr>
                      <a:r>
                        <a:rPr lang="en-US" sz="1800" u="none" strike="noStrike">
                          <a:solidFill>
                            <a:srgbClr val="000000"/>
                          </a:solidFill>
                          <a:effectLst/>
                        </a:rPr>
                        <a:t>89.9%</a:t>
                      </a:r>
                      <a:endParaRPr lang="en-US" sz="1800">
                        <a:effectLst/>
                      </a:endParaRPr>
                    </a:p>
                  </a:txBody>
                  <a:tcPr marL="63500" marR="63500" marT="63500" marB="63500"/>
                </a:tc>
                <a:tc>
                  <a:txBody>
                    <a:bodyPr/>
                    <a:lstStyle/>
                    <a:p>
                      <a:pPr lvl="0" rtl="0">
                        <a:spcBef>
                          <a:spcPts val="0"/>
                        </a:spcBef>
                        <a:spcAft>
                          <a:spcPts val="0"/>
                        </a:spcAft>
                        <a:buNone/>
                      </a:pPr>
                      <a:r>
                        <a:rPr lang="en-US" sz="1800" u="none" strike="noStrike">
                          <a:solidFill>
                            <a:srgbClr val="000000"/>
                          </a:solidFill>
                          <a:effectLst/>
                        </a:rPr>
                        <a:t>69.4%</a:t>
                      </a:r>
                      <a:endParaRPr lang="en-US" sz="1800">
                        <a:effectLst/>
                      </a:endParaRPr>
                    </a:p>
                  </a:txBody>
                  <a:tcPr marL="63500" marR="63500" marT="63500" marB="63500"/>
                </a:tc>
                <a:tc>
                  <a:txBody>
                    <a:bodyPr/>
                    <a:lstStyle/>
                    <a:p>
                      <a:pPr lvl="0" rtl="0">
                        <a:spcBef>
                          <a:spcPts val="0"/>
                        </a:spcBef>
                        <a:spcAft>
                          <a:spcPts val="0"/>
                        </a:spcAft>
                        <a:buNone/>
                      </a:pPr>
                      <a:r>
                        <a:rPr lang="en-US" sz="1800" u="none" strike="noStrike">
                          <a:solidFill>
                            <a:srgbClr val="000000"/>
                          </a:solidFill>
                          <a:effectLst/>
                        </a:rPr>
                        <a:t>84.8%</a:t>
                      </a:r>
                      <a:endParaRPr lang="en-US" sz="1800">
                        <a:effectLst/>
                      </a:endParaRPr>
                    </a:p>
                  </a:txBody>
                  <a:tcPr marL="63500" marR="63500" marT="63500" marB="63500"/>
                </a:tc>
                <a:extLst>
                  <a:ext uri="{0D108BD9-81ED-4DB2-BD59-A6C34878D82A}">
                    <a16:rowId xmlns:a16="http://schemas.microsoft.com/office/drawing/2014/main" val="3305791108"/>
                  </a:ext>
                </a:extLst>
              </a:tr>
              <a:tr h="481818">
                <a:tc>
                  <a:txBody>
                    <a:bodyPr/>
                    <a:lstStyle/>
                    <a:p>
                      <a:pPr lvl="0" rtl="0">
                        <a:spcBef>
                          <a:spcPts val="0"/>
                        </a:spcBef>
                        <a:spcAft>
                          <a:spcPts val="0"/>
                        </a:spcAft>
                        <a:buNone/>
                      </a:pPr>
                      <a:r>
                        <a:rPr lang="en-US" sz="1600" u="none" strike="noStrike">
                          <a:solidFill>
                            <a:srgbClr val="FFFFFF"/>
                          </a:solidFill>
                          <a:effectLst/>
                        </a:rPr>
                        <a:t>Specificity</a:t>
                      </a:r>
                      <a:endParaRPr lang="en-US" sz="1600">
                        <a:solidFill>
                          <a:srgbClr val="FFFFFF"/>
                        </a:solidFill>
                        <a:effectLst/>
                      </a:endParaRPr>
                    </a:p>
                  </a:txBody>
                  <a:tcPr marL="63500" marR="63500" marT="63500" marB="63500">
                    <a:solidFill>
                      <a:schemeClr val="tx1"/>
                    </a:solidFill>
                  </a:tcPr>
                </a:tc>
                <a:tc>
                  <a:txBody>
                    <a:bodyPr/>
                    <a:lstStyle/>
                    <a:p>
                      <a:pPr lvl="0" rtl="0">
                        <a:spcBef>
                          <a:spcPts val="0"/>
                        </a:spcBef>
                        <a:spcAft>
                          <a:spcPts val="0"/>
                        </a:spcAft>
                        <a:buNone/>
                      </a:pPr>
                      <a:r>
                        <a:rPr lang="en-US" sz="1800" u="none" strike="noStrike">
                          <a:solidFill>
                            <a:srgbClr val="000000"/>
                          </a:solidFill>
                          <a:effectLst/>
                        </a:rPr>
                        <a:t>96.2%</a:t>
                      </a:r>
                      <a:endParaRPr lang="en-US" sz="1800">
                        <a:effectLst/>
                      </a:endParaRPr>
                    </a:p>
                  </a:txBody>
                  <a:tcPr marL="63500" marR="63500" marT="63500" marB="63500"/>
                </a:tc>
                <a:tc>
                  <a:txBody>
                    <a:bodyPr/>
                    <a:lstStyle/>
                    <a:p>
                      <a:pPr lvl="0" rtl="0">
                        <a:spcBef>
                          <a:spcPts val="0"/>
                        </a:spcBef>
                        <a:spcAft>
                          <a:spcPts val="0"/>
                        </a:spcAft>
                        <a:buNone/>
                      </a:pPr>
                      <a:r>
                        <a:rPr lang="en-US" sz="1800" b="1" u="none" strike="noStrike">
                          <a:solidFill>
                            <a:srgbClr val="000000"/>
                          </a:solidFill>
                          <a:effectLst/>
                        </a:rPr>
                        <a:t>96.9%</a:t>
                      </a:r>
                      <a:endParaRPr lang="en-US" sz="1800" b="1">
                        <a:effectLst/>
                      </a:endParaRPr>
                    </a:p>
                  </a:txBody>
                  <a:tcPr marL="63500" marR="63500" marT="63500" marB="63500"/>
                </a:tc>
                <a:tc>
                  <a:txBody>
                    <a:bodyPr/>
                    <a:lstStyle/>
                    <a:p>
                      <a:pPr lvl="0" rtl="0">
                        <a:spcBef>
                          <a:spcPts val="0"/>
                        </a:spcBef>
                        <a:spcAft>
                          <a:spcPts val="0"/>
                        </a:spcAft>
                        <a:buNone/>
                      </a:pPr>
                      <a:r>
                        <a:rPr lang="en-US" sz="1800" u="none" strike="noStrike">
                          <a:solidFill>
                            <a:srgbClr val="000000"/>
                          </a:solidFill>
                          <a:effectLst/>
                        </a:rPr>
                        <a:t>94.5%</a:t>
                      </a:r>
                      <a:endParaRPr lang="en-US" sz="1800">
                        <a:effectLst/>
                      </a:endParaRPr>
                    </a:p>
                  </a:txBody>
                  <a:tcPr marL="63500" marR="63500" marT="63500" marB="63500"/>
                </a:tc>
                <a:tc>
                  <a:txBody>
                    <a:bodyPr/>
                    <a:lstStyle/>
                    <a:p>
                      <a:pPr lvl="0" rtl="0">
                        <a:spcBef>
                          <a:spcPts val="0"/>
                        </a:spcBef>
                        <a:spcAft>
                          <a:spcPts val="0"/>
                        </a:spcAft>
                        <a:buNone/>
                      </a:pPr>
                      <a:r>
                        <a:rPr lang="en-US" sz="1800" u="none" strike="noStrike">
                          <a:solidFill>
                            <a:srgbClr val="000000"/>
                          </a:solidFill>
                          <a:effectLst/>
                        </a:rPr>
                        <a:t>85.0%</a:t>
                      </a:r>
                      <a:endParaRPr lang="en-US" sz="1800">
                        <a:effectLst/>
                      </a:endParaRPr>
                    </a:p>
                  </a:txBody>
                  <a:tcPr marL="63500" marR="63500" marT="63500" marB="63500"/>
                </a:tc>
                <a:tc>
                  <a:txBody>
                    <a:bodyPr/>
                    <a:lstStyle/>
                    <a:p>
                      <a:pPr lvl="0" rtl="0">
                        <a:spcBef>
                          <a:spcPts val="0"/>
                        </a:spcBef>
                        <a:spcAft>
                          <a:spcPts val="0"/>
                        </a:spcAft>
                        <a:buNone/>
                      </a:pPr>
                      <a:r>
                        <a:rPr lang="en-US" sz="1800" u="none" strike="noStrike">
                          <a:solidFill>
                            <a:srgbClr val="000000"/>
                          </a:solidFill>
                          <a:effectLst/>
                        </a:rPr>
                        <a:t>92.2%</a:t>
                      </a:r>
                      <a:endParaRPr lang="en-US" sz="1800">
                        <a:effectLst/>
                      </a:endParaRPr>
                    </a:p>
                  </a:txBody>
                  <a:tcPr marL="63500" marR="63500" marT="63500" marB="63500"/>
                </a:tc>
                <a:extLst>
                  <a:ext uri="{0D108BD9-81ED-4DB2-BD59-A6C34878D82A}">
                    <a16:rowId xmlns:a16="http://schemas.microsoft.com/office/drawing/2014/main" val="1132078675"/>
                  </a:ext>
                </a:extLst>
              </a:tr>
            </a:tbl>
          </a:graphicData>
        </a:graphic>
      </p:graphicFrame>
    </p:spTree>
    <p:extLst>
      <p:ext uri="{BB962C8B-B14F-4D97-AF65-F5344CB8AC3E}">
        <p14:creationId xmlns:p14="http://schemas.microsoft.com/office/powerpoint/2010/main" val="22830633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A81047B3C98A429AED8782B3360640" ma:contentTypeVersion="15" ma:contentTypeDescription="Create a new document." ma:contentTypeScope="" ma:versionID="06f10973fad044b0308b4d70220e059a">
  <xsd:schema xmlns:xsd="http://www.w3.org/2001/XMLSchema" xmlns:xs="http://www.w3.org/2001/XMLSchema" xmlns:p="http://schemas.microsoft.com/office/2006/metadata/properties" xmlns:ns3="5a5f4d78-46c3-4f97-a810-faff3f906a8d" xmlns:ns4="9e737087-1db6-48d2-9957-32ef3cf12936" targetNamespace="http://schemas.microsoft.com/office/2006/metadata/properties" ma:root="true" ma:fieldsID="6d288623d56d3d681cd2fec5c97995fb" ns3:_="" ns4:_="">
    <xsd:import namespace="5a5f4d78-46c3-4f97-a810-faff3f906a8d"/>
    <xsd:import namespace="9e737087-1db6-48d2-9957-32ef3cf1293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4:SharedWithUsers" minOccurs="0"/>
                <xsd:element ref="ns4:SharedWithDetails" minOccurs="0"/>
                <xsd:element ref="ns4:SharingHintHash" minOccurs="0"/>
                <xsd:element ref="ns3:_activity" minOccurs="0"/>
                <xsd:element ref="ns3:MediaServiceSystem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5f4d78-46c3-4f97-a810-faff3f906a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4" nillable="true" ma:displayName="_activity" ma:hidden="true" ma:internalName="_activity">
      <xsd:simpleType>
        <xsd:restriction base="dms:Note"/>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737087-1db6-48d2-9957-32ef3cf12936"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5a5f4d78-46c3-4f97-a810-faff3f906a8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F34BB3-A75F-4520-8E03-39725064BA8D}">
  <ds:schemaRefs>
    <ds:schemaRef ds:uri="5a5f4d78-46c3-4f97-a810-faff3f906a8d"/>
    <ds:schemaRef ds:uri="9e737087-1db6-48d2-9957-32ef3cf1293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B1669D6-67B2-426A-95A1-10190227A1C5}">
  <ds:schemaRefs>
    <ds:schemaRef ds:uri="5a5f4d78-46c3-4f97-a810-faff3f906a8d"/>
    <ds:schemaRef ds:uri="9e737087-1db6-48d2-9957-32ef3cf1293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D3892C6-D2D0-4552-9947-386D44EA4B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Retrospect</vt:lpstr>
      <vt:lpstr>Exploring the Efficacy of Transformers in Colorectal Semantic Gland Segmentation</vt:lpstr>
      <vt:lpstr>Introduction</vt:lpstr>
      <vt:lpstr>Problem Statement</vt:lpstr>
      <vt:lpstr>Literature Review</vt:lpstr>
      <vt:lpstr>Literature Review</vt:lpstr>
      <vt:lpstr>Methodology: Dataset Description</vt:lpstr>
      <vt:lpstr>Methodology: Architectures Used</vt:lpstr>
      <vt:lpstr>Implementation</vt:lpstr>
      <vt:lpstr>Results</vt:lpstr>
      <vt:lpstr>Evaluation Metrics</vt:lpstr>
      <vt:lpstr>Performance evaluation</vt:lpstr>
      <vt:lpstr>Work Division</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Omar Arif</dc:creator>
  <cp:revision>26</cp:revision>
  <dcterms:created xsi:type="dcterms:W3CDTF">2019-10-30T06:18:52Z</dcterms:created>
  <dcterms:modified xsi:type="dcterms:W3CDTF">2024-05-12T19:30:50Z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0x01010088A81047B3C98A429AED8782B3360640</vt:lpwstr>
  </property>
</Properties>
</file>