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297E5-82AC-474B-BDE1-BAF140DCA6EF}" v="3" dt="2024-01-25T04:18:01.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p:cViewPr varScale="1">
        <p:scale>
          <a:sx n="74" d="100"/>
          <a:sy n="74" d="100"/>
        </p:scale>
        <p:origin x="12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o Iglesias Pérez" userId="99a29e70352070f2" providerId="Windows Live" clId="Web-{7C1297E5-82AC-474B-BDE1-BAF140DCA6EF}"/>
    <pc:docChg chg="modSld">
      <pc:chgData name="Julio Iglesias Pérez" userId="99a29e70352070f2" providerId="Windows Live" clId="Web-{7C1297E5-82AC-474B-BDE1-BAF140DCA6EF}" dt="2024-01-25T04:18:01.126" v="2" actId="20577"/>
      <pc:docMkLst>
        <pc:docMk/>
      </pc:docMkLst>
      <pc:sldChg chg="modSp">
        <pc:chgData name="Julio Iglesias Pérez" userId="99a29e70352070f2" providerId="Windows Live" clId="Web-{7C1297E5-82AC-474B-BDE1-BAF140DCA6EF}" dt="2024-01-25T04:18:01.126" v="2" actId="20577"/>
        <pc:sldMkLst>
          <pc:docMk/>
          <pc:sldMk cId="1311180039" sldId="258"/>
        </pc:sldMkLst>
        <pc:spChg chg="mod">
          <ac:chgData name="Julio Iglesias Pérez" userId="99a29e70352070f2" providerId="Windows Live" clId="Web-{7C1297E5-82AC-474B-BDE1-BAF140DCA6EF}" dt="2024-01-25T04:18:01.126" v="2" actId="20577"/>
          <ac:spMkLst>
            <pc:docMk/>
            <pc:sldMk cId="1311180039" sldId="258"/>
            <ac:spMk id="2051"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24.1.2024.</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24.1.2024.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24.1.2024.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BO" dirty="0"/>
              <a:t>Ethical Hacking</a:t>
            </a:r>
          </a:p>
        </p:txBody>
      </p:sp>
      <p:sp>
        <p:nvSpPr>
          <p:cNvPr id="2051" name="Rectangle 3"/>
          <p:cNvSpPr>
            <a:spLocks noGrp="1" noChangeArrowheads="1"/>
          </p:cNvSpPr>
          <p:nvPr>
            <p:ph type="subTitle" idx="1"/>
          </p:nvPr>
        </p:nvSpPr>
        <p:spPr>
          <a:xfrm>
            <a:off x="1115616" y="3886200"/>
            <a:ext cx="7056784" cy="1752600"/>
          </a:xfrm>
        </p:spPr>
        <p:txBody>
          <a:bodyPr>
            <a:normAutofit/>
          </a:bodyPr>
          <a:lstStyle/>
          <a:p>
            <a:r>
              <a:rPr lang="es-BO" dirty="0">
                <a:latin typeface="Microsoft New Tai Lue"/>
                <a:cs typeface="Microsoft New Tai Lue"/>
              </a:rPr>
              <a:t>Ing. Julio Javier Iglesias Pérez</a:t>
            </a:r>
            <a:br>
              <a:rPr lang="es-BO" sz="1600" dirty="0"/>
            </a:br>
            <a:r>
              <a:rPr lang="es-BO" sz="1600" dirty="0">
                <a:latin typeface="Microsoft New Tai Lue"/>
                <a:cs typeface="Microsoft New Tai Lue"/>
              </a:rPr>
              <a:t>MVP Enterprise Security</a:t>
            </a:r>
            <a:endParaRPr lang="es-ES" dirty="0"/>
          </a:p>
        </p:txBody>
      </p:sp>
    </p:spTree>
    <p:extLst>
      <p:ext uri="{BB962C8B-B14F-4D97-AF65-F5344CB8AC3E}">
        <p14:creationId xmlns:p14="http://schemas.microsoft.com/office/powerpoint/2010/main" val="1311180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Fase 1: Reconocimiento</a:t>
            </a:r>
          </a:p>
        </p:txBody>
      </p:sp>
      <p:sp>
        <p:nvSpPr>
          <p:cNvPr id="3" name="2 Marcador de contenido"/>
          <p:cNvSpPr>
            <a:spLocks noGrp="1"/>
          </p:cNvSpPr>
          <p:nvPr>
            <p:ph idx="1"/>
          </p:nvPr>
        </p:nvSpPr>
        <p:spPr/>
        <p:txBody>
          <a:bodyPr/>
          <a:lstStyle/>
          <a:p>
            <a:pPr marL="0" indent="0">
              <a:buNone/>
            </a:pPr>
            <a:r>
              <a:rPr lang="es-BO" dirty="0"/>
              <a:t>La fase de reconocimiento, es la fase preparatoria donde un atacante busca la manera de obtener la mayor cantidad de información posible acerca de un blanco de evaluación antes de realizar un ataque</a:t>
            </a:r>
          </a:p>
        </p:txBody>
      </p:sp>
    </p:spTree>
    <p:extLst>
      <p:ext uri="{BB962C8B-B14F-4D97-AF65-F5344CB8AC3E}">
        <p14:creationId xmlns:p14="http://schemas.microsoft.com/office/powerpoint/2010/main" val="261496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3" name="2 Marcador de contenido"/>
          <p:cNvSpPr>
            <a:spLocks noGrp="1"/>
          </p:cNvSpPr>
          <p:nvPr>
            <p:ph idx="1"/>
          </p:nvPr>
        </p:nvSpPr>
        <p:spPr/>
        <p:txBody>
          <a:bodyPr/>
          <a:lstStyle/>
          <a:p>
            <a:pPr marL="0" indent="0">
              <a:buNone/>
            </a:pPr>
            <a:r>
              <a:rPr lang="es-BO" dirty="0"/>
              <a:t>La exploración se refiere a la fase de pre-ataque cuando el hacker explora la red para información específica en la base de la información adquirida durante la fase de reconocimiento</a:t>
            </a:r>
          </a:p>
          <a:p>
            <a:pPr marL="0" indent="0">
              <a:buNone/>
            </a:pPr>
            <a:endParaRPr lang="es-BO" dirty="0"/>
          </a:p>
        </p:txBody>
      </p:sp>
      <p:sp>
        <p:nvSpPr>
          <p:cNvPr id="2" name="1 Título"/>
          <p:cNvSpPr>
            <a:spLocks noGrp="1"/>
          </p:cNvSpPr>
          <p:nvPr>
            <p:ph type="title"/>
          </p:nvPr>
        </p:nvSpPr>
        <p:spPr/>
        <p:txBody>
          <a:bodyPr/>
          <a:lstStyle/>
          <a:p>
            <a:r>
              <a:rPr lang="es-BO" dirty="0"/>
              <a:t>Fase 2: Exploración</a:t>
            </a:r>
          </a:p>
        </p:txBody>
      </p:sp>
    </p:spTree>
    <p:extLst>
      <p:ext uri="{BB962C8B-B14F-4D97-AF65-F5344CB8AC3E}">
        <p14:creationId xmlns:p14="http://schemas.microsoft.com/office/powerpoint/2010/main" val="92775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Fase 3: Obtener acceso</a:t>
            </a:r>
          </a:p>
        </p:txBody>
      </p:sp>
      <p:sp>
        <p:nvSpPr>
          <p:cNvPr id="3" name="2 Marcador de contenido"/>
          <p:cNvSpPr>
            <a:spLocks noGrp="1"/>
          </p:cNvSpPr>
          <p:nvPr>
            <p:ph idx="1"/>
          </p:nvPr>
        </p:nvSpPr>
        <p:spPr/>
        <p:txBody>
          <a:bodyPr/>
          <a:lstStyle/>
          <a:p>
            <a:pPr marL="0" indent="0">
              <a:buNone/>
            </a:pPr>
            <a:r>
              <a:rPr lang="es-BO" dirty="0"/>
              <a:t>La obtención de acceso se refiere a la fase de penetración. El hacker explota la vulnerabilidad en el sistema. </a:t>
            </a:r>
          </a:p>
          <a:p>
            <a:pPr marL="0" indent="0">
              <a:buNone/>
            </a:pPr>
            <a:r>
              <a:rPr lang="es-BO" dirty="0"/>
              <a:t>La explotación puede ocurrir en la red LAN, en Internet, engaño o robo. Por ejemplo desbordamiento del búfer, negación de servicio, secuestro de sesión y ruptura de contraseña.</a:t>
            </a:r>
          </a:p>
          <a:p>
            <a:pPr marL="0" indent="0">
              <a:buNone/>
            </a:pPr>
            <a:endParaRPr lang="es-BO" dirty="0"/>
          </a:p>
        </p:txBody>
      </p:sp>
    </p:spTree>
    <p:extLst>
      <p:ext uri="{BB962C8B-B14F-4D97-AF65-F5344CB8AC3E}">
        <p14:creationId xmlns:p14="http://schemas.microsoft.com/office/powerpoint/2010/main" val="68444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Fase 4: Mantener acceso</a:t>
            </a:r>
          </a:p>
        </p:txBody>
      </p:sp>
      <p:sp>
        <p:nvSpPr>
          <p:cNvPr id="3" name="2 Marcador de contenido"/>
          <p:cNvSpPr>
            <a:spLocks noGrp="1"/>
          </p:cNvSpPr>
          <p:nvPr>
            <p:ph idx="1"/>
          </p:nvPr>
        </p:nvSpPr>
        <p:spPr/>
        <p:txBody>
          <a:bodyPr/>
          <a:lstStyle/>
          <a:p>
            <a:pPr marL="0" indent="0">
              <a:buNone/>
            </a:pPr>
            <a:r>
              <a:rPr lang="es-BO" sz="2800" dirty="0"/>
              <a:t>El mantenimiento del acceso se refiere a la fase cuando el hacker intenta retener su propiedad en el sistema. El hacker ha comprometido el sistema. Los hackers pueden asegurarse el acceso exclusivo al sistema reforzándolo (previniendo el acceso a otros hackers) mediante backdoors, rootkits o troyanos.</a:t>
            </a:r>
          </a:p>
          <a:p>
            <a:pPr marL="0" indent="0">
              <a:buNone/>
            </a:pPr>
            <a:r>
              <a:rPr lang="es-BO" sz="2800" dirty="0"/>
              <a:t>Los hackers pueden cargar, descargar, manipular información, aplicaciones y configuraciones propias del sistema.</a:t>
            </a:r>
          </a:p>
          <a:p>
            <a:pPr marL="0" indent="0">
              <a:buNone/>
            </a:pPr>
            <a:endParaRPr lang="es-BO" dirty="0"/>
          </a:p>
        </p:txBody>
      </p:sp>
    </p:spTree>
    <p:extLst>
      <p:ext uri="{BB962C8B-B14F-4D97-AF65-F5344CB8AC3E}">
        <p14:creationId xmlns:p14="http://schemas.microsoft.com/office/powerpoint/2010/main" val="277384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Fase 5: Limpiar pistas</a:t>
            </a:r>
          </a:p>
        </p:txBody>
      </p:sp>
      <p:sp>
        <p:nvSpPr>
          <p:cNvPr id="3" name="2 Marcador de contenido"/>
          <p:cNvSpPr>
            <a:spLocks noGrp="1"/>
          </p:cNvSpPr>
          <p:nvPr>
            <p:ph idx="1"/>
          </p:nvPr>
        </p:nvSpPr>
        <p:spPr/>
        <p:txBody>
          <a:bodyPr>
            <a:normAutofit lnSpcReduction="10000"/>
          </a:bodyPr>
          <a:lstStyle/>
          <a:p>
            <a:pPr marL="0" indent="0">
              <a:buNone/>
            </a:pPr>
            <a:r>
              <a:rPr lang="es-BO" dirty="0"/>
              <a:t>Esta fase se refiere a las actividades que el hacker hace para ocultar sus fechorías. Las razones incluyen la necesidad de prolongar su estadía, continuar utilizando los recursos, removiendo evidencia del hacking, o impedir acciones legales.</a:t>
            </a:r>
          </a:p>
          <a:p>
            <a:pPr marL="0" indent="0">
              <a:buNone/>
            </a:pPr>
            <a:r>
              <a:rPr lang="es-BO" dirty="0"/>
              <a:t>Los ejemplos incluyen esteganografía, tunneling y alteración de archivos de registro (logs).</a:t>
            </a:r>
          </a:p>
          <a:p>
            <a:pPr marL="0" indent="0">
              <a:buNone/>
            </a:pPr>
            <a:endParaRPr lang="es-BO" dirty="0"/>
          </a:p>
        </p:txBody>
      </p:sp>
    </p:spTree>
    <p:extLst>
      <p:ext uri="{BB962C8B-B14F-4D97-AF65-F5344CB8AC3E}">
        <p14:creationId xmlns:p14="http://schemas.microsoft.com/office/powerpoint/2010/main" val="332781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Tipos de ataques</a:t>
            </a:r>
          </a:p>
        </p:txBody>
      </p:sp>
      <p:sp>
        <p:nvSpPr>
          <p:cNvPr id="3" name="2 Marcador de contenido"/>
          <p:cNvSpPr>
            <a:spLocks noGrp="1"/>
          </p:cNvSpPr>
          <p:nvPr>
            <p:ph idx="1"/>
          </p:nvPr>
        </p:nvSpPr>
        <p:spPr/>
        <p:txBody>
          <a:bodyPr/>
          <a:lstStyle/>
          <a:p>
            <a:pPr marL="0" indent="0">
              <a:buNone/>
            </a:pPr>
            <a:r>
              <a:rPr lang="es-BO" b="1" dirty="0"/>
              <a:t>1. Ataques al Sistema Operativo.</a:t>
            </a:r>
            <a:r>
              <a:rPr lang="es-BO" dirty="0"/>
              <a:t> </a:t>
            </a:r>
          </a:p>
          <a:p>
            <a:pPr marL="0" indent="0">
              <a:buNone/>
            </a:pPr>
            <a:endParaRPr lang="es-BO" b="1" dirty="0"/>
          </a:p>
          <a:p>
            <a:pPr marL="0" indent="0">
              <a:buNone/>
            </a:pPr>
            <a:r>
              <a:rPr lang="es-BO" b="1" dirty="0"/>
              <a:t>2. Ataques al nivel de aplicación.</a:t>
            </a:r>
            <a:endParaRPr lang="es-BO" dirty="0"/>
          </a:p>
          <a:p>
            <a:pPr marL="0" indent="0">
              <a:buNone/>
            </a:pPr>
            <a:endParaRPr lang="es-BO" b="1" dirty="0"/>
          </a:p>
          <a:p>
            <a:pPr marL="0" indent="0">
              <a:buNone/>
            </a:pPr>
            <a:r>
              <a:rPr lang="es-BO" b="1" dirty="0"/>
              <a:t>3. Ataques al código Shrink Wrap.</a:t>
            </a:r>
          </a:p>
          <a:p>
            <a:pPr marL="0" indent="0">
              <a:buNone/>
            </a:pPr>
            <a:endParaRPr lang="es-BO" b="1" dirty="0"/>
          </a:p>
          <a:p>
            <a:pPr marL="0" indent="0">
              <a:buNone/>
            </a:pPr>
            <a:r>
              <a:rPr lang="es-BO" b="1" dirty="0"/>
              <a:t>4. Ataques a la configuración incorrecta.</a:t>
            </a:r>
            <a:endParaRPr lang="es-BO" dirty="0"/>
          </a:p>
          <a:p>
            <a:pPr marL="0" indent="0">
              <a:buNone/>
            </a:pPr>
            <a:endParaRPr lang="es-BO" dirty="0"/>
          </a:p>
          <a:p>
            <a:endParaRPr lang="es-BO" dirty="0"/>
          </a:p>
        </p:txBody>
      </p:sp>
    </p:spTree>
    <p:extLst>
      <p:ext uri="{BB962C8B-B14F-4D97-AF65-F5344CB8AC3E}">
        <p14:creationId xmlns:p14="http://schemas.microsoft.com/office/powerpoint/2010/main" val="216330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1. Ataques al Sistema Operativo</a:t>
            </a:r>
          </a:p>
        </p:txBody>
      </p:sp>
      <p:sp>
        <p:nvSpPr>
          <p:cNvPr id="3" name="2 Marcador de contenido"/>
          <p:cNvSpPr>
            <a:spLocks noGrp="1"/>
          </p:cNvSpPr>
          <p:nvPr>
            <p:ph idx="1"/>
          </p:nvPr>
        </p:nvSpPr>
        <p:spPr/>
        <p:txBody>
          <a:bodyPr>
            <a:normAutofit lnSpcReduction="10000"/>
          </a:bodyPr>
          <a:lstStyle/>
          <a:p>
            <a:pPr marL="0" indent="0">
              <a:buNone/>
            </a:pPr>
            <a:r>
              <a:rPr lang="es-BO" sz="2800" dirty="0"/>
              <a:t>La naturaleza de los Sistemas Operativos hoy en día es compleja. Estos pueden correr servicios, puertos y modos de acceso y requerir un ajuste extensivo para ser bloqueados y bajados.</a:t>
            </a:r>
          </a:p>
          <a:p>
            <a:pPr marL="0" indent="0">
              <a:buNone/>
            </a:pPr>
            <a:r>
              <a:rPr lang="es-BO" sz="2800" dirty="0"/>
              <a:t>La instalación por defecto de muchos S.O. tiene un número extenso de servicios corriendo y puertos abiertos. Aplicar parches y revisiones no es una tarea fácil en esto días con tanta complejidad en las redes. Los atacantes buscan vulnerabilidades en los S.O. y las explotan para obtener acceso a la red del sistema.</a:t>
            </a:r>
          </a:p>
          <a:p>
            <a:pPr marL="0" indent="0">
              <a:buNone/>
            </a:pPr>
            <a:endParaRPr lang="es-BO" dirty="0"/>
          </a:p>
        </p:txBody>
      </p:sp>
    </p:spTree>
    <p:extLst>
      <p:ext uri="{BB962C8B-B14F-4D97-AF65-F5344CB8AC3E}">
        <p14:creationId xmlns:p14="http://schemas.microsoft.com/office/powerpoint/2010/main" val="84179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2. Ataques al nivel de aplicación</a:t>
            </a:r>
          </a:p>
        </p:txBody>
      </p:sp>
      <p:sp>
        <p:nvSpPr>
          <p:cNvPr id="3" name="2 Marcador de contenido"/>
          <p:cNvSpPr>
            <a:spLocks noGrp="1"/>
          </p:cNvSpPr>
          <p:nvPr>
            <p:ph idx="1"/>
          </p:nvPr>
        </p:nvSpPr>
        <p:spPr/>
        <p:txBody>
          <a:bodyPr>
            <a:normAutofit lnSpcReduction="10000"/>
          </a:bodyPr>
          <a:lstStyle/>
          <a:p>
            <a:pPr marL="0" indent="0">
              <a:buNone/>
            </a:pPr>
            <a:r>
              <a:rPr lang="es-BO" sz="2400" dirty="0"/>
              <a:t>Los desarrolladores de software están bajo presión para llevar los productos a tiempo. La programación extrema está en subida en la metodología de ingeniería de software. Las aplicaciones vienen con muchas funcionalidades y características. El tiempo no es suficiente para realizar un estudio completo antes de lanzar los productos. La seguridad es aplicada a último momento y es introducida en forma de un componente complementario. </a:t>
            </a:r>
          </a:p>
          <a:p>
            <a:pPr marL="0" indent="0">
              <a:buNone/>
            </a:pPr>
            <a:r>
              <a:rPr lang="es-BO" sz="2400" dirty="0"/>
              <a:t>La pobre o no existencia de revisión en las aplicaciones conlleva a los ataques de desbordamiento de búfer.</a:t>
            </a:r>
          </a:p>
          <a:p>
            <a:pPr marL="0" indent="0">
              <a:buNone/>
            </a:pPr>
            <a:r>
              <a:rPr lang="es-BO" sz="2400" dirty="0"/>
              <a:t> </a:t>
            </a:r>
          </a:p>
          <a:p>
            <a:pPr marL="0" indent="0">
              <a:buNone/>
            </a:pPr>
            <a:r>
              <a:rPr lang="es-BO" sz="1400" b="1" dirty="0"/>
              <a:t>Nota.-</a:t>
            </a:r>
            <a:r>
              <a:rPr lang="es-BO" sz="1400" dirty="0"/>
              <a:t> Desbordamiento de búfer es un error de software que se produce cuando se copia una cantidad de datos sobre un área que no es lo suficientemente grande para contenerlos.</a:t>
            </a:r>
          </a:p>
        </p:txBody>
      </p:sp>
    </p:spTree>
    <p:extLst>
      <p:ext uri="{BB962C8B-B14F-4D97-AF65-F5344CB8AC3E}">
        <p14:creationId xmlns:p14="http://schemas.microsoft.com/office/powerpoint/2010/main" val="233649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normAutofit fontScale="90000"/>
          </a:bodyPr>
          <a:lstStyle/>
          <a:p>
            <a:r>
              <a:rPr lang="es-BO" dirty="0"/>
              <a:t>3. Ataques al código Shrink Wrap</a:t>
            </a:r>
          </a:p>
        </p:txBody>
      </p:sp>
      <p:sp>
        <p:nvSpPr>
          <p:cNvPr id="3" name="2 Marcador de contenido"/>
          <p:cNvSpPr>
            <a:spLocks noGrp="1"/>
          </p:cNvSpPr>
          <p:nvPr>
            <p:ph idx="1"/>
          </p:nvPr>
        </p:nvSpPr>
        <p:spPr/>
        <p:txBody>
          <a:bodyPr>
            <a:normAutofit lnSpcReduction="10000"/>
          </a:bodyPr>
          <a:lstStyle/>
          <a:p>
            <a:pPr marL="0" indent="0">
              <a:buNone/>
            </a:pPr>
            <a:r>
              <a:rPr lang="es-BO" dirty="0"/>
              <a:t>Cuando se instala un S.O. aplicaciones, vienen con toneladas de scripts o guiones para hacer la vida del administrador más simple.</a:t>
            </a:r>
          </a:p>
          <a:p>
            <a:pPr marL="0" indent="0">
              <a:buNone/>
            </a:pPr>
            <a:r>
              <a:rPr lang="es-BO" dirty="0"/>
              <a:t>El problema es que estos scripts no tienen un "ajuste fino" o carecen de personalización.</a:t>
            </a:r>
          </a:p>
          <a:p>
            <a:pPr marL="0" indent="0">
              <a:buNone/>
            </a:pPr>
            <a:r>
              <a:rPr lang="es-BO" dirty="0"/>
              <a:t>Esto dará lugar a código defectuoso o ataques al código Shrink Wrap.</a:t>
            </a:r>
          </a:p>
        </p:txBody>
      </p:sp>
    </p:spTree>
    <p:extLst>
      <p:ext uri="{BB962C8B-B14F-4D97-AF65-F5344CB8AC3E}">
        <p14:creationId xmlns:p14="http://schemas.microsoft.com/office/powerpoint/2010/main" val="426794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normAutofit fontScale="90000"/>
          </a:bodyPr>
          <a:lstStyle/>
          <a:p>
            <a:r>
              <a:rPr lang="es-BO" dirty="0"/>
              <a:t>4. Ataques a la configuración incorrecta</a:t>
            </a:r>
          </a:p>
        </p:txBody>
      </p:sp>
      <p:sp>
        <p:nvSpPr>
          <p:cNvPr id="3" name="2 Marcador de contenido"/>
          <p:cNvSpPr>
            <a:spLocks noGrp="1"/>
          </p:cNvSpPr>
          <p:nvPr>
            <p:ph idx="1"/>
          </p:nvPr>
        </p:nvSpPr>
        <p:spPr/>
        <p:txBody>
          <a:bodyPr>
            <a:normAutofit/>
          </a:bodyPr>
          <a:lstStyle/>
          <a:p>
            <a:pPr marL="0" indent="0">
              <a:buNone/>
            </a:pPr>
            <a:r>
              <a:rPr lang="es-BO" sz="2800" dirty="0"/>
              <a:t>Los sistemas que deben ser bastante seguros son hackeados porque no fueron configurados de manera correcta. Los sistemas son complejos y el administrador no tiene las habilidades o recursos necesarios para corregir el problema.</a:t>
            </a:r>
          </a:p>
          <a:p>
            <a:pPr marL="0" indent="0">
              <a:buNone/>
            </a:pPr>
            <a:r>
              <a:rPr lang="es-BO" sz="2800" dirty="0"/>
              <a:t>El administrador creará una configuración simple que funcione. </a:t>
            </a:r>
          </a:p>
          <a:p>
            <a:pPr marL="0" indent="0">
              <a:buNone/>
            </a:pPr>
            <a:r>
              <a:rPr lang="es-BO" sz="2800" dirty="0"/>
              <a:t>Para maximizar las posibilidades de configuración correcta de un equipo, se debe remover los servicios o software innecesarios.</a:t>
            </a:r>
          </a:p>
          <a:p>
            <a:endParaRPr lang="es-BO" dirty="0"/>
          </a:p>
        </p:txBody>
      </p:sp>
    </p:spTree>
    <p:extLst>
      <p:ext uri="{BB962C8B-B14F-4D97-AF65-F5344CB8AC3E}">
        <p14:creationId xmlns:p14="http://schemas.microsoft.com/office/powerpoint/2010/main" val="328493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050" name="Rectangle 2"/>
          <p:cNvSpPr>
            <a:spLocks noGrp="1" noChangeArrowheads="1"/>
          </p:cNvSpPr>
          <p:nvPr>
            <p:ph type="ctrTitle"/>
          </p:nvPr>
        </p:nvSpPr>
        <p:spPr/>
        <p:txBody>
          <a:bodyPr/>
          <a:lstStyle/>
          <a:p>
            <a:r>
              <a:rPr lang="es-BO" dirty="0"/>
              <a:t>1. Introducción</a:t>
            </a:r>
          </a:p>
        </p:txBody>
      </p:sp>
      <p:sp>
        <p:nvSpPr>
          <p:cNvPr id="2051" name="Rectangle 3"/>
          <p:cNvSpPr>
            <a:spLocks noGrp="1" noChangeArrowheads="1"/>
          </p:cNvSpPr>
          <p:nvPr>
            <p:ph type="subTitle" idx="1"/>
          </p:nvPr>
        </p:nvSpPr>
        <p:spPr/>
        <p:txBody>
          <a:bodyPr>
            <a:normAutofit fontScale="92500" lnSpcReduction="10000"/>
          </a:bodyPr>
          <a:lstStyle/>
          <a:p>
            <a:r>
              <a:rPr lang="es-BO" dirty="0"/>
              <a:t>Julio Javier Iglesias Pérez</a:t>
            </a:r>
            <a:endParaRPr lang="es-BO" sz="2400" dirty="0"/>
          </a:p>
        </p:txBody>
      </p:sp>
    </p:spTree>
    <p:extLst>
      <p:ext uri="{BB962C8B-B14F-4D97-AF65-F5344CB8AC3E}">
        <p14:creationId xmlns:p14="http://schemas.microsoft.com/office/powerpoint/2010/main" val="1320919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3" name="2 Marcador de contenido"/>
          <p:cNvSpPr>
            <a:spLocks noGrp="1"/>
          </p:cNvSpPr>
          <p:nvPr>
            <p:ph idx="1"/>
          </p:nvPr>
        </p:nvSpPr>
        <p:spPr/>
        <p:txBody>
          <a:bodyPr/>
          <a:lstStyle/>
          <a:p>
            <a:pPr marL="0" indent="0">
              <a:buNone/>
            </a:pPr>
            <a:r>
              <a:rPr lang="es-BO" b="1" dirty="0"/>
              <a:t>Recordar esta regla:</a:t>
            </a:r>
            <a:r>
              <a:rPr lang="es-BO" dirty="0"/>
              <a:t> “Si un hacker quiere ingresar en un sistema, el/ella lo hará y no hay nada que se pueda hacer para impedirlo. </a:t>
            </a:r>
            <a:br>
              <a:rPr lang="es-BO" dirty="0"/>
            </a:br>
            <a:r>
              <a:rPr lang="es-BO" dirty="0"/>
              <a:t>Lo único que se puede hacer es complicarle el acceso.”</a:t>
            </a:r>
          </a:p>
          <a:p>
            <a:endParaRPr lang="es-BO" dirty="0"/>
          </a:p>
        </p:txBody>
      </p:sp>
    </p:spTree>
    <p:extLst>
      <p:ext uri="{BB962C8B-B14F-4D97-AF65-F5344CB8AC3E}">
        <p14:creationId xmlns:p14="http://schemas.microsoft.com/office/powerpoint/2010/main" val="440361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102695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normAutofit fontScale="90000"/>
          </a:bodyPr>
          <a:lstStyle/>
          <a:p>
            <a:r>
              <a:rPr lang="es-BO" dirty="0"/>
              <a:t>Introducción a la Seguridad Informática</a:t>
            </a:r>
          </a:p>
        </p:txBody>
      </p:sp>
      <p:sp>
        <p:nvSpPr>
          <p:cNvPr id="3" name="2 Marcador de contenido"/>
          <p:cNvSpPr>
            <a:spLocks noGrp="1"/>
          </p:cNvSpPr>
          <p:nvPr>
            <p:ph idx="1"/>
          </p:nvPr>
        </p:nvSpPr>
        <p:spPr/>
        <p:txBody>
          <a:bodyPr/>
          <a:lstStyle/>
          <a:p>
            <a:r>
              <a:rPr lang="es-BO" b="1" dirty="0"/>
              <a:t>Seguridad Informática: </a:t>
            </a:r>
            <a:r>
              <a:rPr lang="es-BO" dirty="0"/>
              <a:t>Conjunto de medidas de prevención, detección y corrección orientadas a proteger la confidencialidad, integridad y disponibilidad de los recursos informáticos.</a:t>
            </a:r>
            <a:endParaRPr lang="es-BO" b="1" dirty="0"/>
          </a:p>
        </p:txBody>
      </p:sp>
    </p:spTree>
    <p:extLst>
      <p:ext uri="{BB962C8B-B14F-4D97-AF65-F5344CB8AC3E}">
        <p14:creationId xmlns:p14="http://schemas.microsoft.com/office/powerpoint/2010/main" val="311056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Terminologías</a:t>
            </a:r>
          </a:p>
        </p:txBody>
      </p:sp>
      <p:sp>
        <p:nvSpPr>
          <p:cNvPr id="3" name="2 Marcador de contenido"/>
          <p:cNvSpPr>
            <a:spLocks noGrp="1"/>
          </p:cNvSpPr>
          <p:nvPr>
            <p:ph idx="1"/>
          </p:nvPr>
        </p:nvSpPr>
        <p:spPr/>
        <p:txBody>
          <a:bodyPr>
            <a:noAutofit/>
          </a:bodyPr>
          <a:lstStyle/>
          <a:p>
            <a:r>
              <a:rPr lang="es-BO" sz="1950" b="1" dirty="0"/>
              <a:t>Amenaza:</a:t>
            </a:r>
            <a:r>
              <a:rPr lang="es-BO" sz="1950" dirty="0"/>
              <a:t> Acción o evento que puede comprometer la seguridad. Es una potencial violación a la seguridad.</a:t>
            </a:r>
          </a:p>
          <a:p>
            <a:r>
              <a:rPr lang="es-BO" sz="1950" b="1" dirty="0"/>
              <a:t>Vulnerabilidad:</a:t>
            </a:r>
            <a:r>
              <a:rPr lang="es-BO" sz="1950" dirty="0"/>
              <a:t> Existencia de debilidad, diseño o implementación de un error que puede desencadenar un evento comprometedor indeseado e inesperado en los sistemas de información.</a:t>
            </a:r>
          </a:p>
          <a:p>
            <a:r>
              <a:rPr lang="es-BO" sz="1950" b="1" dirty="0"/>
              <a:t>Blanco de evaluación:</a:t>
            </a:r>
            <a:r>
              <a:rPr lang="es-BO" sz="1950" dirty="0"/>
              <a:t> Sistema, producto o componente que es identificado/sometido y que requiere de evaluación de seguridad.</a:t>
            </a:r>
          </a:p>
          <a:p>
            <a:r>
              <a:rPr lang="es-BO" sz="1950" b="1" dirty="0"/>
              <a:t>Ataque:</a:t>
            </a:r>
            <a:r>
              <a:rPr lang="es-BO" sz="1950" dirty="0"/>
              <a:t> Es un asalto a la seguridad del sistema y que es derivado de una amenaza inteligente. Un ataque es cualquier acción que viole la seguridad.</a:t>
            </a:r>
          </a:p>
          <a:p>
            <a:r>
              <a:rPr lang="es-BO" sz="1950" b="1" dirty="0"/>
              <a:t>Explotación (exploit):</a:t>
            </a:r>
            <a:r>
              <a:rPr lang="es-BO" sz="1950" dirty="0"/>
              <a:t> Es un método definido que viola la seguridad de un sistema de información a través de una vulnerabilidad.</a:t>
            </a:r>
          </a:p>
          <a:p>
            <a:r>
              <a:rPr lang="es-BO" sz="1950" b="1" dirty="0"/>
              <a:t>Día cero: </a:t>
            </a:r>
            <a:r>
              <a:rPr lang="es-ES" sz="1950" dirty="0"/>
              <a:t>Una amenaza informática que trata de explotar las vulnerabilidades de aplicaciones informáticas que son desconocidos para los demás o no revelada por el desarrollador de software.</a:t>
            </a:r>
            <a:endParaRPr lang="es-BO" sz="1950" b="1" dirty="0"/>
          </a:p>
        </p:txBody>
      </p:sp>
    </p:spTree>
    <p:extLst>
      <p:ext uri="{BB962C8B-B14F-4D97-AF65-F5344CB8AC3E}">
        <p14:creationId xmlns:p14="http://schemas.microsoft.com/office/powerpoint/2010/main" val="220583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Elementos de Seguridad</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La seguridad se basa en:</a:t>
            </a:r>
          </a:p>
          <a:p>
            <a:r>
              <a:rPr lang="es-BO" sz="3000" b="1" dirty="0"/>
              <a:t>Confidencialidad.- </a:t>
            </a:r>
            <a:r>
              <a:rPr lang="es-BO" sz="3000" dirty="0"/>
              <a:t>Es la ocultación de información o de recursos.</a:t>
            </a:r>
          </a:p>
          <a:p>
            <a:r>
              <a:rPr lang="es-BO" sz="3000" b="1" dirty="0"/>
              <a:t>Autenticación.-</a:t>
            </a:r>
            <a:r>
              <a:rPr lang="es-BO" sz="3000" dirty="0"/>
              <a:t> Es la identificación y la garantía del origen de la información</a:t>
            </a:r>
          </a:p>
          <a:p>
            <a:r>
              <a:rPr lang="es-BO" sz="3000" b="1" dirty="0"/>
              <a:t>Integridad.- </a:t>
            </a:r>
            <a:r>
              <a:rPr lang="es-BO" sz="3000" dirty="0"/>
              <a:t>Es la fiabilidad de los datos o recursos en términos de prevención de cambios inadecuados y no autorizados</a:t>
            </a:r>
          </a:p>
          <a:p>
            <a:r>
              <a:rPr lang="es-BO" sz="3000" b="1" dirty="0"/>
              <a:t>Disponibilidad.- </a:t>
            </a:r>
            <a:r>
              <a:rPr lang="es-BO" sz="3000" dirty="0"/>
              <a:t>Es la capacidad de utilizar: la información o recursos deseados.</a:t>
            </a:r>
          </a:p>
          <a:p>
            <a:endParaRPr lang="es-BO" dirty="0"/>
          </a:p>
        </p:txBody>
      </p:sp>
    </p:spTree>
    <p:extLst>
      <p:ext uri="{BB962C8B-B14F-4D97-AF65-F5344CB8AC3E}">
        <p14:creationId xmlns:p14="http://schemas.microsoft.com/office/powerpoint/2010/main" val="112615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699803" y="1576593"/>
            <a:ext cx="5734050" cy="4819650"/>
          </a:xfrm>
          <a:prstGeom prst="rect">
            <a:avLst/>
          </a:prstGeom>
        </p:spPr>
      </p:pic>
      <p:sp>
        <p:nvSpPr>
          <p:cNvPr id="2" name="1 Título"/>
          <p:cNvSpPr>
            <a:spLocks noGrp="1"/>
          </p:cNvSpPr>
          <p:nvPr>
            <p:ph type="title"/>
          </p:nvPr>
        </p:nvSpPr>
        <p:spPr/>
        <p:txBody>
          <a:bodyPr>
            <a:normAutofit fontScale="90000"/>
          </a:bodyPr>
          <a:lstStyle/>
          <a:p>
            <a:r>
              <a:rPr lang="es-BO" dirty="0"/>
              <a:t>El triángulo de Seguridad, funcionalidad y fácil uso</a:t>
            </a:r>
          </a:p>
        </p:txBody>
      </p:sp>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Tree>
    <p:extLst>
      <p:ext uri="{BB962C8B-B14F-4D97-AF65-F5344CB8AC3E}">
        <p14:creationId xmlns:p14="http://schemas.microsoft.com/office/powerpoint/2010/main" val="100981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Hacktivismo</a:t>
            </a:r>
          </a:p>
        </p:txBody>
      </p:sp>
      <p:sp>
        <p:nvSpPr>
          <p:cNvPr id="3" name="2 Marcador de contenido"/>
          <p:cNvSpPr>
            <a:spLocks noGrp="1"/>
          </p:cNvSpPr>
          <p:nvPr>
            <p:ph idx="1"/>
          </p:nvPr>
        </p:nvSpPr>
        <p:spPr/>
        <p:txBody>
          <a:bodyPr/>
          <a:lstStyle/>
          <a:p>
            <a:pPr marL="0" indent="0">
              <a:buNone/>
            </a:pPr>
            <a:r>
              <a:rPr lang="es-BO" sz="2400" dirty="0"/>
              <a:t>Se refiere a la idea de realizar hacking con o por una causa. Se compone de los hackers con una agenda social o política.</a:t>
            </a:r>
          </a:p>
          <a:p>
            <a:pPr marL="0" indent="0">
              <a:buNone/>
            </a:pPr>
            <a:r>
              <a:rPr lang="es-BO" sz="2400" dirty="0"/>
              <a:t>Tiene por objeto enviar un mensaje a través de su actividad hacker y la obtención de visión para su causa o para ellos mismos.</a:t>
            </a:r>
          </a:p>
          <a:p>
            <a:pPr marL="0" indent="0">
              <a:buNone/>
            </a:pPr>
            <a:r>
              <a:rPr lang="es-BO" sz="2400" dirty="0"/>
              <a:t>Los blancos comunes incluyen agencias gubernamentales, o cualquier otra entidad que es percibida como mala o equívoca por estos grupos o individuos.</a:t>
            </a:r>
          </a:p>
          <a:p>
            <a:pPr marL="0" indent="0">
              <a:buNone/>
            </a:pPr>
            <a:r>
              <a:rPr lang="es-BO" sz="2400" dirty="0"/>
              <a:t>El hecho es que sin importar la intención, obtener acceso sin autorización es un crimen.</a:t>
            </a:r>
          </a:p>
          <a:p>
            <a:pPr marL="0" indent="0">
              <a:buNone/>
            </a:pPr>
            <a:endParaRPr lang="es-BO" dirty="0"/>
          </a:p>
        </p:txBody>
      </p:sp>
    </p:spTree>
    <p:extLst>
      <p:ext uri="{BB962C8B-B14F-4D97-AF65-F5344CB8AC3E}">
        <p14:creationId xmlns:p14="http://schemas.microsoft.com/office/powerpoint/2010/main" val="151767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
        <p:nvSpPr>
          <p:cNvPr id="2" name="1 Título"/>
          <p:cNvSpPr>
            <a:spLocks noGrp="1"/>
          </p:cNvSpPr>
          <p:nvPr>
            <p:ph type="title"/>
          </p:nvPr>
        </p:nvSpPr>
        <p:spPr/>
        <p:txBody>
          <a:bodyPr/>
          <a:lstStyle/>
          <a:p>
            <a:r>
              <a:rPr lang="es-BO" dirty="0"/>
              <a:t>Clasificación de los Hackers</a:t>
            </a:r>
          </a:p>
        </p:txBody>
      </p:sp>
      <p:sp>
        <p:nvSpPr>
          <p:cNvPr id="3" name="2 Marcador de contenido"/>
          <p:cNvSpPr>
            <a:spLocks noGrp="1"/>
          </p:cNvSpPr>
          <p:nvPr>
            <p:ph idx="1"/>
          </p:nvPr>
        </p:nvSpPr>
        <p:spPr/>
        <p:txBody>
          <a:bodyPr>
            <a:normAutofit fontScale="92500"/>
          </a:bodyPr>
          <a:lstStyle/>
          <a:p>
            <a:r>
              <a:rPr lang="es-BO" sz="2300" b="1" dirty="0"/>
              <a:t>Sombreros negros (Black hats):</a:t>
            </a:r>
            <a:r>
              <a:rPr lang="es-BO" sz="2300" dirty="0"/>
              <a:t> Individuos con habilidades tecnológicas extraordinarias, recurriendo a actividades maliciosas o destructivas. También conocidos como crackers.</a:t>
            </a:r>
          </a:p>
          <a:p>
            <a:r>
              <a:rPr lang="es-BO" sz="2300" b="1" dirty="0"/>
              <a:t>Sombreros blancos (White hats):</a:t>
            </a:r>
            <a:r>
              <a:rPr lang="es-BO" sz="2300" dirty="0"/>
              <a:t> Individuos profesando las habilidades hacker y utilizándolas para propósitos defensivos. También conocidos como analistas de seguridad.</a:t>
            </a:r>
          </a:p>
          <a:p>
            <a:r>
              <a:rPr lang="es-BO" sz="2300" b="1" dirty="0"/>
              <a:t>Sombreros grises (Gray hats):</a:t>
            </a:r>
            <a:r>
              <a:rPr lang="es-BO" sz="2300" dirty="0"/>
              <a:t> Individuos propósitos ofensivos y defensivos según la ocasión.</a:t>
            </a:r>
          </a:p>
          <a:p>
            <a:r>
              <a:rPr lang="es-BO" sz="2300" b="1" dirty="0"/>
              <a:t>Hackers suicidas (Suicide hackers):</a:t>
            </a:r>
            <a:r>
              <a:rPr lang="es-BO" sz="2300" dirty="0"/>
              <a:t> Individuos que pretenden derrocar una infraestructura importante por "una causa" y no les importa enfrentar 30 años de cárcel por sus acciones.</a:t>
            </a:r>
          </a:p>
        </p:txBody>
      </p:sp>
    </p:spTree>
    <p:extLst>
      <p:ext uri="{BB962C8B-B14F-4D97-AF65-F5344CB8AC3E}">
        <p14:creationId xmlns:p14="http://schemas.microsoft.com/office/powerpoint/2010/main" val="307683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Fases de Hacking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84784"/>
            <a:ext cx="9074963"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C|EH  Julio Iglesias Pérez</a:t>
            </a:r>
          </a:p>
        </p:txBody>
      </p:sp>
    </p:spTree>
    <p:extLst>
      <p:ext uri="{BB962C8B-B14F-4D97-AF65-F5344CB8AC3E}">
        <p14:creationId xmlns:p14="http://schemas.microsoft.com/office/powerpoint/2010/main" val="2765807168"/>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42</TotalTime>
  <Words>1252</Words>
  <Application>Microsoft Office PowerPoint</Application>
  <PresentationFormat>Presentación en pantalla (4:3)</PresentationFormat>
  <Paragraphs>91</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Blue-Grey-PowerPoint-Template</vt:lpstr>
      <vt:lpstr>Ethical Hacking</vt:lpstr>
      <vt:lpstr>1. Introducción</vt:lpstr>
      <vt:lpstr>Introducción a la Seguridad Informática</vt:lpstr>
      <vt:lpstr>Terminologías</vt:lpstr>
      <vt:lpstr>Elementos de Seguridad</vt:lpstr>
      <vt:lpstr>El triángulo de Seguridad, funcionalidad y fácil uso</vt:lpstr>
      <vt:lpstr>Hacktivismo</vt:lpstr>
      <vt:lpstr>Clasificación de los Hackers</vt:lpstr>
      <vt:lpstr>Fases de Hacking</vt:lpstr>
      <vt:lpstr>Fase 1: Reconocimiento</vt:lpstr>
      <vt:lpstr>Fase 2: Exploración</vt:lpstr>
      <vt:lpstr>Fase 3: Obtener acceso</vt:lpstr>
      <vt:lpstr>Fase 4: Mantener acceso</vt:lpstr>
      <vt:lpstr>Fase 5: Limpiar pistas</vt:lpstr>
      <vt:lpstr>Tipos de ataques</vt:lpstr>
      <vt:lpstr>1. Ataques al Sistema Operativo</vt:lpstr>
      <vt:lpstr>2. Ataques al nivel de aplicación</vt:lpstr>
      <vt:lpstr>3. Ataques al código Shrink Wrap</vt:lpstr>
      <vt:lpstr>4. Ataques a la configuración incorrecta</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cp:lastModifiedBy>
  <cp:revision>22</cp:revision>
  <dcterms:created xsi:type="dcterms:W3CDTF">2013-11-09T01:50:01Z</dcterms:created>
  <dcterms:modified xsi:type="dcterms:W3CDTF">2024-01-25T04:18:02Z</dcterms:modified>
</cp:coreProperties>
</file>