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3.6.2014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3.6.2014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3.6.2014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10. Denegación de Servicio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3812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Botnet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Son aplicaciones de software que corren automáticamente realizando tareas </a:t>
            </a:r>
            <a:r>
              <a:rPr lang="es-BO" dirty="0" smtClean="0"/>
              <a:t>automatizadas </a:t>
            </a:r>
            <a:r>
              <a:rPr lang="es-BO" dirty="0"/>
              <a:t>por el Internet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Troyano </a:t>
            </a:r>
            <a:r>
              <a:rPr lang="es-BO" dirty="0" err="1"/>
              <a:t>Botnet</a:t>
            </a:r>
            <a:r>
              <a:rPr lang="es-BO" dirty="0"/>
              <a:t>: </a:t>
            </a:r>
            <a:r>
              <a:rPr lang="es-BO" dirty="0" err="1"/>
              <a:t>Shark</a:t>
            </a:r>
            <a:endParaRPr lang="es-BO" dirty="0"/>
          </a:p>
          <a:p>
            <a:pPr marL="0" indent="0">
              <a:buNone/>
            </a:pPr>
            <a:r>
              <a:rPr lang="es-BO" dirty="0" err="1"/>
              <a:t>Poison</a:t>
            </a:r>
            <a:r>
              <a:rPr lang="es-BO" dirty="0"/>
              <a:t> </a:t>
            </a:r>
            <a:r>
              <a:rPr lang="es-BO" dirty="0" err="1"/>
              <a:t>Ivy</a:t>
            </a:r>
            <a:r>
              <a:rPr lang="es-BO" dirty="0"/>
              <a:t>: </a:t>
            </a:r>
            <a:r>
              <a:rPr lang="es-BO" dirty="0" err="1"/>
              <a:t>Botnet</a:t>
            </a:r>
            <a:r>
              <a:rPr lang="es-BO" dirty="0"/>
              <a:t> </a:t>
            </a:r>
            <a:r>
              <a:rPr lang="es-BO" dirty="0" err="1"/>
              <a:t>Command</a:t>
            </a:r>
            <a:r>
              <a:rPr lang="es-BO" dirty="0"/>
              <a:t> Control Center</a:t>
            </a:r>
          </a:p>
          <a:p>
            <a:pPr marL="0" indent="0">
              <a:buNone/>
            </a:pPr>
            <a:r>
              <a:rPr lang="es-BO" dirty="0"/>
              <a:t>Troyano </a:t>
            </a:r>
            <a:r>
              <a:rPr lang="es-BO" dirty="0" err="1"/>
              <a:t>Botbet</a:t>
            </a:r>
            <a:r>
              <a:rPr lang="es-BO" dirty="0"/>
              <a:t>: </a:t>
            </a:r>
            <a:r>
              <a:rPr lang="es-BO" dirty="0" err="1"/>
              <a:t>Plugbot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060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BO" dirty="0">
                <a:solidFill>
                  <a:srgbClr val="00B0F0"/>
                </a:solidFill>
              </a:rPr>
              <a:t>Ataque </a:t>
            </a:r>
            <a:r>
              <a:rPr lang="es-BO" dirty="0" err="1">
                <a:solidFill>
                  <a:srgbClr val="00B0F0"/>
                </a:solidFill>
              </a:rPr>
              <a:t>DDoS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585411" cy="498001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 LOIC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err="1" smtClean="0"/>
              <a:t>Low</a:t>
            </a:r>
            <a:r>
              <a:rPr lang="es-BO" dirty="0" smtClean="0"/>
              <a:t> </a:t>
            </a:r>
            <a:r>
              <a:rPr lang="es-BO" dirty="0" err="1"/>
              <a:t>Orbit</a:t>
            </a:r>
            <a:r>
              <a:rPr lang="es-BO" dirty="0"/>
              <a:t> Ion </a:t>
            </a:r>
            <a:r>
              <a:rPr lang="es-BO" dirty="0" err="1" smtClean="0"/>
              <a:t>Cannon</a:t>
            </a:r>
            <a:r>
              <a:rPr lang="es-BO" dirty="0" smtClean="0"/>
              <a:t>. Con </a:t>
            </a:r>
            <a:r>
              <a:rPr lang="es-BO" dirty="0"/>
              <a:t>esta herramienta </a:t>
            </a:r>
            <a:r>
              <a:rPr lang="es-BO" dirty="0" err="1"/>
              <a:t>botnet</a:t>
            </a:r>
            <a:r>
              <a:rPr lang="es-BO" dirty="0"/>
              <a:t> voluntaria lograron bajar a Visa y </a:t>
            </a:r>
            <a:r>
              <a:rPr lang="es-BO" dirty="0" err="1"/>
              <a:t>Mastercard</a:t>
            </a:r>
            <a:r>
              <a:rPr lang="es-BO" dirty="0"/>
              <a:t>. Con unos pocos equipos (800) lograron bajar visa y con otros pocos (1000) a Visa, 10 Gb por segundo.</a:t>
            </a:r>
          </a:p>
        </p:txBody>
      </p:sp>
    </p:spTree>
    <p:extLst>
      <p:ext uri="{BB962C8B-B14F-4D97-AF65-F5344CB8AC3E}">
        <p14:creationId xmlns:p14="http://schemas.microsoft.com/office/powerpoint/2010/main" val="17385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 </a:t>
            </a:r>
            <a:r>
              <a:rPr lang="es-BO" dirty="0" err="1" smtClean="0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Un atacante, una víctima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/>
              <a:t>DoSHTTPS</a:t>
            </a:r>
            <a:r>
              <a:rPr lang="es-BO" dirty="0"/>
              <a:t> 2.5.1, </a:t>
            </a:r>
            <a:r>
              <a:rPr lang="es-BO" dirty="0" err="1"/>
              <a:t>Sprut</a:t>
            </a:r>
            <a:r>
              <a:rPr lang="es-BO" dirty="0"/>
              <a:t>, PHP </a:t>
            </a:r>
            <a:r>
              <a:rPr lang="es-BO" dirty="0" err="1"/>
              <a:t>DoS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7352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Técnicas de detección: Identificar y discriminar tráfico ilegítimo e incrementar el flash de </a:t>
            </a:r>
            <a:r>
              <a:rPr lang="es-BO" dirty="0" smtClean="0"/>
              <a:t>eventos </a:t>
            </a:r>
            <a:r>
              <a:rPr lang="es-BO" dirty="0"/>
              <a:t>desde tráfico legítimo. Si vemos que tenemos un </a:t>
            </a:r>
            <a:r>
              <a:rPr lang="es-BO" dirty="0" err="1"/>
              <a:t>botnet</a:t>
            </a:r>
            <a:r>
              <a:rPr lang="es-BO" dirty="0"/>
              <a:t> en nuestra red, hay que neutralizarlo. Algunas técnicas son:</a:t>
            </a:r>
          </a:p>
          <a:p>
            <a:r>
              <a:rPr lang="es-BO" dirty="0" err="1" smtClean="0"/>
              <a:t>Activity</a:t>
            </a:r>
            <a:r>
              <a:rPr lang="es-BO" dirty="0" smtClean="0"/>
              <a:t> </a:t>
            </a:r>
            <a:r>
              <a:rPr lang="es-BO" dirty="0" err="1"/>
              <a:t>Prolifing</a:t>
            </a:r>
            <a:r>
              <a:rPr lang="es-BO" dirty="0"/>
              <a:t>: Se utilizarán técnicas manuales o automáticas para determinar, qué es actividad normal, que es actividad anormal, línea base.</a:t>
            </a:r>
          </a:p>
        </p:txBody>
      </p:sp>
    </p:spTree>
    <p:extLst>
      <p:ext uri="{BB962C8B-B14F-4D97-AF65-F5344CB8AC3E}">
        <p14:creationId xmlns:p14="http://schemas.microsoft.com/office/powerpoint/2010/main" val="420166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Wavelet </a:t>
            </a:r>
            <a:r>
              <a:rPr lang="es-BO" dirty="0" err="1"/>
              <a:t>Analysis</a:t>
            </a:r>
            <a:r>
              <a:rPr lang="es-BO" dirty="0"/>
              <a:t>: Describe una señal de entrada en términos de componentes espectrales, analizar la presencia de esos espectros nos indicarán o no una anomalía. Provee tiempo actual y descripción frecuente. Determinan el tiempo que ciertos componentes de frecuencia están presentes. </a:t>
            </a:r>
          </a:p>
        </p:txBody>
      </p:sp>
    </p:spTree>
    <p:extLst>
      <p:ext uri="{BB962C8B-B14F-4D97-AF65-F5344CB8AC3E}">
        <p14:creationId xmlns:p14="http://schemas.microsoft.com/office/powerpoint/2010/main" val="142940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err="1" smtClean="0"/>
              <a:t>Sequential</a:t>
            </a:r>
            <a:r>
              <a:rPr lang="es-BO" sz="2800" dirty="0" smtClean="0"/>
              <a:t> </a:t>
            </a:r>
            <a:r>
              <a:rPr lang="es-BO" sz="2800" dirty="0" err="1"/>
              <a:t>Change</a:t>
            </a:r>
            <a:r>
              <a:rPr lang="es-BO" sz="2800" dirty="0"/>
              <a:t>-Point </a:t>
            </a:r>
            <a:r>
              <a:rPr lang="es-BO" sz="2800" dirty="0" err="1"/>
              <a:t>Detection</a:t>
            </a:r>
            <a:r>
              <a:rPr lang="es-BO" sz="2800" dirty="0"/>
              <a:t>: Algoritmos de detección de cambio de punto </a:t>
            </a:r>
            <a:r>
              <a:rPr lang="es-BO" sz="2800" dirty="0" smtClean="0"/>
              <a:t>aíslan </a:t>
            </a:r>
            <a:r>
              <a:rPr lang="es-BO" sz="2800" dirty="0"/>
              <a:t>las estadísticas de cambio causadas por los ataques. Inicialmente filtran el los datos del tráfico del objetivo por dirección, puerto o protocolo y almacena los resultados en una serie de tiempo. Para identificar y localizar un ataque </a:t>
            </a:r>
            <a:r>
              <a:rPr lang="es-BO" sz="2800" dirty="0" err="1"/>
              <a:t>DoS</a:t>
            </a:r>
            <a:r>
              <a:rPr lang="es-BO" sz="2800" dirty="0"/>
              <a:t>, el algoritmo </a:t>
            </a:r>
            <a:r>
              <a:rPr lang="es-BO" sz="2800" dirty="0" err="1"/>
              <a:t>Cusum</a:t>
            </a:r>
            <a:r>
              <a:rPr lang="es-BO" sz="2800" dirty="0"/>
              <a:t> identifica </a:t>
            </a:r>
            <a:r>
              <a:rPr lang="es-BO" sz="2800" dirty="0" err="1" smtClean="0"/>
              <a:t>desvíaciones</a:t>
            </a:r>
            <a:r>
              <a:rPr lang="es-BO" sz="2800" dirty="0" smtClean="0"/>
              <a:t> </a:t>
            </a:r>
            <a:r>
              <a:rPr lang="es-BO" sz="2800" dirty="0"/>
              <a:t>en el frente actual. También puede ser utilizado para identificar las actividades de escaneo típicas de los </a:t>
            </a:r>
            <a:r>
              <a:rPr lang="es-BO" sz="2800" dirty="0" err="1"/>
              <a:t>worms</a:t>
            </a:r>
            <a:r>
              <a:rPr lang="es-BO" sz="2800" dirty="0"/>
              <a:t> en la red.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6304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Estrategias y contramedidas </a:t>
            </a:r>
            <a:r>
              <a:rPr lang="es-BO" dirty="0" err="1"/>
              <a:t>DoS</a:t>
            </a:r>
            <a:r>
              <a:rPr lang="es-BO" dirty="0"/>
              <a:t>/</a:t>
            </a:r>
            <a:r>
              <a:rPr lang="es-BO" dirty="0" err="1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1. </a:t>
            </a:r>
            <a:r>
              <a:rPr lang="es-BO" dirty="0" smtClean="0"/>
              <a:t>Absorber </a:t>
            </a:r>
            <a:r>
              <a:rPr lang="es-BO" dirty="0"/>
              <a:t>el </a:t>
            </a:r>
            <a:r>
              <a:rPr lang="es-BO" dirty="0" smtClean="0"/>
              <a:t>ataque: </a:t>
            </a:r>
            <a:r>
              <a:rPr lang="es-BO" dirty="0"/>
              <a:t>Utilizar capacidad adicional para </a:t>
            </a:r>
            <a:r>
              <a:rPr lang="es-BO" dirty="0" smtClean="0"/>
              <a:t>absorber </a:t>
            </a:r>
            <a:r>
              <a:rPr lang="es-BO" dirty="0"/>
              <a:t>el ataque, requiere pre planeación, y recursos adicionales.</a:t>
            </a:r>
          </a:p>
          <a:p>
            <a:pPr marL="0" indent="0">
              <a:buNone/>
            </a:pPr>
            <a:r>
              <a:rPr lang="es-BO" dirty="0"/>
              <a:t>2. Degradando servicios: Identificar servicios críticos y detener los servicios no críticos.</a:t>
            </a:r>
          </a:p>
          <a:p>
            <a:pPr marL="0" indent="0">
              <a:buNone/>
            </a:pPr>
            <a:r>
              <a:rPr lang="es-BO" dirty="0" smtClean="0"/>
              <a:t>3. </a:t>
            </a:r>
            <a:r>
              <a:rPr lang="es-BO" dirty="0"/>
              <a:t>Apagando los servicios: Apagar todos los servicios hasta que el ataque haya disminuido.</a:t>
            </a:r>
          </a:p>
        </p:txBody>
      </p:sp>
    </p:spTree>
    <p:extLst>
      <p:ext uri="{BB962C8B-B14F-4D97-AF65-F5344CB8AC3E}">
        <p14:creationId xmlns:p14="http://schemas.microsoft.com/office/powerpoint/2010/main" val="12160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Contramedidas para ataque </a:t>
            </a:r>
            <a:r>
              <a:rPr lang="es-BO" dirty="0" err="1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err="1" smtClean="0"/>
              <a:t>Desvíar</a:t>
            </a:r>
            <a:r>
              <a:rPr lang="es-BO" dirty="0" smtClean="0"/>
              <a:t> </a:t>
            </a:r>
            <a:r>
              <a:rPr lang="es-BO" dirty="0"/>
              <a:t>los ataques</a:t>
            </a:r>
          </a:p>
          <a:p>
            <a:r>
              <a:rPr lang="es-BO" dirty="0" smtClean="0"/>
              <a:t>Mitigar </a:t>
            </a:r>
            <a:r>
              <a:rPr lang="es-BO" dirty="0"/>
              <a:t>los ataques</a:t>
            </a:r>
          </a:p>
          <a:p>
            <a:r>
              <a:rPr lang="es-BO" dirty="0" smtClean="0"/>
              <a:t>Análisis </a:t>
            </a:r>
            <a:r>
              <a:rPr lang="es-BO" dirty="0"/>
              <a:t>forense post-ataque</a:t>
            </a:r>
          </a:p>
          <a:p>
            <a:r>
              <a:rPr lang="es-BO" dirty="0" smtClean="0"/>
              <a:t>Prevenir </a:t>
            </a:r>
            <a:r>
              <a:rPr lang="es-BO" dirty="0"/>
              <a:t>posibles ataques</a:t>
            </a:r>
          </a:p>
          <a:p>
            <a:r>
              <a:rPr lang="es-BO" dirty="0" smtClean="0"/>
              <a:t>Neutralizar </a:t>
            </a:r>
            <a:r>
              <a:rPr lang="es-BO" dirty="0"/>
              <a:t>controladores</a:t>
            </a:r>
          </a:p>
          <a:p>
            <a:r>
              <a:rPr lang="es-BO" dirty="0" smtClean="0"/>
              <a:t>Proteger </a:t>
            </a:r>
            <a:r>
              <a:rPr lang="es-BO" dirty="0"/>
              <a:t>a las víctimas secundarias</a:t>
            </a:r>
          </a:p>
        </p:txBody>
      </p:sp>
    </p:spTree>
    <p:extLst>
      <p:ext uri="{BB962C8B-B14F-4D97-AF65-F5344CB8AC3E}">
        <p14:creationId xmlns:p14="http://schemas.microsoft.com/office/powerpoint/2010/main" val="245301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Protegiendo a las víctimas secundarias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Concientizar </a:t>
            </a:r>
            <a:r>
              <a:rPr lang="es-BO" dirty="0"/>
              <a:t>de los problemas de seguridad.</a:t>
            </a:r>
          </a:p>
          <a:p>
            <a:r>
              <a:rPr lang="es-BO" dirty="0" smtClean="0"/>
              <a:t>Instalar </a:t>
            </a:r>
            <a:r>
              <a:rPr lang="es-BO" dirty="0"/>
              <a:t>A.V. y anti-troyanos.</a:t>
            </a:r>
          </a:p>
          <a:p>
            <a:r>
              <a:rPr lang="es-BO" dirty="0" smtClean="0"/>
              <a:t>Construir </a:t>
            </a:r>
            <a:r>
              <a:rPr lang="es-BO" dirty="0"/>
              <a:t>mecanismos de defensa.</a:t>
            </a:r>
          </a:p>
          <a:p>
            <a:r>
              <a:rPr lang="es-BO" dirty="0" smtClean="0"/>
              <a:t>Deshabilitar </a:t>
            </a:r>
            <a:r>
              <a:rPr lang="es-BO" dirty="0"/>
              <a:t>servicios innecesarios.</a:t>
            </a:r>
          </a:p>
        </p:txBody>
      </p:sp>
    </p:spTree>
    <p:extLst>
      <p:ext uri="{BB962C8B-B14F-4D97-AF65-F5344CB8AC3E}">
        <p14:creationId xmlns:p14="http://schemas.microsoft.com/office/powerpoint/2010/main" val="24501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Denial</a:t>
            </a:r>
            <a:r>
              <a:rPr lang="es-BO" dirty="0" smtClean="0"/>
              <a:t> of </a:t>
            </a:r>
            <a:r>
              <a:rPr lang="es-BO" dirty="0" err="1" smtClean="0"/>
              <a:t>Service</a:t>
            </a:r>
            <a:r>
              <a:rPr lang="es-BO" dirty="0" smtClean="0"/>
              <a:t> (</a:t>
            </a:r>
            <a:r>
              <a:rPr lang="es-BO" dirty="0" err="1" smtClean="0"/>
              <a:t>DoS</a:t>
            </a:r>
            <a:r>
              <a:rPr lang="es-BO" dirty="0" smtClean="0"/>
              <a:t>)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Un ataque </a:t>
            </a:r>
            <a:r>
              <a:rPr lang="es-BO" dirty="0" err="1"/>
              <a:t>DoS</a:t>
            </a:r>
            <a:r>
              <a:rPr lang="es-BO" dirty="0"/>
              <a:t> es un ataque en un equipo o una red previniendo el uso legítimo de sus recursos.</a:t>
            </a:r>
          </a:p>
          <a:p>
            <a:pPr marL="0" indent="0">
              <a:buNone/>
            </a:pPr>
            <a:r>
              <a:rPr lang="es-BO" dirty="0"/>
              <a:t>En este tipo de ataque el atacante inunda al sistema de la víctima con solicitudes al servicio o tráfico no legítimo.</a:t>
            </a:r>
          </a:p>
        </p:txBody>
      </p:sp>
    </p:spTree>
    <p:extLst>
      <p:ext uri="{BB962C8B-B14F-4D97-AF65-F5344CB8AC3E}">
        <p14:creationId xmlns:p14="http://schemas.microsoft.com/office/powerpoint/2010/main" val="570438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Analizar </a:t>
            </a:r>
            <a:r>
              <a:rPr lang="es-BO" dirty="0"/>
              <a:t>el tráfico de red.</a:t>
            </a:r>
          </a:p>
          <a:p>
            <a:r>
              <a:rPr lang="es-BO" dirty="0" smtClean="0"/>
              <a:t>Neutralizar </a:t>
            </a:r>
            <a:r>
              <a:rPr lang="es-BO" dirty="0"/>
              <a:t>los controladores de </a:t>
            </a:r>
            <a:r>
              <a:rPr lang="es-BO" dirty="0" err="1"/>
              <a:t>Botnets</a:t>
            </a:r>
            <a:r>
              <a:rPr lang="es-BO" dirty="0"/>
              <a:t>.</a:t>
            </a:r>
          </a:p>
          <a:p>
            <a:r>
              <a:rPr lang="es-BO" dirty="0" smtClean="0"/>
              <a:t>Direcciones </a:t>
            </a:r>
            <a:r>
              <a:rPr lang="es-BO" dirty="0"/>
              <a:t>falsas.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Neutralizar controladores</a:t>
            </a:r>
          </a:p>
        </p:txBody>
      </p:sp>
    </p:spTree>
    <p:extLst>
      <p:ext uri="{BB962C8B-B14F-4D97-AF65-F5344CB8AC3E}">
        <p14:creationId xmlns:p14="http://schemas.microsoft.com/office/powerpoint/2010/main" val="256954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Prevenir posibles ataques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Filtros </a:t>
            </a:r>
            <a:r>
              <a:rPr lang="es-BO" dirty="0"/>
              <a:t>de entrada.</a:t>
            </a:r>
          </a:p>
          <a:p>
            <a:r>
              <a:rPr lang="es-BO" dirty="0" smtClean="0"/>
              <a:t>Filtros </a:t>
            </a:r>
            <a:r>
              <a:rPr lang="es-BO" dirty="0"/>
              <a:t>de salida.</a:t>
            </a:r>
          </a:p>
          <a:p>
            <a:r>
              <a:rPr lang="es-BO" dirty="0" smtClean="0"/>
              <a:t>Intercepción </a:t>
            </a:r>
            <a:r>
              <a:rPr lang="es-BO" dirty="0"/>
              <a:t>TCP.</a:t>
            </a:r>
          </a:p>
        </p:txBody>
      </p:sp>
    </p:spTree>
    <p:extLst>
      <p:ext uri="{BB962C8B-B14F-4D97-AF65-F5344CB8AC3E}">
        <p14:creationId xmlns:p14="http://schemas.microsoft.com/office/powerpoint/2010/main" val="8923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Desviar </a:t>
            </a:r>
            <a:r>
              <a:rPr lang="es-BO" dirty="0"/>
              <a:t>los ataques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800" dirty="0" smtClean="0"/>
              <a:t>Los </a:t>
            </a:r>
            <a:r>
              <a:rPr lang="es-BO" sz="2800" dirty="0"/>
              <a:t>sistemas que están configurados con seguridad limitada, también conocidos por </a:t>
            </a:r>
            <a:r>
              <a:rPr lang="es-BO" sz="2800" dirty="0" err="1"/>
              <a:t>Honeypots</a:t>
            </a:r>
            <a:r>
              <a:rPr lang="es-BO" sz="2800" dirty="0"/>
              <a:t>, </a:t>
            </a:r>
            <a:r>
              <a:rPr lang="es-BO" sz="2800" dirty="0" smtClean="0"/>
              <a:t>actúan como un </a:t>
            </a:r>
            <a:r>
              <a:rPr lang="es-BO" sz="2800" dirty="0"/>
              <a:t>seductor para un atacante.</a:t>
            </a:r>
          </a:p>
          <a:p>
            <a:r>
              <a:rPr lang="es-BO" sz="2800" dirty="0" smtClean="0"/>
              <a:t>Servir </a:t>
            </a:r>
            <a:r>
              <a:rPr lang="es-BO" sz="2800" dirty="0"/>
              <a:t>como un medio para obtener información acerca de los atacantes </a:t>
            </a:r>
            <a:r>
              <a:rPr lang="es-BO" sz="2800" dirty="0" smtClean="0"/>
              <a:t>almacenando </a:t>
            </a:r>
            <a:r>
              <a:rPr lang="es-BO" sz="2800" dirty="0"/>
              <a:t>un registro de sus actividades y aprender qué tipos de ataques y herramientas de software utilizan los atacantes.</a:t>
            </a:r>
          </a:p>
          <a:p>
            <a:r>
              <a:rPr lang="es-BO" sz="2800" dirty="0" smtClean="0"/>
              <a:t>Utilizar </a:t>
            </a:r>
            <a:r>
              <a:rPr lang="es-BO" sz="2800" dirty="0"/>
              <a:t>un enfoque de defensa en profundidad con </a:t>
            </a:r>
            <a:r>
              <a:rPr lang="es-BO" sz="2800" dirty="0" err="1"/>
              <a:t>IPSec</a:t>
            </a:r>
            <a:r>
              <a:rPr lang="es-BO" sz="2800" dirty="0"/>
              <a:t> en distintos puntos de red para </a:t>
            </a:r>
            <a:r>
              <a:rPr lang="es-BO" sz="2800" dirty="0" err="1" smtClean="0"/>
              <a:t>desvíar</a:t>
            </a:r>
            <a:r>
              <a:rPr lang="es-BO" sz="2800" dirty="0" smtClean="0"/>
              <a:t> </a:t>
            </a:r>
            <a:r>
              <a:rPr lang="es-BO" sz="2800" dirty="0"/>
              <a:t>el tráfico sospechoso </a:t>
            </a:r>
            <a:r>
              <a:rPr lang="es-BO" sz="2800" dirty="0" err="1"/>
              <a:t>DoS</a:t>
            </a:r>
            <a:r>
              <a:rPr lang="es-BO" sz="2800" dirty="0"/>
              <a:t> a varios </a:t>
            </a:r>
            <a:r>
              <a:rPr lang="es-BO" sz="2800" dirty="0" err="1"/>
              <a:t>Honeypots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38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Mitigar los ataques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900" dirty="0" smtClean="0"/>
              <a:t>Load </a:t>
            </a:r>
            <a:r>
              <a:rPr lang="es-BO" sz="2900" dirty="0" err="1"/>
              <a:t>Balancing</a:t>
            </a:r>
            <a:endParaRPr lang="es-BO" sz="2900" dirty="0"/>
          </a:p>
          <a:p>
            <a:pPr marL="0" indent="0">
              <a:buNone/>
            </a:pPr>
            <a:r>
              <a:rPr lang="es-BO" sz="2900" dirty="0"/>
              <a:t>1. Los proveedores pueden incrementar el ancho de banda en conexiones críticas para prevenir que se vayan abajo en el evento de un ataque.</a:t>
            </a:r>
          </a:p>
          <a:p>
            <a:pPr marL="0" indent="0">
              <a:buNone/>
            </a:pPr>
            <a:r>
              <a:rPr lang="es-BO" sz="2900" dirty="0"/>
              <a:t>2. Servidores de replicación puede proveer protección adicional </a:t>
            </a:r>
            <a:r>
              <a:rPr lang="es-BO" sz="2900" dirty="0" err="1"/>
              <a:t>failsafe</a:t>
            </a:r>
            <a:r>
              <a:rPr lang="es-BO" sz="2900" dirty="0"/>
              <a:t>.</a:t>
            </a:r>
          </a:p>
          <a:p>
            <a:pPr marL="0" indent="0">
              <a:buNone/>
            </a:pPr>
            <a:r>
              <a:rPr lang="es-BO" sz="2900" dirty="0"/>
              <a:t>3. Balancear la carga a cada servidor en una arquitectura de múltiples servidores puede mejorar ambos rendimientos normales como también mitigar los efectos de un ataque </a:t>
            </a:r>
            <a:r>
              <a:rPr lang="es-BO" sz="2900" dirty="0" err="1"/>
              <a:t>DoS</a:t>
            </a:r>
            <a:r>
              <a:rPr lang="es-BO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30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3000" dirty="0" err="1"/>
              <a:t>Throttlling</a:t>
            </a:r>
            <a:endParaRPr lang="es-BO" sz="3000" dirty="0"/>
          </a:p>
          <a:p>
            <a:pPr marL="0" indent="0">
              <a:buNone/>
            </a:pPr>
            <a:r>
              <a:rPr lang="es-BO" sz="3000" dirty="0"/>
              <a:t>1. Este método establece </a:t>
            </a:r>
            <a:r>
              <a:rPr lang="es-BO" sz="3000" dirty="0" err="1"/>
              <a:t>routers</a:t>
            </a:r>
            <a:r>
              <a:rPr lang="es-BO" sz="3000" dirty="0"/>
              <a:t> que </a:t>
            </a:r>
            <a:r>
              <a:rPr lang="es-BO" sz="3000" dirty="0" err="1"/>
              <a:t>accedern</a:t>
            </a:r>
            <a:r>
              <a:rPr lang="es-BO" sz="3000" dirty="0"/>
              <a:t> a los servicios con lógica para ajustar (</a:t>
            </a:r>
            <a:r>
              <a:rPr lang="es-BO" sz="3000" dirty="0" err="1"/>
              <a:t>throttle</a:t>
            </a:r>
            <a:r>
              <a:rPr lang="es-BO" sz="3000" dirty="0"/>
              <a:t>) el tráfico de ingreso a los niveles que van a ser seguros para el servidor para procesar.</a:t>
            </a:r>
          </a:p>
          <a:p>
            <a:pPr marL="0" indent="0">
              <a:buNone/>
            </a:pPr>
            <a:r>
              <a:rPr lang="es-BO" sz="3000" dirty="0"/>
              <a:t>2. Este proceso puede prevenir </a:t>
            </a:r>
            <a:r>
              <a:rPr lang="es-BO" sz="3000" dirty="0" err="1"/>
              <a:t>flood</a:t>
            </a:r>
            <a:r>
              <a:rPr lang="es-BO" sz="3000" dirty="0"/>
              <a:t> </a:t>
            </a:r>
            <a:r>
              <a:rPr lang="es-BO" sz="3000" dirty="0" err="1"/>
              <a:t>damage</a:t>
            </a:r>
            <a:r>
              <a:rPr lang="es-BO" sz="3000" dirty="0"/>
              <a:t> a los servidores.</a:t>
            </a:r>
          </a:p>
          <a:p>
            <a:pPr marL="0" indent="0">
              <a:buNone/>
            </a:pPr>
            <a:r>
              <a:rPr lang="es-BO" sz="3000" dirty="0"/>
              <a:t>3. Este proceso puede ser extendido para acelerar el tráfico de un ataque </a:t>
            </a:r>
            <a:r>
              <a:rPr lang="es-BO" sz="3000" dirty="0" err="1"/>
              <a:t>DoS</a:t>
            </a:r>
            <a:r>
              <a:rPr lang="es-BO" sz="3000" dirty="0"/>
              <a:t> versos el tráfico de usuarios legítimos para mejores resultados.</a:t>
            </a:r>
          </a:p>
        </p:txBody>
      </p:sp>
    </p:spTree>
    <p:extLst>
      <p:ext uri="{BB962C8B-B14F-4D97-AF65-F5344CB8AC3E}">
        <p14:creationId xmlns:p14="http://schemas.microsoft.com/office/powerpoint/2010/main" val="10778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Analizar el </a:t>
            </a:r>
            <a:r>
              <a:rPr lang="es-BO" dirty="0" err="1"/>
              <a:t>router</a:t>
            </a:r>
            <a:r>
              <a:rPr lang="es-BO" dirty="0"/>
              <a:t>, firewall, los </a:t>
            </a:r>
            <a:r>
              <a:rPr lang="es-BO" dirty="0" err="1"/>
              <a:t>logs</a:t>
            </a:r>
            <a:r>
              <a:rPr lang="es-BO" dirty="0"/>
              <a:t> IDS para identificar la fuente del tráfico </a:t>
            </a:r>
            <a:r>
              <a:rPr lang="es-BO" dirty="0" err="1"/>
              <a:t>DoS</a:t>
            </a:r>
            <a:r>
              <a:rPr lang="es-BO" dirty="0"/>
              <a:t>. Aunque los atacantes generalmente </a:t>
            </a:r>
            <a:r>
              <a:rPr lang="es-BO" dirty="0" err="1"/>
              <a:t>spoofean</a:t>
            </a:r>
            <a:r>
              <a:rPr lang="es-BO" dirty="0"/>
              <a:t> su dirección verdadera, se seguirá la pista con la ayuda de los </a:t>
            </a:r>
            <a:r>
              <a:rPr lang="es-BO" dirty="0" err="1"/>
              <a:t>ISPs</a:t>
            </a:r>
            <a:r>
              <a:rPr lang="es-BO" dirty="0"/>
              <a:t> y agencias de leyes. Un análisis de patrón de tráfico puede ser analizado para buscar </a:t>
            </a:r>
            <a:r>
              <a:rPr lang="es-BO" dirty="0" err="1" smtClean="0"/>
              <a:t>carácterísticas</a:t>
            </a:r>
            <a:r>
              <a:rPr lang="es-BO" dirty="0" smtClean="0"/>
              <a:t> </a:t>
            </a:r>
            <a:r>
              <a:rPr lang="es-BO" dirty="0"/>
              <a:t>específicas dentro del tráfico del ataque.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Análisis forense post-ataque</a:t>
            </a:r>
          </a:p>
        </p:txBody>
      </p:sp>
    </p:spTree>
    <p:extLst>
      <p:ext uri="{BB962C8B-B14F-4D97-AF65-F5344CB8AC3E}">
        <p14:creationId xmlns:p14="http://schemas.microsoft.com/office/powerpoint/2010/main" val="290156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Técnicas para defenderse contra </a:t>
            </a:r>
            <a:r>
              <a:rPr lang="es-BO" dirty="0" err="1"/>
              <a:t>Botnets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600" dirty="0" smtClean="0"/>
              <a:t>RFC </a:t>
            </a:r>
            <a:r>
              <a:rPr lang="es-BO" sz="2600" dirty="0"/>
              <a:t>3704: Los </a:t>
            </a:r>
            <a:r>
              <a:rPr lang="es-BO" sz="2600" dirty="0" smtClean="0"/>
              <a:t>paquetes </a:t>
            </a:r>
            <a:r>
              <a:rPr lang="es-BO" sz="2600" dirty="0"/>
              <a:t>deben ser de una fuente válida, alojados en una </a:t>
            </a:r>
            <a:r>
              <a:rPr lang="es-BO" sz="2600" dirty="0" smtClean="0"/>
              <a:t>asignación </a:t>
            </a:r>
            <a:r>
              <a:rPr lang="es-BO" sz="2600" dirty="0"/>
              <a:t>de direcciones, consistente con la topología y </a:t>
            </a:r>
            <a:r>
              <a:rPr lang="es-BO" sz="2600" dirty="0" smtClean="0"/>
              <a:t>asignación </a:t>
            </a:r>
            <a:r>
              <a:rPr lang="es-BO" sz="2600" dirty="0"/>
              <a:t>de espacio. Cualquier tráfico que venga de direcciones IP reservadas o sin uso es falso y debería ser filtrado en el ISP antes de que entre al vínculo de Internet.</a:t>
            </a:r>
          </a:p>
          <a:p>
            <a:r>
              <a:rPr lang="es-BO" sz="2600" dirty="0" smtClean="0"/>
              <a:t>Black </a:t>
            </a:r>
            <a:r>
              <a:rPr lang="es-BO" sz="2600" dirty="0" err="1"/>
              <a:t>Hole</a:t>
            </a:r>
            <a:r>
              <a:rPr lang="es-BO" sz="2600" dirty="0"/>
              <a:t> </a:t>
            </a:r>
            <a:r>
              <a:rPr lang="es-BO" sz="2600" dirty="0" err="1"/>
              <a:t>Filtering</a:t>
            </a:r>
            <a:r>
              <a:rPr lang="es-BO" sz="2600" dirty="0"/>
              <a:t>: Son puestos en la red donde el tráfico es </a:t>
            </a:r>
            <a:r>
              <a:rPr lang="es-BO" sz="2600" dirty="0" smtClean="0"/>
              <a:t>renviado </a:t>
            </a:r>
            <a:r>
              <a:rPr lang="es-BO" sz="2600" dirty="0"/>
              <a:t>y </a:t>
            </a:r>
            <a:r>
              <a:rPr lang="es-BO" sz="2600" dirty="0" err="1"/>
              <a:t>dropped</a:t>
            </a:r>
            <a:r>
              <a:rPr lang="es-BO" sz="2600" dirty="0"/>
              <a:t>. La técnica RTBH utiliza actualizaciones del protocolo de enrutamiento para </a:t>
            </a:r>
            <a:r>
              <a:rPr lang="es-BO" sz="2600" dirty="0" smtClean="0"/>
              <a:t>manipular </a:t>
            </a:r>
            <a:r>
              <a:rPr lang="es-BO" sz="2600" dirty="0"/>
              <a:t>las tablas en el borde de la red para </a:t>
            </a:r>
            <a:r>
              <a:rPr lang="es-BO" sz="2600" dirty="0" err="1"/>
              <a:t>dropear</a:t>
            </a:r>
            <a:r>
              <a:rPr lang="es-BO" sz="2600" dirty="0"/>
              <a:t> el tráfico no deseado antes de que entre el proveedor de servicio de red.</a:t>
            </a:r>
          </a:p>
        </p:txBody>
      </p:sp>
    </p:spTree>
    <p:extLst>
      <p:ext uri="{BB962C8B-B14F-4D97-AF65-F5344CB8AC3E}">
        <p14:creationId xmlns:p14="http://schemas.microsoft.com/office/powerpoint/2010/main" val="157833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Técnicas para defenderse contra </a:t>
            </a:r>
            <a:r>
              <a:rPr lang="es-BO" sz="4800" dirty="0" err="1"/>
              <a:t>Botnets</a:t>
            </a:r>
            <a:endParaRPr lang="es-BO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smtClean="0"/>
              <a:t>Cisco </a:t>
            </a:r>
            <a:r>
              <a:rPr lang="es-BO" sz="2800" dirty="0"/>
              <a:t>IPS </a:t>
            </a:r>
            <a:r>
              <a:rPr lang="es-BO" sz="2800" dirty="0" err="1"/>
              <a:t>Source</a:t>
            </a:r>
            <a:r>
              <a:rPr lang="es-BO" sz="2800" dirty="0"/>
              <a:t> IP </a:t>
            </a:r>
            <a:r>
              <a:rPr lang="es-BO" sz="2800" dirty="0" err="1"/>
              <a:t>Reputation</a:t>
            </a:r>
            <a:r>
              <a:rPr lang="es-BO" sz="2800" dirty="0"/>
              <a:t> </a:t>
            </a:r>
            <a:r>
              <a:rPr lang="es-BO" sz="2800" dirty="0" err="1"/>
              <a:t>Filtering</a:t>
            </a:r>
            <a:r>
              <a:rPr lang="es-BO" sz="2800" dirty="0"/>
              <a:t>: Cisco IPS recibe actualizaciones de amenazas desde el </a:t>
            </a:r>
            <a:r>
              <a:rPr lang="es-BO" sz="2800" dirty="0" err="1"/>
              <a:t>SensorBase</a:t>
            </a:r>
            <a:r>
              <a:rPr lang="es-BO" sz="2800" dirty="0"/>
              <a:t> Network de Cisco, que contiene información detallada acerca de las amenazas conocidas en Internet, incluyendo ataques en serie, cosechadoras de </a:t>
            </a:r>
            <a:r>
              <a:rPr lang="es-BO" sz="2800" dirty="0" err="1"/>
              <a:t>Botnets</a:t>
            </a:r>
            <a:r>
              <a:rPr lang="es-BO" sz="2800" dirty="0"/>
              <a:t>, brotes de Malware, y redes oscuras.</a:t>
            </a:r>
          </a:p>
          <a:p>
            <a:r>
              <a:rPr lang="es-BO" sz="2800" dirty="0" err="1" smtClean="0"/>
              <a:t>DDoS</a:t>
            </a:r>
            <a:r>
              <a:rPr lang="es-BO" sz="2800" dirty="0" smtClean="0"/>
              <a:t> </a:t>
            </a:r>
            <a:r>
              <a:rPr lang="es-BO" sz="2800" dirty="0" err="1"/>
              <a:t>Prevention</a:t>
            </a:r>
            <a:r>
              <a:rPr lang="es-BO" sz="2800" dirty="0"/>
              <a:t> </a:t>
            </a:r>
            <a:r>
              <a:rPr lang="es-BO" sz="2800" dirty="0" err="1"/>
              <a:t>Offerings</a:t>
            </a:r>
            <a:r>
              <a:rPr lang="es-BO" sz="2800" dirty="0"/>
              <a:t> </a:t>
            </a:r>
            <a:r>
              <a:rPr lang="es-BO" sz="2800" dirty="0" err="1"/>
              <a:t>from</a:t>
            </a:r>
            <a:r>
              <a:rPr lang="es-BO" sz="2800" dirty="0"/>
              <a:t> ISP </a:t>
            </a:r>
            <a:r>
              <a:rPr lang="es-BO" sz="2800" dirty="0" err="1"/>
              <a:t>or</a:t>
            </a:r>
            <a:r>
              <a:rPr lang="es-BO" sz="2800" dirty="0"/>
              <a:t> </a:t>
            </a:r>
            <a:r>
              <a:rPr lang="es-BO" sz="2800" dirty="0" err="1"/>
              <a:t>DDoS</a:t>
            </a:r>
            <a:r>
              <a:rPr lang="es-BO" sz="2800" dirty="0"/>
              <a:t> </a:t>
            </a:r>
            <a:r>
              <a:rPr lang="es-BO" sz="2800" dirty="0" err="1"/>
              <a:t>Service</a:t>
            </a:r>
            <a:r>
              <a:rPr lang="es-BO" sz="2800" dirty="0"/>
              <a:t>: Encendiendo el IP </a:t>
            </a:r>
            <a:r>
              <a:rPr lang="es-BO" sz="2800" dirty="0" err="1"/>
              <a:t>Source</a:t>
            </a:r>
            <a:r>
              <a:rPr lang="es-BO" sz="2800" dirty="0"/>
              <a:t> </a:t>
            </a:r>
            <a:r>
              <a:rPr lang="es-BO" sz="2800" dirty="0" err="1"/>
              <a:t>Guard</a:t>
            </a:r>
            <a:r>
              <a:rPr lang="es-BO" sz="2800" dirty="0"/>
              <a:t> en los </a:t>
            </a:r>
            <a:r>
              <a:rPr lang="es-BO" sz="2800" dirty="0" err="1"/>
              <a:t>switches</a:t>
            </a:r>
            <a:r>
              <a:rPr lang="es-BO" sz="2800" dirty="0"/>
              <a:t> de la red previene a un host </a:t>
            </a:r>
            <a:r>
              <a:rPr lang="es-BO" sz="2800" dirty="0" smtClean="0"/>
              <a:t>enviar </a:t>
            </a:r>
            <a:r>
              <a:rPr lang="es-BO" sz="2800" dirty="0"/>
              <a:t>paquetes </a:t>
            </a:r>
            <a:r>
              <a:rPr lang="es-BO" sz="2800" dirty="0" err="1" smtClean="0"/>
              <a:t>falsosy</a:t>
            </a:r>
            <a:r>
              <a:rPr lang="es-BO" sz="2800" dirty="0" smtClean="0"/>
              <a:t> </a:t>
            </a:r>
            <a:r>
              <a:rPr lang="es-BO" sz="2800" dirty="0"/>
              <a:t>volverse un </a:t>
            </a:r>
            <a:r>
              <a:rPr lang="es-BO" sz="2800" dirty="0" err="1"/>
              <a:t>bot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04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 </a:t>
            </a:r>
            <a:r>
              <a:rPr lang="es-BO" dirty="0" err="1"/>
              <a:t>DoS</a:t>
            </a:r>
            <a:r>
              <a:rPr lang="es-BO" dirty="0"/>
              <a:t> </a:t>
            </a:r>
            <a:r>
              <a:rPr lang="es-BO" dirty="0" err="1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400" dirty="0" smtClean="0"/>
              <a:t>Mecanismos </a:t>
            </a:r>
            <a:r>
              <a:rPr lang="es-BO" sz="2400" dirty="0"/>
              <a:t>de encriptación eficientes necesitan ser propuestos </a:t>
            </a:r>
            <a:r>
              <a:rPr lang="es-BO" sz="2400" dirty="0" smtClean="0"/>
              <a:t>para </a:t>
            </a:r>
            <a:r>
              <a:rPr lang="es-BO" sz="2400" dirty="0"/>
              <a:t>cada tecnología.</a:t>
            </a:r>
          </a:p>
          <a:p>
            <a:r>
              <a:rPr lang="es-BO" sz="2400" dirty="0" smtClean="0"/>
              <a:t>Mejores </a:t>
            </a:r>
            <a:r>
              <a:rPr lang="es-BO" sz="2400" dirty="0"/>
              <a:t>protocolos de enrutamiento son deseables, particularmente para </a:t>
            </a:r>
            <a:r>
              <a:rPr lang="es-BO" sz="2400" dirty="0" err="1"/>
              <a:t>multi</a:t>
            </a:r>
            <a:r>
              <a:rPr lang="es-BO" sz="2400" dirty="0"/>
              <a:t>-hop WMN.</a:t>
            </a:r>
          </a:p>
          <a:p>
            <a:r>
              <a:rPr lang="es-BO" sz="2400" dirty="0" smtClean="0"/>
              <a:t>Deshabilitar </a:t>
            </a:r>
            <a:r>
              <a:rPr lang="es-BO" sz="2400" dirty="0"/>
              <a:t>servicios inseguros y no deseados.</a:t>
            </a:r>
          </a:p>
          <a:p>
            <a:r>
              <a:rPr lang="es-BO" sz="2400" dirty="0" smtClean="0"/>
              <a:t>Bloquear </a:t>
            </a:r>
            <a:r>
              <a:rPr lang="es-BO" sz="2400" dirty="0"/>
              <a:t>todos los paquetes originados desde los puertos de servicio que bloquean el tráfico de servidores reflectores.</a:t>
            </a:r>
          </a:p>
          <a:p>
            <a:r>
              <a:rPr lang="es-BO" sz="2400" dirty="0" smtClean="0"/>
              <a:t>Actualizar </a:t>
            </a:r>
            <a:r>
              <a:rPr lang="es-BO" sz="2400" dirty="0"/>
              <a:t>el </a:t>
            </a:r>
            <a:r>
              <a:rPr lang="es-BO" sz="2400" dirty="0" err="1"/>
              <a:t>kernel</a:t>
            </a:r>
            <a:r>
              <a:rPr lang="es-BO" sz="2400" dirty="0"/>
              <a:t> a la última versión.</a:t>
            </a:r>
          </a:p>
          <a:p>
            <a:r>
              <a:rPr lang="es-BO" sz="2400" dirty="0" smtClean="0"/>
              <a:t>Prevenir </a:t>
            </a:r>
            <a:r>
              <a:rPr lang="es-BO" sz="2400" dirty="0"/>
              <a:t>la transmisión fraudulenta de paquetes en el nivel ISP.</a:t>
            </a:r>
          </a:p>
          <a:p>
            <a:r>
              <a:rPr lang="es-BO" sz="2400" dirty="0" smtClean="0"/>
              <a:t>Implementar </a:t>
            </a:r>
            <a:r>
              <a:rPr lang="es-BO" sz="2400" dirty="0"/>
              <a:t>radios cognitivas en la capa física para manejar el bloqueo y el tipo codificación de los ataques.</a:t>
            </a:r>
          </a:p>
        </p:txBody>
      </p:sp>
    </p:spTree>
    <p:extLst>
      <p:ext uri="{BB962C8B-B14F-4D97-AF65-F5344CB8AC3E}">
        <p14:creationId xmlns:p14="http://schemas.microsoft.com/office/powerpoint/2010/main" val="1429452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1. Configurar el firewall para denegar Internet Control </a:t>
            </a:r>
            <a:r>
              <a:rPr lang="es-BO" dirty="0" err="1"/>
              <a:t>Message</a:t>
            </a:r>
            <a:r>
              <a:rPr lang="es-BO" dirty="0"/>
              <a:t> </a:t>
            </a:r>
            <a:r>
              <a:rPr lang="es-BO" dirty="0" err="1"/>
              <a:t>Protocol</a:t>
            </a:r>
            <a:r>
              <a:rPr lang="es-BO" dirty="0"/>
              <a:t> (ICMP) externo.</a:t>
            </a:r>
          </a:p>
          <a:p>
            <a:pPr marL="0" indent="0">
              <a:buNone/>
            </a:pPr>
            <a:r>
              <a:rPr lang="es-BO" dirty="0"/>
              <a:t>2. Prevenir el uso de funciones innecesarias como </a:t>
            </a:r>
            <a:r>
              <a:rPr lang="es-BO" dirty="0" err="1"/>
              <a:t>gets</a:t>
            </a:r>
            <a:r>
              <a:rPr lang="es-BO" dirty="0"/>
              <a:t>, </a:t>
            </a:r>
            <a:r>
              <a:rPr lang="es-BO" dirty="0" err="1"/>
              <a:t>strcpy</a:t>
            </a:r>
            <a:r>
              <a:rPr lang="es-BO" dirty="0"/>
              <a:t>, etc.</a:t>
            </a:r>
          </a:p>
          <a:p>
            <a:pPr marL="0" indent="0">
              <a:buNone/>
            </a:pPr>
            <a:r>
              <a:rPr lang="es-BO" dirty="0"/>
              <a:t>3. Asegurar la administración remota y prueba de conectividad.</a:t>
            </a:r>
          </a:p>
          <a:p>
            <a:pPr marL="0" indent="0">
              <a:buNone/>
            </a:pPr>
            <a:r>
              <a:rPr lang="es-BO" dirty="0"/>
              <a:t>4. Prevenir que las direcciones de retorno sean </a:t>
            </a:r>
            <a:r>
              <a:rPr lang="es-BO" dirty="0" smtClean="0"/>
              <a:t>sobrescritas.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8828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Los ataques </a:t>
            </a:r>
            <a:r>
              <a:rPr lang="es-BO" dirty="0" err="1"/>
              <a:t>DDoS</a:t>
            </a:r>
            <a:r>
              <a:rPr lang="es-BO" dirty="0"/>
              <a:t> son ataques distribuidos, muchos atacantes. 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Utilizando </a:t>
            </a:r>
            <a:r>
              <a:rPr lang="es-BO" dirty="0"/>
              <a:t>equipos comprometidos </a:t>
            </a:r>
            <a:r>
              <a:rPr lang="es-BO" dirty="0" smtClean="0"/>
              <a:t>(zombis).</a:t>
            </a:r>
            <a:endParaRPr lang="es-B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err="1" smtClean="0"/>
              <a:t>Distributed</a:t>
            </a:r>
            <a:r>
              <a:rPr lang="es-BO" dirty="0" smtClean="0"/>
              <a:t> </a:t>
            </a:r>
            <a:r>
              <a:rPr lang="es-BO" dirty="0" err="1" smtClean="0"/>
              <a:t>Denial</a:t>
            </a:r>
            <a:r>
              <a:rPr lang="es-BO" dirty="0" smtClean="0"/>
              <a:t> </a:t>
            </a:r>
            <a:r>
              <a:rPr lang="es-BO" dirty="0"/>
              <a:t>of </a:t>
            </a:r>
            <a:r>
              <a:rPr lang="es-BO" dirty="0" err="1" smtClean="0"/>
              <a:t>Service</a:t>
            </a:r>
            <a:r>
              <a:rPr lang="es-BO" dirty="0" smtClean="0"/>
              <a:t> (</a:t>
            </a:r>
            <a:r>
              <a:rPr lang="es-BO" dirty="0" err="1" smtClean="0"/>
              <a:t>DDoS</a:t>
            </a:r>
            <a:r>
              <a:rPr lang="es-BO" dirty="0" smtClean="0"/>
              <a:t>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98014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5. Los datos procesados por un atacante deben ser detenidos de ejecución.</a:t>
            </a:r>
          </a:p>
          <a:p>
            <a:pPr marL="0" indent="0">
              <a:buNone/>
            </a:pPr>
            <a:r>
              <a:rPr lang="es-BO" dirty="0"/>
              <a:t>6. Realizar validación de entradas.</a:t>
            </a:r>
          </a:p>
          <a:p>
            <a:pPr marL="0" indent="0">
              <a:buNone/>
            </a:pPr>
            <a:r>
              <a:rPr lang="es-BO" dirty="0"/>
              <a:t>7. La tarjeta de red es una puerta de enlace de los paquetes. Utilizar una mejor tarjeta de red para manejar números largos de paquetes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87825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Protección </a:t>
            </a:r>
            <a:r>
              <a:rPr lang="es-BO" dirty="0" err="1"/>
              <a:t>DoS</a:t>
            </a:r>
            <a:r>
              <a:rPr lang="es-BO" dirty="0"/>
              <a:t>/</a:t>
            </a:r>
            <a:r>
              <a:rPr lang="es-BO" dirty="0" err="1"/>
              <a:t>DDoS</a:t>
            </a:r>
            <a:r>
              <a:rPr lang="es-BO" dirty="0"/>
              <a:t> a </a:t>
            </a:r>
            <a:r>
              <a:rPr lang="es-BO" dirty="0" err="1"/>
              <a:t>livel</a:t>
            </a:r>
            <a:r>
              <a:rPr lang="es-BO" dirty="0"/>
              <a:t> ISP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s-BO" sz="2800" dirty="0" smtClean="0"/>
              <a:t>La </a:t>
            </a:r>
            <a:r>
              <a:rPr lang="es-BO" sz="2800" dirty="0"/>
              <a:t>mayoría de los ISP simplemente bloquean todas las solicitudes durante un ataque </a:t>
            </a:r>
            <a:r>
              <a:rPr lang="es-BO" sz="2800" dirty="0" err="1"/>
              <a:t>DDoS</a:t>
            </a:r>
            <a:r>
              <a:rPr lang="es-BO" sz="2800" dirty="0"/>
              <a:t>, denegando tráfico legítimo.</a:t>
            </a:r>
          </a:p>
          <a:p>
            <a:r>
              <a:rPr lang="es-BO" sz="2800" dirty="0" smtClean="0"/>
              <a:t>Los </a:t>
            </a:r>
            <a:r>
              <a:rPr lang="es-BO" sz="2800" dirty="0"/>
              <a:t>ISP ofrecen protección </a:t>
            </a:r>
            <a:r>
              <a:rPr lang="es-BO" sz="2800" dirty="0" err="1"/>
              <a:t>DoS</a:t>
            </a:r>
            <a:r>
              <a:rPr lang="es-BO" sz="2800" dirty="0"/>
              <a:t> in-</a:t>
            </a:r>
            <a:r>
              <a:rPr lang="es-BO" sz="2800" dirty="0" err="1"/>
              <a:t>the</a:t>
            </a:r>
            <a:r>
              <a:rPr lang="es-BO" sz="2800" dirty="0"/>
              <a:t>-</a:t>
            </a:r>
            <a:r>
              <a:rPr lang="es-BO" sz="2800" dirty="0" err="1"/>
              <a:t>cloud</a:t>
            </a:r>
            <a:r>
              <a:rPr lang="es-BO" sz="2800" dirty="0"/>
              <a:t> para los vínculos de Internet </a:t>
            </a:r>
            <a:r>
              <a:rPr lang="es-BO" sz="2800" dirty="0" smtClean="0"/>
              <a:t>así </a:t>
            </a:r>
            <a:r>
              <a:rPr lang="es-BO" sz="2800" dirty="0"/>
              <a:t>ellos no se saturan por el tráfico.</a:t>
            </a:r>
          </a:p>
          <a:p>
            <a:r>
              <a:rPr lang="es-BO" sz="2800" dirty="0" smtClean="0"/>
              <a:t>El </a:t>
            </a:r>
            <a:r>
              <a:rPr lang="es-BO" sz="2800" dirty="0"/>
              <a:t>tráfico de ataque es redirigido al ISP durante el ataque para que sea filtrado y </a:t>
            </a:r>
            <a:r>
              <a:rPr lang="es-BO" sz="2800" dirty="0" smtClean="0"/>
              <a:t>enviado </a:t>
            </a:r>
            <a:r>
              <a:rPr lang="es-BO" sz="2800" dirty="0"/>
              <a:t>de vuelta.</a:t>
            </a:r>
          </a:p>
          <a:p>
            <a:r>
              <a:rPr lang="es-BO" sz="2800" dirty="0" smtClean="0"/>
              <a:t>Los </a:t>
            </a:r>
            <a:r>
              <a:rPr lang="es-BO" sz="2800" dirty="0"/>
              <a:t>administradores </a:t>
            </a:r>
            <a:r>
              <a:rPr lang="es-BO" sz="2800" dirty="0" smtClean="0"/>
              <a:t>puede </a:t>
            </a:r>
            <a:r>
              <a:rPr lang="es-BO" sz="2800" dirty="0"/>
              <a:t>solicitar a los ISP que bloqueen la IP original afectada y muevan su sitio a otra IP luego de realizar una propagación DNS.</a:t>
            </a:r>
          </a:p>
        </p:txBody>
      </p:sp>
    </p:spTree>
    <p:extLst>
      <p:ext uri="{BB962C8B-B14F-4D97-AF65-F5344CB8AC3E}">
        <p14:creationId xmlns:p14="http://schemas.microsoft.com/office/powerpoint/2010/main" val="1245498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Habilitando TCP </a:t>
            </a:r>
            <a:r>
              <a:rPr lang="es-BO" dirty="0" err="1"/>
              <a:t>Intercept</a:t>
            </a:r>
            <a:r>
              <a:rPr lang="es-BO" dirty="0"/>
              <a:t> en IOS de Cisco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600" dirty="0"/>
              <a:t>1. Definir una lista de IP extendido: </a:t>
            </a:r>
            <a:r>
              <a:rPr lang="es-BO" sz="2600" dirty="0" err="1"/>
              <a:t>access-list</a:t>
            </a:r>
            <a:r>
              <a:rPr lang="es-BO" sz="2600" dirty="0"/>
              <a:t> </a:t>
            </a:r>
            <a:r>
              <a:rPr lang="es-BO" sz="2600" dirty="0" err="1"/>
              <a:t>access-list-number</a:t>
            </a:r>
            <a:r>
              <a:rPr lang="es-BO" sz="2600" dirty="0"/>
              <a:t> {</a:t>
            </a:r>
            <a:r>
              <a:rPr lang="es-BO" sz="2600" dirty="0" err="1"/>
              <a:t>deny</a:t>
            </a:r>
            <a:r>
              <a:rPr lang="es-BO" sz="2600" dirty="0"/>
              <a:t> | </a:t>
            </a:r>
            <a:r>
              <a:rPr lang="es-BO" sz="2600" dirty="0" err="1"/>
              <a:t>permit</a:t>
            </a:r>
            <a:r>
              <a:rPr lang="es-BO" sz="2600" dirty="0"/>
              <a:t>} </a:t>
            </a:r>
            <a:r>
              <a:rPr lang="es-BO" sz="2600" dirty="0" err="1"/>
              <a:t>tcp</a:t>
            </a:r>
            <a:r>
              <a:rPr lang="es-BO" sz="2600" dirty="0"/>
              <a:t> </a:t>
            </a:r>
            <a:r>
              <a:rPr lang="es-BO" sz="2600" dirty="0" err="1"/>
              <a:t>any</a:t>
            </a:r>
            <a:r>
              <a:rPr lang="es-BO" sz="2600" dirty="0"/>
              <a:t> </a:t>
            </a:r>
            <a:r>
              <a:rPr lang="es-BO" sz="2600" dirty="0" err="1"/>
              <a:t>destination</a:t>
            </a:r>
            <a:r>
              <a:rPr lang="es-BO" sz="2600" dirty="0"/>
              <a:t> </a:t>
            </a:r>
            <a:r>
              <a:rPr lang="es-BO" sz="2600" dirty="0" err="1"/>
              <a:t>destination-wildcard</a:t>
            </a:r>
            <a:endParaRPr lang="es-BO" sz="2600" dirty="0"/>
          </a:p>
          <a:p>
            <a:pPr marL="0" indent="0">
              <a:buNone/>
            </a:pPr>
            <a:r>
              <a:rPr lang="es-BO" sz="2600" dirty="0"/>
              <a:t>2. Habilitar TCP </a:t>
            </a:r>
            <a:r>
              <a:rPr lang="es-BO" sz="2600" dirty="0" err="1"/>
              <a:t>Intercept</a:t>
            </a:r>
            <a:r>
              <a:rPr lang="es-BO" sz="2600" dirty="0"/>
              <a:t>: </a:t>
            </a:r>
            <a:r>
              <a:rPr lang="es-BO" sz="2600" dirty="0" err="1"/>
              <a:t>ip</a:t>
            </a:r>
            <a:r>
              <a:rPr lang="es-BO" sz="2600" dirty="0"/>
              <a:t> </a:t>
            </a:r>
            <a:r>
              <a:rPr lang="es-BO" sz="2600" dirty="0" err="1"/>
              <a:t>tcp</a:t>
            </a:r>
            <a:r>
              <a:rPr lang="es-BO" sz="2600" dirty="0"/>
              <a:t> </a:t>
            </a:r>
            <a:r>
              <a:rPr lang="es-BO" sz="2600" dirty="0" err="1"/>
              <a:t>Intercept</a:t>
            </a:r>
            <a:r>
              <a:rPr lang="es-BO" sz="2600" dirty="0"/>
              <a:t> </a:t>
            </a:r>
            <a:r>
              <a:rPr lang="es-BO" sz="2600" dirty="0" err="1"/>
              <a:t>list</a:t>
            </a:r>
            <a:r>
              <a:rPr lang="es-BO" sz="2600" dirty="0"/>
              <a:t> </a:t>
            </a:r>
            <a:r>
              <a:rPr lang="es-BO" sz="2600" dirty="0" err="1" smtClean="0"/>
              <a:t>access-list-number</a:t>
            </a:r>
            <a:endParaRPr lang="es-BO" sz="2600" dirty="0" smtClean="0"/>
          </a:p>
          <a:p>
            <a:pPr marL="0" indent="0">
              <a:buNone/>
            </a:pPr>
            <a:endParaRPr lang="es-BO" sz="2600" dirty="0"/>
          </a:p>
          <a:p>
            <a:pPr marL="0" indent="0">
              <a:buNone/>
            </a:pPr>
            <a:r>
              <a:rPr lang="es-BO" sz="2600" dirty="0"/>
              <a:t>TCP </a:t>
            </a:r>
            <a:r>
              <a:rPr lang="es-BO" sz="2600" dirty="0" err="1"/>
              <a:t>Internep</a:t>
            </a:r>
            <a:r>
              <a:rPr lang="es-BO" sz="2600" dirty="0"/>
              <a:t> puede operar en modo activo y </a:t>
            </a:r>
            <a:r>
              <a:rPr lang="es-BO" sz="2600" dirty="0" err="1" smtClean="0"/>
              <a:t>pasívo</a:t>
            </a:r>
            <a:r>
              <a:rPr lang="es-BO" sz="2600" dirty="0" smtClean="0"/>
              <a:t> </a:t>
            </a:r>
            <a:r>
              <a:rPr lang="es-BO" sz="2600" dirty="0"/>
              <a:t>(</a:t>
            </a:r>
            <a:r>
              <a:rPr lang="es-BO" sz="2600" dirty="0" err="1"/>
              <a:t>watch</a:t>
            </a:r>
            <a:r>
              <a:rPr lang="es-BO" sz="2600" dirty="0"/>
              <a:t> </a:t>
            </a:r>
            <a:r>
              <a:rPr lang="es-BO" sz="2600" dirty="0" err="1"/>
              <a:t>mode</a:t>
            </a:r>
            <a:r>
              <a:rPr lang="es-BO" sz="2600" dirty="0"/>
              <a:t>). Por defecto está en </a:t>
            </a:r>
            <a:r>
              <a:rPr lang="es-BO" sz="2600" dirty="0" err="1"/>
              <a:t>intercept</a:t>
            </a:r>
            <a:r>
              <a:rPr lang="es-BO" sz="2600" dirty="0"/>
              <a:t> </a:t>
            </a:r>
            <a:r>
              <a:rPr lang="es-BO" sz="2600" dirty="0" err="1"/>
              <a:t>mode</a:t>
            </a:r>
            <a:r>
              <a:rPr lang="es-BO" sz="2600" dirty="0"/>
              <a:t>.</a:t>
            </a:r>
          </a:p>
          <a:p>
            <a:pPr marL="0" indent="0">
              <a:buNone/>
            </a:pPr>
            <a:endParaRPr lang="es-BO" sz="2600" dirty="0"/>
          </a:p>
          <a:p>
            <a:pPr marL="0" indent="0">
              <a:buNone/>
            </a:pPr>
            <a:r>
              <a:rPr lang="es-BO" sz="2600" dirty="0"/>
              <a:t>El comando para configurar TCP </a:t>
            </a:r>
            <a:r>
              <a:rPr lang="es-BO" sz="2600" dirty="0" err="1"/>
              <a:t>Intercept</a:t>
            </a:r>
            <a:r>
              <a:rPr lang="es-BO" sz="2600" dirty="0"/>
              <a:t> en modo configuración global es: </a:t>
            </a:r>
            <a:r>
              <a:rPr lang="es-BO" sz="2600" dirty="0" err="1"/>
              <a:t>ip</a:t>
            </a:r>
            <a:r>
              <a:rPr lang="es-BO" sz="2600" dirty="0"/>
              <a:t> </a:t>
            </a:r>
            <a:r>
              <a:rPr lang="es-BO" sz="2600" dirty="0" err="1"/>
              <a:t>tcp</a:t>
            </a:r>
            <a:r>
              <a:rPr lang="es-BO" sz="2600" dirty="0"/>
              <a:t> </a:t>
            </a:r>
            <a:r>
              <a:rPr lang="es-BO" sz="2600" dirty="0" err="1"/>
              <a:t>intercept</a:t>
            </a:r>
            <a:r>
              <a:rPr lang="es-BO" sz="2600" dirty="0"/>
              <a:t> </a:t>
            </a:r>
            <a:r>
              <a:rPr lang="es-BO" sz="2600" dirty="0" err="1"/>
              <a:t>mode</a:t>
            </a:r>
            <a:r>
              <a:rPr lang="es-BO" sz="2600" dirty="0"/>
              <a:t> {</a:t>
            </a:r>
            <a:r>
              <a:rPr lang="es-BO" sz="2600" dirty="0" err="1"/>
              <a:t>intercept</a:t>
            </a:r>
            <a:r>
              <a:rPr lang="es-BO" sz="2600" dirty="0"/>
              <a:t> | </a:t>
            </a:r>
            <a:r>
              <a:rPr lang="es-BO" sz="2600" dirty="0" err="1"/>
              <a:t>watch</a:t>
            </a:r>
            <a:r>
              <a:rPr lang="es-BO" sz="2600" dirty="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77488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Protección </a:t>
            </a:r>
            <a:r>
              <a:rPr lang="es-BO" dirty="0" err="1"/>
              <a:t>DDoS</a:t>
            </a:r>
            <a:r>
              <a:rPr lang="es-BO" dirty="0"/>
              <a:t> avanzada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3000" dirty="0" err="1"/>
              <a:t>IntelliGuard</a:t>
            </a:r>
            <a:r>
              <a:rPr lang="es-BO" sz="3000" dirty="0"/>
              <a:t> </a:t>
            </a:r>
            <a:r>
              <a:rPr lang="es-BO" sz="3000" dirty="0" err="1"/>
              <a:t>DDoS</a:t>
            </a:r>
            <a:r>
              <a:rPr lang="es-BO" sz="3000" dirty="0"/>
              <a:t> </a:t>
            </a:r>
            <a:r>
              <a:rPr lang="es-BO" sz="3000" dirty="0" err="1"/>
              <a:t>Protection</a:t>
            </a:r>
            <a:r>
              <a:rPr lang="es-BO" sz="3000" dirty="0"/>
              <a:t> </a:t>
            </a:r>
            <a:r>
              <a:rPr lang="es-BO" sz="3000" dirty="0" err="1"/>
              <a:t>System</a:t>
            </a:r>
            <a:r>
              <a:rPr lang="es-BO" sz="3000" dirty="0"/>
              <a:t> (DPS</a:t>
            </a:r>
            <a:r>
              <a:rPr lang="es-BO" sz="3000" dirty="0" smtClean="0"/>
              <a:t>)</a:t>
            </a:r>
          </a:p>
          <a:p>
            <a:pPr marL="0" indent="0">
              <a:buNone/>
            </a:pPr>
            <a:endParaRPr lang="es-BO" sz="3000" dirty="0"/>
          </a:p>
          <a:p>
            <a:pPr marL="0" indent="0">
              <a:buNone/>
            </a:pPr>
            <a:r>
              <a:rPr lang="es-BO" sz="3000" dirty="0"/>
              <a:t>Ayuda a mitigar los ataques </a:t>
            </a:r>
            <a:r>
              <a:rPr lang="es-BO" sz="3000" dirty="0" err="1"/>
              <a:t>DDoS</a:t>
            </a:r>
            <a:r>
              <a:rPr lang="es-BO" sz="3000" dirty="0"/>
              <a:t> utilizando un diseño que se enfoca en pasar tráfico legítimo que descargar tráfico de ataque. Su </a:t>
            </a:r>
            <a:r>
              <a:rPr lang="es-BO" sz="3000" dirty="0" err="1"/>
              <a:t>Learn</a:t>
            </a:r>
            <a:r>
              <a:rPr lang="es-BO" sz="3000" dirty="0"/>
              <a:t>-Rank-</a:t>
            </a:r>
            <a:r>
              <a:rPr lang="es-BO" sz="3000" dirty="0" err="1"/>
              <a:t>Protect</a:t>
            </a:r>
            <a:r>
              <a:rPr lang="es-BO" sz="3000" dirty="0"/>
              <a:t>-</a:t>
            </a:r>
            <a:r>
              <a:rPr lang="es-BO" sz="3000" dirty="0" err="1"/>
              <a:t>Strategy</a:t>
            </a:r>
            <a:r>
              <a:rPr lang="es-BO" sz="3000" dirty="0"/>
              <a:t> identifica sitios </a:t>
            </a:r>
            <a:r>
              <a:rPr lang="es-BO" sz="3000" dirty="0" smtClean="0"/>
              <a:t>accedidos </a:t>
            </a:r>
            <a:r>
              <a:rPr lang="es-BO" sz="3000" dirty="0"/>
              <a:t>por clientes y prioriza </a:t>
            </a:r>
            <a:r>
              <a:rPr lang="es-BO" sz="3000" dirty="0" smtClean="0"/>
              <a:t>continuamente </a:t>
            </a:r>
            <a:r>
              <a:rPr lang="es-BO" sz="3000" dirty="0"/>
              <a:t>y </a:t>
            </a:r>
            <a:r>
              <a:rPr lang="es-BO" sz="3000" dirty="0" err="1" smtClean="0"/>
              <a:t>ranquea</a:t>
            </a:r>
            <a:r>
              <a:rPr lang="es-BO" sz="3000" dirty="0" smtClean="0"/>
              <a:t> </a:t>
            </a:r>
            <a:r>
              <a:rPr lang="es-BO" sz="3000" dirty="0"/>
              <a:t>su acceso. Su </a:t>
            </a:r>
            <a:r>
              <a:rPr lang="es-BO" sz="3000" dirty="0" err="1"/>
              <a:t>multi-level-traffic-managemente</a:t>
            </a:r>
            <a:r>
              <a:rPr lang="es-BO" sz="3000" dirty="0"/>
              <a:t> configura límites de tráfico y garantiza la administración del tráfico para cada parte de la red.</a:t>
            </a:r>
          </a:p>
        </p:txBody>
      </p:sp>
    </p:spTree>
    <p:extLst>
      <p:ext uri="{BB962C8B-B14F-4D97-AF65-F5344CB8AC3E}">
        <p14:creationId xmlns:p14="http://schemas.microsoft.com/office/powerpoint/2010/main" val="2819147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Protección </a:t>
            </a:r>
            <a:r>
              <a:rPr lang="es-BO" dirty="0" err="1" smtClean="0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Herramientas de protección </a:t>
            </a:r>
            <a:r>
              <a:rPr lang="es-BO" dirty="0" err="1"/>
              <a:t>DoS</a:t>
            </a:r>
            <a:r>
              <a:rPr lang="es-BO" dirty="0"/>
              <a:t>/</a:t>
            </a:r>
            <a:r>
              <a:rPr lang="es-BO" dirty="0" err="1"/>
              <a:t>DDoS</a:t>
            </a:r>
            <a:r>
              <a:rPr lang="es-BO" dirty="0"/>
              <a:t>: </a:t>
            </a:r>
            <a:r>
              <a:rPr lang="es-BO" dirty="0" err="1"/>
              <a:t>Netflow</a:t>
            </a:r>
            <a:r>
              <a:rPr lang="es-BO" dirty="0"/>
              <a:t> </a:t>
            </a:r>
            <a:r>
              <a:rPr lang="es-BO" dirty="0" err="1"/>
              <a:t>analyzer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80359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Test de intrusión </a:t>
            </a:r>
            <a:r>
              <a:rPr lang="es-BO" dirty="0" err="1" smtClean="0"/>
              <a:t>DoS</a:t>
            </a:r>
            <a:r>
              <a:rPr lang="es-BO" dirty="0" smtClean="0"/>
              <a:t> 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Debe </a:t>
            </a:r>
            <a:r>
              <a:rPr lang="es-BO" dirty="0"/>
              <a:t>ser incorporado en un test de intrusión para </a:t>
            </a:r>
            <a:r>
              <a:rPr lang="es-BO" dirty="0" smtClean="0"/>
              <a:t>investigar </a:t>
            </a:r>
            <a:r>
              <a:rPr lang="es-BO" dirty="0"/>
              <a:t>si la red es </a:t>
            </a:r>
            <a:r>
              <a:rPr lang="es-BO" dirty="0" smtClean="0"/>
              <a:t>susceptible </a:t>
            </a:r>
            <a:r>
              <a:rPr lang="es-BO" dirty="0"/>
              <a:t>a este tipo de ataques.</a:t>
            </a:r>
          </a:p>
          <a:p>
            <a:r>
              <a:rPr lang="es-BO" dirty="0" smtClean="0"/>
              <a:t>Una </a:t>
            </a:r>
            <a:r>
              <a:rPr lang="es-BO" dirty="0"/>
              <a:t>red vulnerable no puede manejar una gran cantidad de tráfico.</a:t>
            </a:r>
          </a:p>
          <a:p>
            <a:r>
              <a:rPr lang="es-BO" dirty="0" err="1" smtClean="0"/>
              <a:t>DoS</a:t>
            </a:r>
            <a:r>
              <a:rPr lang="es-BO" dirty="0" smtClean="0"/>
              <a:t> </a:t>
            </a:r>
            <a:r>
              <a:rPr lang="es-BO" dirty="0"/>
              <a:t>Pen </a:t>
            </a:r>
            <a:r>
              <a:rPr lang="es-BO" dirty="0" err="1"/>
              <a:t>Testing</a:t>
            </a:r>
            <a:r>
              <a:rPr lang="es-BO" dirty="0"/>
              <a:t> determina mínimo de umbrales para los ataques </a:t>
            </a:r>
            <a:r>
              <a:rPr lang="es-BO" dirty="0" err="1"/>
              <a:t>DoS</a:t>
            </a:r>
            <a:r>
              <a:rPr lang="es-BO" dirty="0"/>
              <a:t>.</a:t>
            </a:r>
          </a:p>
          <a:p>
            <a:r>
              <a:rPr lang="es-BO" dirty="0" smtClean="0"/>
              <a:t>El </a:t>
            </a:r>
            <a:r>
              <a:rPr lang="es-BO" dirty="0"/>
              <a:t>principal objetivo de un </a:t>
            </a:r>
            <a:r>
              <a:rPr lang="es-BO" dirty="0" err="1"/>
              <a:t>DoS</a:t>
            </a:r>
            <a:r>
              <a:rPr lang="es-BO" dirty="0"/>
              <a:t> Pen </a:t>
            </a:r>
            <a:r>
              <a:rPr lang="es-BO" dirty="0" err="1"/>
              <a:t>Testing</a:t>
            </a:r>
            <a:r>
              <a:rPr lang="es-BO" dirty="0"/>
              <a:t> es </a:t>
            </a:r>
            <a:r>
              <a:rPr lang="es-BO" dirty="0" err="1"/>
              <a:t>floodear</a:t>
            </a:r>
            <a:r>
              <a:rPr lang="es-BO" dirty="0"/>
              <a:t> una red objetivo con tráfico.</a:t>
            </a:r>
          </a:p>
        </p:txBody>
      </p:sp>
    </p:spTree>
    <p:extLst>
      <p:ext uri="{BB962C8B-B14F-4D97-AF65-F5344CB8AC3E}">
        <p14:creationId xmlns:p14="http://schemas.microsoft.com/office/powerpoint/2010/main" val="8057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2656"/>
            <a:ext cx="6366534" cy="5968319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851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Síntomas de un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Usualmente </a:t>
            </a:r>
            <a:r>
              <a:rPr lang="es-BO" dirty="0"/>
              <a:t>rendimiento lento de la red.</a:t>
            </a:r>
          </a:p>
          <a:p>
            <a:r>
              <a:rPr lang="es-BO" dirty="0" smtClean="0"/>
              <a:t>No </a:t>
            </a:r>
            <a:r>
              <a:rPr lang="es-BO" dirty="0"/>
              <a:t>disponibilidad de un sitio web particular.</a:t>
            </a:r>
          </a:p>
          <a:p>
            <a:r>
              <a:rPr lang="es-BO" dirty="0" smtClean="0"/>
              <a:t>Inhabilidad </a:t>
            </a:r>
            <a:r>
              <a:rPr lang="es-BO" dirty="0"/>
              <a:t>de acceder a un sitio web.</a:t>
            </a:r>
          </a:p>
          <a:p>
            <a:r>
              <a:rPr lang="es-BO" dirty="0" smtClean="0"/>
              <a:t>Incremento </a:t>
            </a:r>
            <a:r>
              <a:rPr lang="es-BO" dirty="0"/>
              <a:t>dramático de correos </a:t>
            </a:r>
            <a:r>
              <a:rPr lang="es-BO" dirty="0" err="1"/>
              <a:t>spam</a:t>
            </a:r>
            <a:r>
              <a:rPr lang="es-BO" dirty="0"/>
              <a:t> recibidos.</a:t>
            </a:r>
          </a:p>
        </p:txBody>
      </p:sp>
    </p:spTree>
    <p:extLst>
      <p:ext uri="{BB962C8B-B14F-4D97-AF65-F5344CB8AC3E}">
        <p14:creationId xmlns:p14="http://schemas.microsoft.com/office/powerpoint/2010/main" val="20063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1143000"/>
          </a:xfrm>
          <a:noFill/>
        </p:spPr>
        <p:txBody>
          <a:bodyPr/>
          <a:lstStyle/>
          <a:p>
            <a:r>
              <a:rPr lang="es-BO" sz="4400" dirty="0" smtClean="0">
                <a:solidFill>
                  <a:srgbClr val="00B0F0"/>
                </a:solidFill>
              </a:rPr>
              <a:t>Organigrama de un </a:t>
            </a:r>
            <a:r>
              <a:rPr lang="es-BO" sz="4400" dirty="0" err="1" smtClean="0">
                <a:solidFill>
                  <a:srgbClr val="00B0F0"/>
                </a:solidFill>
              </a:rPr>
              <a:t>Ciberataque</a:t>
            </a:r>
            <a:endParaRPr lang="es-BO" sz="4400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s-BO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176416"/>
            <a:ext cx="5308054" cy="568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de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err="1" smtClean="0"/>
              <a:t>Bandwidth</a:t>
            </a:r>
            <a:r>
              <a:rPr lang="es-BO" sz="2800" dirty="0" smtClean="0"/>
              <a:t> </a:t>
            </a:r>
            <a:r>
              <a:rPr lang="es-BO" sz="2800" dirty="0" err="1"/>
              <a:t>Attacks</a:t>
            </a:r>
            <a:r>
              <a:rPr lang="es-BO" sz="2800" dirty="0"/>
              <a:t>: Consumir el ancho de banda </a:t>
            </a:r>
            <a:r>
              <a:rPr lang="es-BO" sz="2800" dirty="0" err="1" smtClean="0"/>
              <a:t>envíando</a:t>
            </a:r>
            <a:r>
              <a:rPr lang="es-BO" sz="2800" dirty="0" smtClean="0"/>
              <a:t> </a:t>
            </a:r>
            <a:r>
              <a:rPr lang="es-BO" sz="2800" dirty="0"/>
              <a:t>muchísimos paquetes.</a:t>
            </a:r>
          </a:p>
          <a:p>
            <a:r>
              <a:rPr lang="es-BO" sz="2800" dirty="0" err="1" smtClean="0"/>
              <a:t>Service</a:t>
            </a:r>
            <a:r>
              <a:rPr lang="es-BO" sz="2800" dirty="0" smtClean="0"/>
              <a:t> </a:t>
            </a:r>
            <a:r>
              <a:rPr lang="es-BO" sz="2800" dirty="0" err="1"/>
              <a:t>request</a:t>
            </a:r>
            <a:r>
              <a:rPr lang="es-BO" sz="2800" dirty="0"/>
              <a:t> </a:t>
            </a:r>
            <a:r>
              <a:rPr lang="es-BO" sz="2800" dirty="0" err="1"/>
              <a:t>floods</a:t>
            </a:r>
            <a:r>
              <a:rPr lang="es-BO" sz="2800" dirty="0"/>
              <a:t>: Un atacante o grupo de atacantes </a:t>
            </a:r>
            <a:r>
              <a:rPr lang="es-BO" sz="2800" dirty="0" smtClean="0"/>
              <a:t>zombis </a:t>
            </a:r>
            <a:r>
              <a:rPr lang="es-BO" sz="2800" dirty="0"/>
              <a:t>intenta agotar los recursos de la red. Muchas conexiones válidas desde una fuente válida.</a:t>
            </a:r>
          </a:p>
          <a:p>
            <a:r>
              <a:rPr lang="es-BO" sz="2800" dirty="0" smtClean="0"/>
              <a:t>SYN </a:t>
            </a:r>
            <a:r>
              <a:rPr lang="es-BO" sz="2800" dirty="0" err="1"/>
              <a:t>Attack</a:t>
            </a:r>
            <a:r>
              <a:rPr lang="es-BO" sz="2800" dirty="0"/>
              <a:t>: El atacante envía solicitudes TCP SYN falsas a la víctima. El blanco entonces envía un SYN ACK en respuesta. El blanco no recibe ninguna respuesta ya que la dirección fuente es falsa.</a:t>
            </a:r>
          </a:p>
        </p:txBody>
      </p:sp>
    </p:spTree>
    <p:extLst>
      <p:ext uri="{BB962C8B-B14F-4D97-AF65-F5344CB8AC3E}">
        <p14:creationId xmlns:p14="http://schemas.microsoft.com/office/powerpoint/2010/main" val="28749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Técnicas de ataque </a:t>
            </a:r>
            <a:r>
              <a:rPr lang="es-BO" dirty="0" err="1" smtClean="0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800" dirty="0" smtClean="0"/>
              <a:t>SYN </a:t>
            </a:r>
            <a:r>
              <a:rPr lang="es-BO" sz="2800" dirty="0" err="1"/>
              <a:t>Flooding</a:t>
            </a:r>
            <a:r>
              <a:rPr lang="es-BO" sz="2800" dirty="0"/>
              <a:t>: Su ventaja es que muchos hosts implementan el </a:t>
            </a:r>
            <a:r>
              <a:rPr lang="es-BO" sz="2800" dirty="0" err="1"/>
              <a:t>three-way</a:t>
            </a:r>
            <a:r>
              <a:rPr lang="es-BO" sz="2800" dirty="0"/>
              <a:t> </a:t>
            </a:r>
            <a:r>
              <a:rPr lang="es-BO" sz="2800" dirty="0" err="1"/>
              <a:t>handshake</a:t>
            </a:r>
            <a:r>
              <a:rPr lang="es-BO" sz="2800" dirty="0"/>
              <a:t>. Cuando el host B recibe una solicitud SYN desde A, debe permanecer siguiendo a la conexión parcialmente abierta en una "listen </a:t>
            </a:r>
            <a:r>
              <a:rPr lang="es-BO" sz="2800" dirty="0" err="1"/>
              <a:t>queue</a:t>
            </a:r>
            <a:r>
              <a:rPr lang="es-BO" sz="2800" dirty="0"/>
              <a:t>" por al menos 75 segundos. La cuestión es que el atacante envía múltiples SYN </a:t>
            </a:r>
            <a:r>
              <a:rPr lang="es-BO" sz="2800" dirty="0" err="1"/>
              <a:t>requests</a:t>
            </a:r>
            <a:r>
              <a:rPr lang="es-BO" sz="2800" dirty="0"/>
              <a:t> pero nunca responde al SYN/ACK. La habilidad de remover el host de la red por 75 segundos puede </a:t>
            </a:r>
            <a:r>
              <a:rPr lang="es-BO" sz="2800" dirty="0" smtClean="0"/>
              <a:t>ser utilizada </a:t>
            </a:r>
            <a:r>
              <a:rPr lang="es-BO" sz="2800" dirty="0"/>
              <a:t>como un ataque </a:t>
            </a:r>
            <a:r>
              <a:rPr lang="es-BO" sz="2800" dirty="0" err="1" smtClean="0"/>
              <a:t>DoS</a:t>
            </a:r>
            <a:r>
              <a:rPr lang="es-BO" sz="2800" dirty="0" smtClean="0"/>
              <a:t>.</a:t>
            </a:r>
          </a:p>
          <a:p>
            <a:r>
              <a:rPr lang="es-BO" sz="2800" dirty="0" smtClean="0"/>
              <a:t>ICMP </a:t>
            </a:r>
            <a:r>
              <a:rPr lang="es-BO" sz="2800" dirty="0" err="1"/>
              <a:t>Flood</a:t>
            </a:r>
            <a:r>
              <a:rPr lang="es-BO" sz="2800" dirty="0"/>
              <a:t> </a:t>
            </a:r>
            <a:r>
              <a:rPr lang="es-BO" sz="2800" dirty="0" err="1"/>
              <a:t>Attack</a:t>
            </a:r>
            <a:r>
              <a:rPr lang="es-BO" sz="2800" dirty="0"/>
              <a:t>: Ataques con una fuente falsa. Echo </a:t>
            </a:r>
            <a:r>
              <a:rPr lang="es-BO" sz="2800" dirty="0" err="1"/>
              <a:t>requests</a:t>
            </a:r>
            <a:r>
              <a:rPr lang="es-BO" sz="2800" dirty="0"/>
              <a:t>, echo </a:t>
            </a:r>
            <a:r>
              <a:rPr lang="es-BO" sz="2800" dirty="0" err="1"/>
              <a:t>replies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5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de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Peer-</a:t>
            </a:r>
            <a:r>
              <a:rPr lang="es-BO" dirty="0" err="1" smtClean="0"/>
              <a:t>to</a:t>
            </a:r>
            <a:r>
              <a:rPr lang="es-BO" dirty="0" smtClean="0"/>
              <a:t>-peer </a:t>
            </a:r>
            <a:r>
              <a:rPr lang="es-BO" dirty="0" err="1"/>
              <a:t>Attacks</a:t>
            </a:r>
            <a:r>
              <a:rPr lang="es-BO" dirty="0"/>
              <a:t>: Utilizando estos ataques, los atacantes pueden instruir a los clientes a compartir sus </a:t>
            </a:r>
            <a:r>
              <a:rPr lang="es-BO" dirty="0" err="1"/>
              <a:t>hubs</a:t>
            </a:r>
            <a:r>
              <a:rPr lang="es-BO" dirty="0"/>
              <a:t> punto a punto para desconectarse de su red y conectarse al sitio web falso de la víctima. Explotan fallas encontradas en la red DC++. Utilizando este método los atacantes pueden realizar ataques </a:t>
            </a:r>
            <a:r>
              <a:rPr lang="es-BO" dirty="0" err="1" smtClean="0"/>
              <a:t>masívos</a:t>
            </a:r>
            <a:r>
              <a:rPr lang="es-BO" dirty="0" smtClean="0"/>
              <a:t> </a:t>
            </a:r>
            <a:r>
              <a:rPr lang="es-BO" dirty="0" err="1"/>
              <a:t>DoS</a:t>
            </a:r>
            <a:r>
              <a:rPr lang="es-BO" dirty="0"/>
              <a:t> y comprometer sitios web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7016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de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smtClean="0"/>
              <a:t>Ataques </a:t>
            </a:r>
            <a:r>
              <a:rPr lang="es-BO" sz="2800" dirty="0" err="1"/>
              <a:t>DoS</a:t>
            </a:r>
            <a:r>
              <a:rPr lang="es-BO" sz="2800" dirty="0"/>
              <a:t> permanentes: Conocidos como </a:t>
            </a:r>
            <a:r>
              <a:rPr lang="es-BO" sz="2800" dirty="0" err="1"/>
              <a:t>phlashing</a:t>
            </a:r>
            <a:r>
              <a:rPr lang="es-BO" sz="2800" dirty="0"/>
              <a:t>, son ataques que causan daños irreversibles al hardware del sistema. Estos sabotean el hardware del sistema, requiriendo a que la víctima los </a:t>
            </a:r>
            <a:r>
              <a:rPr lang="es-BO" sz="2800" dirty="0" smtClean="0"/>
              <a:t>remplace. </a:t>
            </a:r>
            <a:r>
              <a:rPr lang="es-BO" sz="2800" dirty="0"/>
              <a:t>Este ataque es realizado por un método denominado "</a:t>
            </a:r>
            <a:r>
              <a:rPr lang="es-BO" sz="2800" dirty="0" err="1"/>
              <a:t>bricking</a:t>
            </a:r>
            <a:r>
              <a:rPr lang="es-BO" sz="2800" dirty="0"/>
              <a:t> a </a:t>
            </a:r>
            <a:r>
              <a:rPr lang="es-BO" sz="2800" dirty="0" err="1"/>
              <a:t>system</a:t>
            </a:r>
            <a:r>
              <a:rPr lang="es-BO" sz="2800" dirty="0"/>
              <a:t>", </a:t>
            </a:r>
            <a:r>
              <a:rPr lang="es-BO" sz="2800" dirty="0" err="1" smtClean="0"/>
              <a:t>envíando</a:t>
            </a:r>
            <a:r>
              <a:rPr lang="es-BO" sz="2800" dirty="0" smtClean="0"/>
              <a:t> </a:t>
            </a:r>
            <a:r>
              <a:rPr lang="es-BO" sz="2800" dirty="0"/>
              <a:t>actualizaciones de hardware fraudulentas a las víctimas.</a:t>
            </a:r>
          </a:p>
          <a:p>
            <a:r>
              <a:rPr lang="es-BO" sz="2800" dirty="0" err="1" smtClean="0"/>
              <a:t>Application</a:t>
            </a:r>
            <a:r>
              <a:rPr lang="es-BO" sz="2800" dirty="0" smtClean="0"/>
              <a:t> </a:t>
            </a:r>
            <a:r>
              <a:rPr lang="es-BO" sz="2800" dirty="0" err="1"/>
              <a:t>Level</a:t>
            </a:r>
            <a:r>
              <a:rPr lang="es-BO" sz="2800" dirty="0"/>
              <a:t> </a:t>
            </a:r>
            <a:r>
              <a:rPr lang="es-BO" sz="2800" dirty="0" err="1"/>
              <a:t>Flood</a:t>
            </a:r>
            <a:r>
              <a:rPr lang="es-BO" sz="2800" dirty="0"/>
              <a:t> </a:t>
            </a:r>
            <a:r>
              <a:rPr lang="es-BO" sz="2800" dirty="0" err="1"/>
              <a:t>Attacks</a:t>
            </a:r>
            <a:r>
              <a:rPr lang="es-BO" sz="2800" dirty="0"/>
              <a:t>: Inundan el ancho de banda con aplicaciones específicas, pérdida de servicio de mails, recursos de red, etc.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31025113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49</TotalTime>
  <Words>2013</Words>
  <Application>Microsoft Office PowerPoint</Application>
  <PresentationFormat>Presentación en pantalla (4:3)</PresentationFormat>
  <Paragraphs>168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Microsoft New Tai Lue</vt:lpstr>
      <vt:lpstr>Blue-Grey-PowerPoint-Template</vt:lpstr>
      <vt:lpstr>10. Denegación de Servicio</vt:lpstr>
      <vt:lpstr>Denial of Service (DoS)</vt:lpstr>
      <vt:lpstr>Distributed Denial of Service (DDoS)</vt:lpstr>
      <vt:lpstr>Síntomas de un ataque DoS</vt:lpstr>
      <vt:lpstr>Organigrama de un Ciberataque</vt:lpstr>
      <vt:lpstr>Técnicas de ataque DoS</vt:lpstr>
      <vt:lpstr>Técnicas de ataque DoS</vt:lpstr>
      <vt:lpstr>Técnicas de ataque DoS</vt:lpstr>
      <vt:lpstr>Técnicas de ataque DoS</vt:lpstr>
      <vt:lpstr>Botnet</vt:lpstr>
      <vt:lpstr>Ataque DDoS</vt:lpstr>
      <vt:lpstr>Herramienta LOIC</vt:lpstr>
      <vt:lpstr>Herramientas DoS</vt:lpstr>
      <vt:lpstr>Contramedidas</vt:lpstr>
      <vt:lpstr>Contramedidas</vt:lpstr>
      <vt:lpstr>Contramedidas</vt:lpstr>
      <vt:lpstr>Estrategias y contramedidas DoS/DDoS</vt:lpstr>
      <vt:lpstr>Contramedidas para ataque DDoS</vt:lpstr>
      <vt:lpstr>Protegiendo a las víctimas secundarias</vt:lpstr>
      <vt:lpstr>Neutralizar controladores</vt:lpstr>
      <vt:lpstr>Prevenir posibles ataques</vt:lpstr>
      <vt:lpstr>Desviar los ataques</vt:lpstr>
      <vt:lpstr>Mitigar los ataques</vt:lpstr>
      <vt:lpstr>Presentación de PowerPoint</vt:lpstr>
      <vt:lpstr>Análisis forense post-ataque</vt:lpstr>
      <vt:lpstr>Técnicas para defenderse contra Botnets</vt:lpstr>
      <vt:lpstr>Técnicas para defenderse contra Botnets</vt:lpstr>
      <vt:lpstr>Contramedidas DoS DDoS</vt:lpstr>
      <vt:lpstr>Contramedidas</vt:lpstr>
      <vt:lpstr>Contramedidas</vt:lpstr>
      <vt:lpstr>Protección DoS/DDoS a livel ISP</vt:lpstr>
      <vt:lpstr>Habilitando TCP Intercept en IOS de Cisco</vt:lpstr>
      <vt:lpstr>Protección DDoS avanzada</vt:lpstr>
      <vt:lpstr>Protección DDoS</vt:lpstr>
      <vt:lpstr>Test de intrusión DoS 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20</cp:revision>
  <dcterms:created xsi:type="dcterms:W3CDTF">2013-11-09T01:50:01Z</dcterms:created>
  <dcterms:modified xsi:type="dcterms:W3CDTF">2014-06-04T01:17:13Z</dcterms:modified>
</cp:coreProperties>
</file>