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3" r:id="rId56"/>
    <p:sldId id="314" r:id="rId5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6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smtClean="0"/>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smtClean="0"/>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smtClean="0"/>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smtClean="0"/>
              <a:t>11. </a:t>
            </a:r>
            <a:r>
              <a:rPr lang="es-BO" dirty="0" smtClean="0"/>
              <a:t>Session</a:t>
            </a:r>
            <a:r>
              <a:rPr lang="es-BO" dirty="0" smtClean="0"/>
              <a:t> </a:t>
            </a:r>
            <a:r>
              <a:rPr lang="es-BO" dirty="0"/>
              <a:t>HiJacking</a:t>
            </a:r>
            <a:endParaRPr lang="es-BO" dirty="0"/>
          </a:p>
        </p:txBody>
      </p:sp>
      <p:sp>
        <p:nvSpPr>
          <p:cNvPr id="2051" name="Rectangle 3"/>
          <p:cNvSpPr>
            <a:spLocks noGrp="1" noChangeArrowheads="1"/>
          </p:cNvSpPr>
          <p:nvPr>
            <p:ph type="subTitle" idx="1"/>
          </p:nvPr>
        </p:nvSpPr>
        <p:spPr/>
        <p:txBody>
          <a:bodyPr>
            <a:normAutofit fontScale="92500" lnSpcReduction="10000"/>
          </a:bodyPr>
          <a:lstStyle/>
          <a:p>
            <a:r>
              <a:rPr lang="es-BO" dirty="0" smtClean="0"/>
              <a:t>Julio Javier Iglesias Pérez</a:t>
            </a:r>
            <a:endParaRPr lang="es-BO" dirty="0"/>
          </a:p>
        </p:txBody>
      </p:sp>
    </p:spTree>
    <p:extLst>
      <p:ext uri="{BB962C8B-B14F-4D97-AF65-F5344CB8AC3E}">
        <p14:creationId xmlns:p14="http://schemas.microsoft.com/office/powerpoint/2010/main" val="2995810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Se </a:t>
            </a:r>
            <a:r>
              <a:rPr lang="es-BO" dirty="0" smtClean="0"/>
              <a:t>observa </a:t>
            </a:r>
            <a:r>
              <a:rPr lang="es-BO" dirty="0"/>
              <a:t>el intercambio de datos entre dos nodos, y si lo vemos podemos predecir la secuencia numérica.</a:t>
            </a:r>
          </a:p>
        </p:txBody>
      </p:sp>
      <p:sp>
        <p:nvSpPr>
          <p:cNvPr id="2" name="1 Título"/>
          <p:cNvSpPr>
            <a:spLocks noGrp="1"/>
          </p:cNvSpPr>
          <p:nvPr>
            <p:ph type="title"/>
          </p:nvPr>
        </p:nvSpPr>
        <p:spPr/>
        <p:txBody>
          <a:bodyPr>
            <a:normAutofit fontScale="90000"/>
          </a:bodyPr>
          <a:lstStyle/>
          <a:p>
            <a:r>
              <a:rPr lang="es-BO" dirty="0"/>
              <a:t>Análisis de paquetes de una </a:t>
            </a:r>
            <a:r>
              <a:rPr lang="es-BO" dirty="0" smtClean="0"/>
              <a:t>sesión </a:t>
            </a:r>
            <a:r>
              <a:rPr lang="es-BO" dirty="0"/>
              <a:t>local </a:t>
            </a:r>
            <a:r>
              <a:rPr lang="es-BO" dirty="0"/>
              <a:t>Hijacking</a:t>
            </a:r>
            <a:endParaRPr lang="es-BO" dirty="0"/>
          </a:p>
        </p:txBody>
      </p:sp>
    </p:spTree>
    <p:extLst>
      <p:ext uri="{BB962C8B-B14F-4D97-AF65-F5344CB8AC3E}">
        <p14:creationId xmlns:p14="http://schemas.microsoft.com/office/powerpoint/2010/main" val="2532131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r>
              <a:rPr lang="es-BO" dirty="0"/>
              <a:t>Activa: Un atacante encuentra una sesión activa y la roba.</a:t>
            </a:r>
          </a:p>
          <a:p>
            <a:r>
              <a:rPr lang="es-BO" dirty="0" smtClean="0"/>
              <a:t>Pasiva: </a:t>
            </a:r>
            <a:r>
              <a:rPr lang="es-BO" dirty="0"/>
              <a:t>Un atacante </a:t>
            </a:r>
            <a:r>
              <a:rPr lang="es-BO" dirty="0"/>
              <a:t>hijackea</a:t>
            </a:r>
            <a:r>
              <a:rPr lang="es-BO" dirty="0"/>
              <a:t> una sesión, pero se sienta y observa los registros del tráfico que están siendo </a:t>
            </a:r>
            <a:r>
              <a:rPr lang="es-BO" dirty="0" smtClean="0"/>
              <a:t>enviados</a:t>
            </a:r>
            <a:r>
              <a:rPr lang="es-BO" dirty="0"/>
              <a:t>.</a:t>
            </a:r>
          </a:p>
        </p:txBody>
      </p:sp>
      <p:sp>
        <p:nvSpPr>
          <p:cNvPr id="2" name="1 Título"/>
          <p:cNvSpPr>
            <a:spLocks noGrp="1"/>
          </p:cNvSpPr>
          <p:nvPr>
            <p:ph type="title"/>
          </p:nvPr>
        </p:nvSpPr>
        <p:spPr/>
        <p:txBody>
          <a:bodyPr/>
          <a:lstStyle/>
          <a:p>
            <a:r>
              <a:rPr lang="es-BO" dirty="0"/>
              <a:t>Tipos de </a:t>
            </a:r>
            <a:r>
              <a:rPr lang="es-BO" dirty="0"/>
              <a:t>Session</a:t>
            </a:r>
            <a:r>
              <a:rPr lang="es-BO" dirty="0"/>
              <a:t> </a:t>
            </a:r>
            <a:r>
              <a:rPr lang="es-BO" dirty="0"/>
              <a:t>Hijacking</a:t>
            </a:r>
            <a:endParaRPr lang="es-BO" dirty="0"/>
          </a:p>
        </p:txBody>
      </p:sp>
    </p:spTree>
    <p:extLst>
      <p:ext uri="{BB962C8B-B14F-4D97-AF65-F5344CB8AC3E}">
        <p14:creationId xmlns:p14="http://schemas.microsoft.com/office/powerpoint/2010/main" val="1408361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Session</a:t>
            </a:r>
            <a:r>
              <a:rPr lang="es-BO" dirty="0"/>
              <a:t> </a:t>
            </a:r>
            <a:r>
              <a:rPr lang="es-BO" dirty="0"/>
              <a:t>Hijacking</a:t>
            </a:r>
            <a:r>
              <a:rPr lang="es-BO" dirty="0"/>
              <a:t> en el modelo OSI</a:t>
            </a:r>
          </a:p>
        </p:txBody>
      </p:sp>
      <p:sp>
        <p:nvSpPr>
          <p:cNvPr id="3" name="2 Marcador de contenido"/>
          <p:cNvSpPr>
            <a:spLocks noGrp="1"/>
          </p:cNvSpPr>
          <p:nvPr>
            <p:ph idx="1"/>
          </p:nvPr>
        </p:nvSpPr>
        <p:spPr/>
        <p:txBody>
          <a:bodyPr/>
          <a:lstStyle/>
          <a:p>
            <a:r>
              <a:rPr lang="es-BO" dirty="0"/>
              <a:t>Network </a:t>
            </a:r>
            <a:r>
              <a:rPr lang="es-BO" dirty="0"/>
              <a:t>Level</a:t>
            </a:r>
            <a:r>
              <a:rPr lang="es-BO" dirty="0"/>
              <a:t> </a:t>
            </a:r>
            <a:r>
              <a:rPr lang="es-BO" dirty="0"/>
              <a:t>Hijacking</a:t>
            </a:r>
            <a:r>
              <a:rPr lang="es-BO" dirty="0"/>
              <a:t>: Puede ser definido como la intercepción de paquetes durante la transmisión entre el cliente y el servidor en una sesión TCP y UDP.</a:t>
            </a:r>
          </a:p>
          <a:p>
            <a:r>
              <a:rPr lang="es-BO" dirty="0"/>
              <a:t>Application</a:t>
            </a:r>
            <a:r>
              <a:rPr lang="es-BO" dirty="0"/>
              <a:t> </a:t>
            </a:r>
            <a:r>
              <a:rPr lang="es-BO" dirty="0"/>
              <a:t>Level</a:t>
            </a:r>
            <a:r>
              <a:rPr lang="es-BO" dirty="0"/>
              <a:t> </a:t>
            </a:r>
            <a:r>
              <a:rPr lang="es-BO" dirty="0"/>
              <a:t>Hijacking</a:t>
            </a:r>
            <a:r>
              <a:rPr lang="es-BO" dirty="0"/>
              <a:t>: Obtener el control de una sesión HTTP de un usuario, obteniendo su ID de sesión.</a:t>
            </a:r>
          </a:p>
        </p:txBody>
      </p:sp>
    </p:spTree>
    <p:extLst>
      <p:ext uri="{BB962C8B-B14F-4D97-AF65-F5344CB8AC3E}">
        <p14:creationId xmlns:p14="http://schemas.microsoft.com/office/powerpoint/2010/main" val="3979496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Application</a:t>
            </a:r>
            <a:r>
              <a:rPr lang="es-BO" dirty="0"/>
              <a:t> </a:t>
            </a:r>
            <a:r>
              <a:rPr lang="es-BO" dirty="0"/>
              <a:t>Level</a:t>
            </a:r>
            <a:r>
              <a:rPr lang="es-BO" dirty="0"/>
              <a:t> </a:t>
            </a:r>
            <a:r>
              <a:rPr lang="es-BO" dirty="0"/>
              <a:t>Session</a:t>
            </a:r>
            <a:r>
              <a:rPr lang="es-BO" dirty="0"/>
              <a:t> </a:t>
            </a:r>
            <a:r>
              <a:rPr lang="es-BO" dirty="0"/>
              <a:t>Hijacking</a:t>
            </a:r>
            <a:endParaRPr lang="es-BO" dirty="0"/>
          </a:p>
        </p:txBody>
      </p:sp>
      <p:sp>
        <p:nvSpPr>
          <p:cNvPr id="3" name="2 Marcador de contenido"/>
          <p:cNvSpPr>
            <a:spLocks noGrp="1"/>
          </p:cNvSpPr>
          <p:nvPr>
            <p:ph idx="1"/>
          </p:nvPr>
        </p:nvSpPr>
        <p:spPr/>
        <p:txBody>
          <a:bodyPr>
            <a:normAutofit fontScale="92500" lnSpcReduction="10000"/>
          </a:bodyPr>
          <a:lstStyle/>
          <a:p>
            <a:r>
              <a:rPr lang="es-BO" dirty="0"/>
              <a:t>Un </a:t>
            </a:r>
            <a:r>
              <a:rPr lang="es-BO" dirty="0"/>
              <a:t>token</a:t>
            </a:r>
            <a:r>
              <a:rPr lang="es-BO" dirty="0"/>
              <a:t> de sesión es robado o una sesión válida es </a:t>
            </a:r>
            <a:r>
              <a:rPr lang="es-BO" dirty="0" smtClean="0"/>
              <a:t>predicha </a:t>
            </a:r>
            <a:r>
              <a:rPr lang="es-BO" dirty="0"/>
              <a:t>para obtener acceso no autorizado al servidor Web. Un </a:t>
            </a:r>
            <a:r>
              <a:rPr lang="es-BO" dirty="0"/>
              <a:t>token</a:t>
            </a:r>
            <a:r>
              <a:rPr lang="es-BO" dirty="0"/>
              <a:t> de sesión puede ser comprometido de varias maneras: </a:t>
            </a:r>
          </a:p>
          <a:p>
            <a:pPr lvl="1"/>
            <a:r>
              <a:rPr lang="es-BO" dirty="0" smtClean="0"/>
              <a:t>Session</a:t>
            </a:r>
            <a:r>
              <a:rPr lang="es-BO" dirty="0" smtClean="0"/>
              <a:t> </a:t>
            </a:r>
            <a:r>
              <a:rPr lang="es-BO" dirty="0"/>
              <a:t>sniffing</a:t>
            </a:r>
            <a:r>
              <a:rPr lang="es-BO" dirty="0"/>
              <a:t>.</a:t>
            </a:r>
          </a:p>
          <a:p>
            <a:pPr lvl="1"/>
            <a:r>
              <a:rPr lang="es-BO" dirty="0" smtClean="0"/>
              <a:t>Man</a:t>
            </a:r>
            <a:r>
              <a:rPr lang="es-BO" dirty="0" smtClean="0"/>
              <a:t>-in-</a:t>
            </a:r>
            <a:r>
              <a:rPr lang="es-BO" dirty="0" smtClean="0"/>
              <a:t>the</a:t>
            </a:r>
            <a:r>
              <a:rPr lang="es-BO" dirty="0" smtClean="0"/>
              <a:t>-browser </a:t>
            </a:r>
            <a:r>
              <a:rPr lang="es-BO" dirty="0"/>
              <a:t>attack</a:t>
            </a:r>
            <a:r>
              <a:rPr lang="es-BO" dirty="0"/>
              <a:t>.</a:t>
            </a:r>
          </a:p>
          <a:p>
            <a:pPr lvl="1"/>
            <a:r>
              <a:rPr lang="es-BO" dirty="0" smtClean="0"/>
              <a:t>Tokens</a:t>
            </a:r>
            <a:r>
              <a:rPr lang="es-BO" dirty="0" smtClean="0"/>
              <a:t> </a:t>
            </a:r>
            <a:r>
              <a:rPr lang="es-BO" dirty="0"/>
              <a:t>de sesión </a:t>
            </a:r>
            <a:r>
              <a:rPr lang="es-BO" dirty="0"/>
              <a:t>precedible</a:t>
            </a:r>
            <a:r>
              <a:rPr lang="es-BO" dirty="0"/>
              <a:t>.</a:t>
            </a:r>
          </a:p>
          <a:p>
            <a:pPr lvl="1"/>
            <a:r>
              <a:rPr lang="es-BO" dirty="0" smtClean="0"/>
              <a:t>Ataques </a:t>
            </a:r>
            <a:r>
              <a:rPr lang="es-BO" dirty="0"/>
              <a:t>del lado del cliente.</a:t>
            </a:r>
          </a:p>
          <a:p>
            <a:pPr lvl="1"/>
            <a:r>
              <a:rPr lang="es-BO" dirty="0" smtClean="0"/>
              <a:t>Ataque </a:t>
            </a:r>
            <a:r>
              <a:rPr lang="es-BO" dirty="0"/>
              <a:t>man</a:t>
            </a:r>
            <a:r>
              <a:rPr lang="es-BO" dirty="0"/>
              <a:t>-in-</a:t>
            </a:r>
            <a:r>
              <a:rPr lang="es-BO" dirty="0"/>
              <a:t>the</a:t>
            </a:r>
            <a:r>
              <a:rPr lang="es-BO" dirty="0"/>
              <a:t>-</a:t>
            </a:r>
            <a:r>
              <a:rPr lang="es-BO" dirty="0"/>
              <a:t>middle</a:t>
            </a:r>
            <a:endParaRPr lang="es-BO" dirty="0"/>
          </a:p>
        </p:txBody>
      </p:sp>
    </p:spTree>
    <p:extLst>
      <p:ext uri="{BB962C8B-B14F-4D97-AF65-F5344CB8AC3E}">
        <p14:creationId xmlns:p14="http://schemas.microsoft.com/office/powerpoint/2010/main" val="1808075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Session</a:t>
            </a:r>
            <a:r>
              <a:rPr lang="es-BO" dirty="0"/>
              <a:t> </a:t>
            </a:r>
            <a:r>
              <a:rPr lang="es-BO" dirty="0"/>
              <a:t>Sniffing</a:t>
            </a:r>
            <a:endParaRPr lang="es-BO" dirty="0"/>
          </a:p>
        </p:txBody>
      </p:sp>
      <p:sp>
        <p:nvSpPr>
          <p:cNvPr id="3" name="2 Marcador de contenido"/>
          <p:cNvSpPr>
            <a:spLocks noGrp="1"/>
          </p:cNvSpPr>
          <p:nvPr>
            <p:ph idx="1"/>
          </p:nvPr>
        </p:nvSpPr>
        <p:spPr/>
        <p:txBody>
          <a:bodyPr/>
          <a:lstStyle/>
          <a:p>
            <a:pPr marL="0" indent="0">
              <a:buNone/>
            </a:pPr>
            <a:r>
              <a:rPr lang="es-BO" dirty="0"/>
              <a:t>El atacante usa un </a:t>
            </a:r>
            <a:r>
              <a:rPr lang="es-BO" dirty="0"/>
              <a:t>sniffer</a:t>
            </a:r>
            <a:r>
              <a:rPr lang="es-BO" dirty="0"/>
              <a:t> para capturar un </a:t>
            </a:r>
            <a:r>
              <a:rPr lang="es-BO" dirty="0"/>
              <a:t>token</a:t>
            </a:r>
            <a:r>
              <a:rPr lang="es-BO" dirty="0"/>
              <a:t> de sesión válida llamada "</a:t>
            </a:r>
            <a:r>
              <a:rPr lang="es-BO" dirty="0"/>
              <a:t>Session</a:t>
            </a:r>
            <a:r>
              <a:rPr lang="es-BO" dirty="0"/>
              <a:t> ID". Luego utiliza ese </a:t>
            </a:r>
            <a:r>
              <a:rPr lang="es-BO" dirty="0"/>
              <a:t>token</a:t>
            </a:r>
            <a:r>
              <a:rPr lang="es-BO" dirty="0"/>
              <a:t> para obtener acceso al servidor web.</a:t>
            </a:r>
          </a:p>
        </p:txBody>
      </p:sp>
    </p:spTree>
    <p:extLst>
      <p:ext uri="{BB962C8B-B14F-4D97-AF65-F5344CB8AC3E}">
        <p14:creationId xmlns:p14="http://schemas.microsoft.com/office/powerpoint/2010/main" val="1359725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Tokens</a:t>
            </a:r>
            <a:r>
              <a:rPr lang="es-BO" dirty="0"/>
              <a:t> de sesión predecible</a:t>
            </a:r>
          </a:p>
        </p:txBody>
      </p:sp>
      <p:sp>
        <p:nvSpPr>
          <p:cNvPr id="3" name="2 Marcador de contenido"/>
          <p:cNvSpPr>
            <a:spLocks noGrp="1"/>
          </p:cNvSpPr>
          <p:nvPr>
            <p:ph idx="1"/>
          </p:nvPr>
        </p:nvSpPr>
        <p:spPr/>
        <p:txBody>
          <a:bodyPr/>
          <a:lstStyle/>
          <a:p>
            <a:pPr marL="0" indent="0">
              <a:buNone/>
            </a:pPr>
            <a:r>
              <a:rPr lang="es-BO" dirty="0"/>
              <a:t>Es un método que se utiliza para predecir un ID de sesión o hacerse pasar por un usuario de sitio web. También se lo denomina Sesiono </a:t>
            </a:r>
            <a:r>
              <a:rPr lang="es-BO" dirty="0"/>
              <a:t>Hijacking</a:t>
            </a:r>
            <a:r>
              <a:rPr lang="es-BO" dirty="0"/>
              <a:t>. Utilizando esta técnica, el atacante consigue hacer ping a las solicitudes del sitio web. Adivinando un valor de sesión o deduciéndolo se realiza el ataque.</a:t>
            </a:r>
          </a:p>
        </p:txBody>
      </p:sp>
    </p:spTree>
    <p:extLst>
      <p:ext uri="{BB962C8B-B14F-4D97-AF65-F5344CB8AC3E}">
        <p14:creationId xmlns:p14="http://schemas.microsoft.com/office/powerpoint/2010/main" val="1656135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predecir una </a:t>
            </a:r>
            <a:r>
              <a:rPr lang="es-BO" dirty="0"/>
              <a:t>Session</a:t>
            </a:r>
            <a:r>
              <a:rPr lang="es-BO" dirty="0"/>
              <a:t> </a:t>
            </a:r>
            <a:r>
              <a:rPr lang="es-BO" dirty="0"/>
              <a:t>Token</a:t>
            </a:r>
            <a:r>
              <a:rPr lang="es-BO" dirty="0"/>
              <a:t>?</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El atacante </a:t>
            </a:r>
            <a:r>
              <a:rPr lang="es-BO" dirty="0" smtClean="0"/>
              <a:t>capturará </a:t>
            </a:r>
            <a:r>
              <a:rPr lang="es-BO" dirty="0"/>
              <a:t>varias </a:t>
            </a:r>
            <a:r>
              <a:rPr lang="es-BO" dirty="0"/>
              <a:t>IDs</a:t>
            </a:r>
            <a:r>
              <a:rPr lang="es-BO" dirty="0"/>
              <a:t> de s</a:t>
            </a:r>
            <a:r>
              <a:rPr lang="es-BO" dirty="0" smtClean="0"/>
              <a:t>esión </a:t>
            </a:r>
            <a:r>
              <a:rPr lang="es-BO" dirty="0"/>
              <a:t>y analizará el patrón</a:t>
            </a:r>
            <a:r>
              <a:rPr lang="es-BO" dirty="0" smtClean="0"/>
              <a:t>:</a:t>
            </a:r>
          </a:p>
          <a:p>
            <a:pPr marL="0" indent="0">
              <a:buNone/>
            </a:pPr>
            <a:endParaRPr lang="es-BO" dirty="0"/>
          </a:p>
          <a:p>
            <a:pPr marL="0" indent="0">
              <a:buNone/>
            </a:pPr>
            <a:r>
              <a:rPr lang="es-BO" sz="2400" dirty="0"/>
              <a:t>http://www.juggyboy.com/view/JBEX21092010152820</a:t>
            </a:r>
          </a:p>
          <a:p>
            <a:pPr marL="0" indent="0">
              <a:buNone/>
            </a:pPr>
            <a:r>
              <a:rPr lang="es-BO" sz="2400" dirty="0"/>
              <a:t>http://www.juggyboy.com/view/JBEX21092010153020</a:t>
            </a:r>
          </a:p>
          <a:p>
            <a:pPr marL="0" indent="0">
              <a:buNone/>
            </a:pPr>
            <a:r>
              <a:rPr lang="es-BO" sz="2400" dirty="0"/>
              <a:t>http://www.juggyboy.com/view/JBEX21092010160020</a:t>
            </a:r>
          </a:p>
          <a:p>
            <a:pPr marL="0" indent="0">
              <a:buNone/>
            </a:pPr>
            <a:r>
              <a:rPr lang="es-BO" sz="2400" dirty="0"/>
              <a:t>http://</a:t>
            </a:r>
            <a:r>
              <a:rPr lang="es-BO" sz="2400" dirty="0" smtClean="0"/>
              <a:t>www.juggyboy.com/view/JBEX21092010164020</a:t>
            </a:r>
          </a:p>
          <a:p>
            <a:pPr marL="0" indent="0">
              <a:buNone/>
            </a:pPr>
            <a:endParaRPr lang="es-BO" sz="2400" dirty="0"/>
          </a:p>
          <a:p>
            <a:pPr marL="0" indent="0">
              <a:buNone/>
            </a:pPr>
            <a:r>
              <a:rPr lang="es-BO" sz="2400" dirty="0"/>
              <a:t>JBEX: Constante</a:t>
            </a:r>
          </a:p>
          <a:p>
            <a:pPr marL="0" indent="0">
              <a:buNone/>
            </a:pPr>
            <a:r>
              <a:rPr lang="es-BO" sz="2400" dirty="0"/>
              <a:t>25092010: Fecha</a:t>
            </a:r>
          </a:p>
          <a:p>
            <a:pPr marL="0" indent="0">
              <a:buNone/>
            </a:pPr>
            <a:r>
              <a:rPr lang="es-BO" sz="2400" dirty="0"/>
              <a:t>162555: Hora</a:t>
            </a:r>
          </a:p>
        </p:txBody>
      </p:sp>
    </p:spTree>
    <p:extLst>
      <p:ext uri="{BB962C8B-B14F-4D97-AF65-F5344CB8AC3E}">
        <p14:creationId xmlns:p14="http://schemas.microsoft.com/office/powerpoint/2010/main" val="962482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 </a:t>
            </a:r>
            <a:r>
              <a:rPr lang="es-BO" dirty="0"/>
              <a:t>man</a:t>
            </a:r>
            <a:r>
              <a:rPr lang="es-BO" dirty="0"/>
              <a:t>-in-</a:t>
            </a:r>
            <a:r>
              <a:rPr lang="es-BO" dirty="0"/>
              <a:t>the</a:t>
            </a:r>
            <a:r>
              <a:rPr lang="es-BO" dirty="0"/>
              <a:t>-</a:t>
            </a:r>
            <a:r>
              <a:rPr lang="es-BO" dirty="0"/>
              <a:t>middle</a:t>
            </a:r>
            <a:endParaRPr lang="es-BO" dirty="0"/>
          </a:p>
        </p:txBody>
      </p:sp>
      <p:sp>
        <p:nvSpPr>
          <p:cNvPr id="3" name="2 Marcador de contenido"/>
          <p:cNvSpPr>
            <a:spLocks noGrp="1"/>
          </p:cNvSpPr>
          <p:nvPr>
            <p:ph idx="1"/>
          </p:nvPr>
        </p:nvSpPr>
        <p:spPr/>
        <p:txBody>
          <a:bodyPr>
            <a:normAutofit fontScale="92500" lnSpcReduction="20000"/>
          </a:bodyPr>
          <a:lstStyle/>
          <a:p>
            <a:pPr marL="0" indent="0">
              <a:buNone/>
            </a:pPr>
            <a:r>
              <a:rPr lang="es-BO" dirty="0"/>
              <a:t>Es utilizado para entrometerse dentro de una conexión existente entre los sistemas e interceptar los mensajes intercambiados.</a:t>
            </a:r>
          </a:p>
          <a:p>
            <a:pPr marL="0" indent="0">
              <a:buNone/>
            </a:pPr>
            <a:r>
              <a:rPr lang="es-BO" dirty="0"/>
              <a:t>Los atacantes utilizan distintas técnicas para dividir la conexión TCP en dos conexiones:</a:t>
            </a:r>
          </a:p>
          <a:p>
            <a:pPr marL="0" indent="0">
              <a:buNone/>
            </a:pPr>
            <a:r>
              <a:rPr lang="es-BO" dirty="0"/>
              <a:t>1. Conexión </a:t>
            </a:r>
            <a:r>
              <a:rPr lang="es-BO" dirty="0"/>
              <a:t>Client-to-attacker</a:t>
            </a:r>
            <a:endParaRPr lang="es-BO" dirty="0"/>
          </a:p>
          <a:p>
            <a:pPr marL="0" indent="0">
              <a:buNone/>
            </a:pPr>
            <a:r>
              <a:rPr lang="es-BO" dirty="0"/>
              <a:t>2. Conexión </a:t>
            </a:r>
            <a:r>
              <a:rPr lang="es-BO" dirty="0"/>
              <a:t>Attacker</a:t>
            </a:r>
            <a:r>
              <a:rPr lang="es-BO" dirty="0"/>
              <a:t>-</a:t>
            </a:r>
            <a:r>
              <a:rPr lang="es-BO" dirty="0"/>
              <a:t>to</a:t>
            </a:r>
            <a:r>
              <a:rPr lang="es-BO" dirty="0"/>
              <a:t>-server</a:t>
            </a:r>
          </a:p>
          <a:p>
            <a:pPr marL="0" indent="0">
              <a:buNone/>
            </a:pPr>
            <a:r>
              <a:rPr lang="es-BO" dirty="0"/>
              <a:t>Luego de la intercepción, un atacante puede leer, modificar e insertar datos fraudulentos en la comunicación. </a:t>
            </a:r>
          </a:p>
        </p:txBody>
      </p:sp>
    </p:spTree>
    <p:extLst>
      <p:ext uri="{BB962C8B-B14F-4D97-AF65-F5344CB8AC3E}">
        <p14:creationId xmlns:p14="http://schemas.microsoft.com/office/powerpoint/2010/main" val="2717341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Man</a:t>
            </a:r>
            <a:r>
              <a:rPr lang="es-BO" dirty="0"/>
              <a:t>-in-</a:t>
            </a:r>
            <a:r>
              <a:rPr lang="es-BO" dirty="0"/>
              <a:t>the</a:t>
            </a:r>
            <a:r>
              <a:rPr lang="es-BO" dirty="0"/>
              <a:t>-browser </a:t>
            </a:r>
            <a:r>
              <a:rPr lang="es-BO" dirty="0"/>
              <a:t>attack</a:t>
            </a:r>
            <a:endParaRPr lang="es-BO" dirty="0"/>
          </a:p>
        </p:txBody>
      </p:sp>
      <p:sp>
        <p:nvSpPr>
          <p:cNvPr id="3" name="2 Marcador de contenido"/>
          <p:cNvSpPr>
            <a:spLocks noGrp="1"/>
          </p:cNvSpPr>
          <p:nvPr>
            <p:ph idx="1"/>
          </p:nvPr>
        </p:nvSpPr>
        <p:spPr/>
        <p:txBody>
          <a:bodyPr/>
          <a:lstStyle/>
          <a:p>
            <a:pPr marL="0" indent="0">
              <a:buNone/>
            </a:pPr>
            <a:r>
              <a:rPr lang="es-BO" dirty="0"/>
              <a:t>Utiliza un caballo de </a:t>
            </a:r>
            <a:r>
              <a:rPr lang="es-BO" dirty="0"/>
              <a:t>troya</a:t>
            </a:r>
            <a:r>
              <a:rPr lang="es-BO" dirty="0"/>
              <a:t> para interceptar llamadas entre el navegador y su mecanismo de seguridad o librerías. Trabaja con un caballo de </a:t>
            </a:r>
            <a:r>
              <a:rPr lang="es-BO" dirty="0"/>
              <a:t>troya</a:t>
            </a:r>
            <a:r>
              <a:rPr lang="es-BO" dirty="0"/>
              <a:t> ya instalado y actúa entre el navegador y su mecanismo de seguridad. Su objetivo principal es de causar fraude </a:t>
            </a:r>
            <a:r>
              <a:rPr lang="es-BO" dirty="0" smtClean="0"/>
              <a:t>financiero </a:t>
            </a:r>
            <a:r>
              <a:rPr lang="es-BO" dirty="0"/>
              <a:t>manipulando las transacciones de los sistemas de los bancos por internet.</a:t>
            </a:r>
          </a:p>
        </p:txBody>
      </p:sp>
    </p:spTree>
    <p:extLst>
      <p:ext uri="{BB962C8B-B14F-4D97-AF65-F5344CB8AC3E}">
        <p14:creationId xmlns:p14="http://schemas.microsoft.com/office/powerpoint/2010/main" val="3470539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Autofit/>
          </a:bodyPr>
          <a:lstStyle/>
          <a:p>
            <a:r>
              <a:rPr lang="es-BO" sz="4800" dirty="0"/>
              <a:t>Pasos para realizar un ataque </a:t>
            </a:r>
            <a:r>
              <a:rPr lang="es-BO" sz="4800" dirty="0"/>
              <a:t>man</a:t>
            </a:r>
            <a:r>
              <a:rPr lang="es-BO" sz="4800" dirty="0"/>
              <a:t>-in-</a:t>
            </a:r>
            <a:r>
              <a:rPr lang="es-BO" sz="4800" dirty="0"/>
              <a:t>the</a:t>
            </a:r>
            <a:r>
              <a:rPr lang="es-BO" sz="4800" dirty="0"/>
              <a:t>-browser</a:t>
            </a:r>
          </a:p>
        </p:txBody>
      </p:sp>
      <p:sp>
        <p:nvSpPr>
          <p:cNvPr id="3" name="2 Marcador de contenido"/>
          <p:cNvSpPr>
            <a:spLocks noGrp="1"/>
          </p:cNvSpPr>
          <p:nvPr>
            <p:ph idx="1"/>
          </p:nvPr>
        </p:nvSpPr>
        <p:spPr/>
        <p:txBody>
          <a:bodyPr>
            <a:normAutofit fontScale="92500"/>
          </a:bodyPr>
          <a:lstStyle/>
          <a:p>
            <a:pPr marL="0" indent="0">
              <a:buNone/>
            </a:pPr>
            <a:r>
              <a:rPr lang="es-BO" sz="2600" dirty="0"/>
              <a:t>1. Infectar al equipo con un troyano (S.O. o aplicación)</a:t>
            </a:r>
          </a:p>
          <a:p>
            <a:pPr marL="0" indent="0">
              <a:buNone/>
            </a:pPr>
            <a:r>
              <a:rPr lang="es-BO" sz="2600" dirty="0"/>
              <a:t>2. El troyano instala código malicioso (archivos de extensión) y lo guarda dentro de la configuración del navegador.</a:t>
            </a:r>
          </a:p>
          <a:p>
            <a:pPr marL="0" indent="0">
              <a:buNone/>
            </a:pPr>
            <a:r>
              <a:rPr lang="es-BO" sz="2600" dirty="0"/>
              <a:t>3. Luego de que el usuario reinicia el navegador, el código malicioso en el </a:t>
            </a:r>
            <a:r>
              <a:rPr lang="es-BO" sz="2600" dirty="0"/>
              <a:t>form</a:t>
            </a:r>
            <a:r>
              <a:rPr lang="es-BO" sz="2600" dirty="0"/>
              <a:t> de los archivos de extensión es cargado.</a:t>
            </a:r>
          </a:p>
          <a:p>
            <a:pPr marL="0" indent="0">
              <a:buNone/>
            </a:pPr>
            <a:r>
              <a:rPr lang="es-BO" sz="2600" dirty="0"/>
              <a:t>4. Los archivos de extensión registran un controlador para cada visita a una pagina web.</a:t>
            </a:r>
          </a:p>
          <a:p>
            <a:pPr marL="0" indent="0">
              <a:buNone/>
            </a:pPr>
            <a:r>
              <a:rPr lang="es-BO" sz="2600" dirty="0"/>
              <a:t>5. Cuando la página es cargada, la extensión utiliza la URL y la compara con una lista de sitios conocidos para el ataque.</a:t>
            </a:r>
          </a:p>
        </p:txBody>
      </p:sp>
    </p:spTree>
    <p:extLst>
      <p:ext uri="{BB962C8B-B14F-4D97-AF65-F5344CB8AC3E}">
        <p14:creationId xmlns:p14="http://schemas.microsoft.com/office/powerpoint/2010/main" val="740342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Introducción</a:t>
            </a:r>
            <a:endParaRPr lang="es-BO" dirty="0"/>
          </a:p>
        </p:txBody>
      </p:sp>
      <p:sp>
        <p:nvSpPr>
          <p:cNvPr id="3" name="2 Marcador de contenido"/>
          <p:cNvSpPr>
            <a:spLocks noGrp="1"/>
          </p:cNvSpPr>
          <p:nvPr>
            <p:ph idx="1"/>
          </p:nvPr>
        </p:nvSpPr>
        <p:spPr/>
        <p:txBody>
          <a:bodyPr>
            <a:normAutofit/>
          </a:bodyPr>
          <a:lstStyle/>
          <a:p>
            <a:pPr marL="0" indent="0">
              <a:buNone/>
            </a:pPr>
            <a:r>
              <a:rPr lang="es-BO" dirty="0"/>
              <a:t>Session</a:t>
            </a:r>
            <a:r>
              <a:rPr lang="es-BO" dirty="0"/>
              <a:t> </a:t>
            </a:r>
            <a:r>
              <a:rPr lang="es-BO" dirty="0"/>
              <a:t>HiJacking</a:t>
            </a:r>
            <a:r>
              <a:rPr lang="es-BO" dirty="0"/>
              <a:t> ocurre después de que se establece una sesión válida. El atacante roba una ID de una sesión válida que es utilizada para ingresar dentro del sistema y curiosear dentro del sistema. En TCP </a:t>
            </a:r>
            <a:r>
              <a:rPr lang="es-BO" dirty="0"/>
              <a:t>session</a:t>
            </a:r>
            <a:r>
              <a:rPr lang="es-BO" dirty="0"/>
              <a:t> </a:t>
            </a:r>
            <a:r>
              <a:rPr lang="es-BO" dirty="0"/>
              <a:t>Hijacking</a:t>
            </a:r>
            <a:r>
              <a:rPr lang="es-BO" dirty="0"/>
              <a:t>, un atacante roba una sesión TCP entre dos equipos. Ya que la autenticación solo ocurre al inicio de la sesión TCP, esto permite al </a:t>
            </a:r>
            <a:r>
              <a:rPr lang="es-BO" dirty="0" smtClean="0"/>
              <a:t>usuario </a:t>
            </a:r>
            <a:r>
              <a:rPr lang="es-BO" dirty="0"/>
              <a:t>obtener acceso al equipo.</a:t>
            </a:r>
          </a:p>
        </p:txBody>
      </p:sp>
    </p:spTree>
    <p:extLst>
      <p:ext uri="{BB962C8B-B14F-4D97-AF65-F5344CB8AC3E}">
        <p14:creationId xmlns:p14="http://schemas.microsoft.com/office/powerpoint/2010/main" val="2045115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sz="4800" dirty="0"/>
              <a:t>Pasos para realizar un ataque </a:t>
            </a:r>
            <a:r>
              <a:rPr lang="es-BO" sz="4800" dirty="0"/>
              <a:t>man</a:t>
            </a:r>
            <a:r>
              <a:rPr lang="es-BO" sz="4800" dirty="0"/>
              <a:t>-in-</a:t>
            </a:r>
            <a:r>
              <a:rPr lang="es-BO" sz="4800" dirty="0"/>
              <a:t>the</a:t>
            </a:r>
            <a:r>
              <a:rPr lang="es-BO" sz="4800" dirty="0"/>
              <a:t>-browser</a:t>
            </a:r>
          </a:p>
        </p:txBody>
      </p:sp>
      <p:sp>
        <p:nvSpPr>
          <p:cNvPr id="3" name="2 Marcador de contenido"/>
          <p:cNvSpPr>
            <a:spLocks noGrp="1"/>
          </p:cNvSpPr>
          <p:nvPr>
            <p:ph idx="1"/>
          </p:nvPr>
        </p:nvSpPr>
        <p:spPr/>
        <p:txBody>
          <a:bodyPr>
            <a:normAutofit fontScale="92500"/>
          </a:bodyPr>
          <a:lstStyle/>
          <a:p>
            <a:pPr marL="0" indent="0">
              <a:buNone/>
            </a:pPr>
            <a:r>
              <a:rPr lang="es-BO" sz="2800" dirty="0"/>
              <a:t>6. El usuario se </a:t>
            </a:r>
            <a:r>
              <a:rPr lang="es-BO" sz="2800" dirty="0"/>
              <a:t>loguea</a:t>
            </a:r>
            <a:r>
              <a:rPr lang="es-BO" sz="2800" dirty="0"/>
              <a:t> de manera segura al sitio.</a:t>
            </a:r>
          </a:p>
          <a:p>
            <a:pPr marL="0" indent="0">
              <a:buNone/>
            </a:pPr>
            <a:r>
              <a:rPr lang="es-BO" sz="2800" dirty="0"/>
              <a:t>7. Registra un botón de controlador de eventos cuando la carga de una página específica es detectada por un patrón específico y la compara con su lista.</a:t>
            </a:r>
          </a:p>
          <a:p>
            <a:pPr marL="0" indent="0">
              <a:buNone/>
            </a:pPr>
            <a:r>
              <a:rPr lang="es-BO" sz="2800" dirty="0"/>
              <a:t>8. El navegador envía el </a:t>
            </a:r>
            <a:r>
              <a:rPr lang="es-BO" sz="2800" dirty="0"/>
              <a:t>form</a:t>
            </a:r>
            <a:r>
              <a:rPr lang="es-BO" sz="2800" dirty="0"/>
              <a:t> y modifica los valores al servidor.</a:t>
            </a:r>
          </a:p>
          <a:p>
            <a:pPr marL="0" indent="0">
              <a:buNone/>
            </a:pPr>
            <a:r>
              <a:rPr lang="es-BO" sz="2800" dirty="0"/>
              <a:t>9. Cuando el usuario hace clic en el botón, la extensión utiliza una interfaz DOM y extrae todos los datos desde los </a:t>
            </a:r>
            <a:r>
              <a:rPr lang="es-BO" sz="2800" dirty="0" smtClean="0"/>
              <a:t>campos </a:t>
            </a:r>
            <a:r>
              <a:rPr lang="es-BO" sz="2800" dirty="0"/>
              <a:t>del </a:t>
            </a:r>
            <a:r>
              <a:rPr lang="es-BO" sz="2800" dirty="0"/>
              <a:t>form</a:t>
            </a:r>
            <a:r>
              <a:rPr lang="es-BO" sz="2800" dirty="0"/>
              <a:t> y modifica los valores.</a:t>
            </a:r>
          </a:p>
        </p:txBody>
      </p:sp>
    </p:spTree>
    <p:extLst>
      <p:ext uri="{BB962C8B-B14F-4D97-AF65-F5344CB8AC3E}">
        <p14:creationId xmlns:p14="http://schemas.microsoft.com/office/powerpoint/2010/main" val="2405947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sz="4800" dirty="0"/>
              <a:t>Pasos para realizar un ataque </a:t>
            </a:r>
            <a:r>
              <a:rPr lang="es-BO" sz="4800" dirty="0"/>
              <a:t>man</a:t>
            </a:r>
            <a:r>
              <a:rPr lang="es-BO" sz="4800" dirty="0"/>
              <a:t>-in-</a:t>
            </a:r>
            <a:r>
              <a:rPr lang="es-BO" sz="4800" dirty="0"/>
              <a:t>the</a:t>
            </a:r>
            <a:r>
              <a:rPr lang="es-BO" sz="4800" dirty="0"/>
              <a:t>-browser</a:t>
            </a:r>
          </a:p>
        </p:txBody>
      </p:sp>
      <p:sp>
        <p:nvSpPr>
          <p:cNvPr id="3" name="2 Marcador de contenido"/>
          <p:cNvSpPr>
            <a:spLocks noGrp="1"/>
          </p:cNvSpPr>
          <p:nvPr>
            <p:ph idx="1"/>
          </p:nvPr>
        </p:nvSpPr>
        <p:spPr/>
        <p:txBody>
          <a:bodyPr>
            <a:normAutofit lnSpcReduction="10000"/>
          </a:bodyPr>
          <a:lstStyle/>
          <a:p>
            <a:pPr marL="0" indent="0">
              <a:buNone/>
            </a:pPr>
            <a:r>
              <a:rPr lang="es-BO" sz="2700" dirty="0"/>
              <a:t>10. El servidor recibe los valores modificados pero no puede distinguir entre los valores originales y modificados.</a:t>
            </a:r>
          </a:p>
          <a:p>
            <a:pPr marL="0" indent="0">
              <a:buNone/>
            </a:pPr>
            <a:r>
              <a:rPr lang="es-BO" sz="2700" dirty="0"/>
              <a:t>11. Luego de que el servidor realiza la transacción, un recipiente es generado.</a:t>
            </a:r>
          </a:p>
          <a:p>
            <a:pPr marL="0" indent="0">
              <a:buNone/>
            </a:pPr>
            <a:r>
              <a:rPr lang="es-BO" sz="2700" dirty="0"/>
              <a:t>12. Ahora, el navegador recibe el </a:t>
            </a:r>
            <a:r>
              <a:rPr lang="es-BO" sz="2700" dirty="0" smtClean="0"/>
              <a:t>recipiente </a:t>
            </a:r>
            <a:r>
              <a:rPr lang="es-BO" sz="2700" dirty="0"/>
              <a:t>para la transacción modificada.</a:t>
            </a:r>
          </a:p>
          <a:p>
            <a:pPr marL="0" indent="0">
              <a:buNone/>
            </a:pPr>
            <a:r>
              <a:rPr lang="es-BO" sz="2700" dirty="0"/>
              <a:t>13. El navegador muestra el recipiente con los detalles originales. </a:t>
            </a:r>
          </a:p>
          <a:p>
            <a:pPr marL="0" indent="0">
              <a:buNone/>
            </a:pPr>
            <a:r>
              <a:rPr lang="es-BO" sz="2700" dirty="0"/>
              <a:t>14. El usuario piensa que la transacción  original fue </a:t>
            </a:r>
            <a:r>
              <a:rPr lang="es-BO" sz="2700" dirty="0" smtClean="0"/>
              <a:t>recibida </a:t>
            </a:r>
            <a:r>
              <a:rPr lang="es-BO" sz="2700" dirty="0"/>
              <a:t>por el servidor sin ninguna intercepción.</a:t>
            </a:r>
          </a:p>
        </p:txBody>
      </p:sp>
    </p:spTree>
    <p:extLst>
      <p:ext uri="{BB962C8B-B14F-4D97-AF65-F5344CB8AC3E}">
        <p14:creationId xmlns:p14="http://schemas.microsoft.com/office/powerpoint/2010/main" val="3412907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Ataques del lado del cliente</a:t>
            </a:r>
          </a:p>
        </p:txBody>
      </p:sp>
      <p:sp>
        <p:nvSpPr>
          <p:cNvPr id="3" name="2 Marcador de contenido"/>
          <p:cNvSpPr>
            <a:spLocks noGrp="1"/>
          </p:cNvSpPr>
          <p:nvPr>
            <p:ph idx="1"/>
          </p:nvPr>
        </p:nvSpPr>
        <p:spPr/>
        <p:txBody>
          <a:bodyPr>
            <a:normAutofit/>
          </a:bodyPr>
          <a:lstStyle/>
          <a:p>
            <a:r>
              <a:rPr lang="es-BO" sz="2800" dirty="0" smtClean="0"/>
              <a:t>XSS</a:t>
            </a:r>
            <a:r>
              <a:rPr lang="es-BO" sz="2800" dirty="0"/>
              <a:t>: Los ataques Cross-</a:t>
            </a:r>
            <a:r>
              <a:rPr lang="es-BO" sz="2800" dirty="0"/>
              <a:t>Site</a:t>
            </a:r>
            <a:r>
              <a:rPr lang="es-BO" sz="2800" dirty="0"/>
              <a:t> Scripting son un tipo de ataques de inyección, en el cual los scripts maliciosos son inyectados a los sitios Web.</a:t>
            </a:r>
          </a:p>
          <a:p>
            <a:r>
              <a:rPr lang="es-BO" sz="2800" dirty="0" smtClean="0"/>
              <a:t>Malicious</a:t>
            </a:r>
            <a:r>
              <a:rPr lang="es-BO" sz="2800" dirty="0" smtClean="0"/>
              <a:t> </a:t>
            </a:r>
            <a:r>
              <a:rPr lang="es-BO" sz="2800" dirty="0"/>
              <a:t>JavaScript </a:t>
            </a:r>
            <a:r>
              <a:rPr lang="es-BO" sz="2800" dirty="0"/>
              <a:t>Codes</a:t>
            </a:r>
            <a:r>
              <a:rPr lang="es-BO" sz="2800" dirty="0"/>
              <a:t>: Un script malicioso puede ser embebido en un sitio Web y no genera ningún tipo de advertencias cuando la página es vista en cualquier navegador.</a:t>
            </a:r>
          </a:p>
          <a:p>
            <a:r>
              <a:rPr lang="es-BO" sz="2800" dirty="0" smtClean="0"/>
              <a:t>Troyanos</a:t>
            </a:r>
            <a:r>
              <a:rPr lang="es-BO" sz="2800" dirty="0"/>
              <a:t>: Programas aparentemente inofensivos pero pueden obtener control y causar daño.</a:t>
            </a:r>
          </a:p>
        </p:txBody>
      </p:sp>
    </p:spTree>
    <p:extLst>
      <p:ext uri="{BB962C8B-B14F-4D97-AF65-F5344CB8AC3E}">
        <p14:creationId xmlns:p14="http://schemas.microsoft.com/office/powerpoint/2010/main" val="3216463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Cross-</a:t>
            </a:r>
            <a:r>
              <a:rPr lang="es-BO" dirty="0"/>
              <a:t>site</a:t>
            </a:r>
            <a:r>
              <a:rPr lang="es-BO" dirty="0"/>
              <a:t> Script </a:t>
            </a:r>
            <a:r>
              <a:rPr lang="es-BO" dirty="0"/>
              <a:t>Attack</a:t>
            </a:r>
            <a:endParaRPr lang="es-BO" dirty="0"/>
          </a:p>
        </p:txBody>
      </p:sp>
      <p:sp>
        <p:nvSpPr>
          <p:cNvPr id="3" name="2 Marcador de contenido"/>
          <p:cNvSpPr>
            <a:spLocks noGrp="1"/>
          </p:cNvSpPr>
          <p:nvPr>
            <p:ph idx="1"/>
          </p:nvPr>
        </p:nvSpPr>
        <p:spPr/>
        <p:txBody>
          <a:bodyPr/>
          <a:lstStyle/>
          <a:p>
            <a:pPr marL="0" indent="0">
              <a:buNone/>
            </a:pPr>
            <a:r>
              <a:rPr lang="es-BO" dirty="0"/>
              <a:t>El </a:t>
            </a:r>
            <a:r>
              <a:rPr lang="es-BO" dirty="0" smtClean="0"/>
              <a:t>atacante </a:t>
            </a:r>
            <a:r>
              <a:rPr lang="es-BO" dirty="0"/>
              <a:t>puede comprometer el </a:t>
            </a:r>
            <a:r>
              <a:rPr lang="es-BO" dirty="0"/>
              <a:t>token</a:t>
            </a:r>
            <a:r>
              <a:rPr lang="es-BO" dirty="0"/>
              <a:t> de la sesión </a:t>
            </a:r>
            <a:r>
              <a:rPr lang="es-BO" dirty="0" smtClean="0"/>
              <a:t>enviando </a:t>
            </a:r>
            <a:r>
              <a:rPr lang="es-BO" dirty="0"/>
              <a:t>código o programas maliciosos a los </a:t>
            </a:r>
            <a:r>
              <a:rPr lang="es-BO" dirty="0" smtClean="0"/>
              <a:t>programas </a:t>
            </a:r>
            <a:r>
              <a:rPr lang="es-BO" dirty="0"/>
              <a:t>del lado del cliente.</a:t>
            </a:r>
          </a:p>
        </p:txBody>
      </p:sp>
    </p:spTree>
    <p:extLst>
      <p:ext uri="{BB962C8B-B14F-4D97-AF65-F5344CB8AC3E}">
        <p14:creationId xmlns:p14="http://schemas.microsoft.com/office/powerpoint/2010/main" val="3728236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Fijación de sesión</a:t>
            </a:r>
          </a:p>
        </p:txBody>
      </p:sp>
      <p:sp>
        <p:nvSpPr>
          <p:cNvPr id="3" name="2 Marcador de contenido"/>
          <p:cNvSpPr>
            <a:spLocks noGrp="1"/>
          </p:cNvSpPr>
          <p:nvPr>
            <p:ph idx="1"/>
          </p:nvPr>
        </p:nvSpPr>
        <p:spPr/>
        <p:txBody>
          <a:bodyPr>
            <a:normAutofit lnSpcReduction="10000"/>
          </a:bodyPr>
          <a:lstStyle/>
          <a:p>
            <a:pPr marL="0" indent="0">
              <a:buNone/>
            </a:pPr>
            <a:r>
              <a:rPr lang="es-BO" sz="2600" dirty="0"/>
              <a:t>Es un ataque que permite al atacante </a:t>
            </a:r>
            <a:r>
              <a:rPr lang="es-BO" sz="2600" dirty="0"/>
              <a:t>hijackear</a:t>
            </a:r>
            <a:r>
              <a:rPr lang="es-BO" sz="2600" dirty="0"/>
              <a:t> una sesión válida de un usuario. El atacante intenta atraer a usuario a autentificarse el mismo con una ID de sesión conocida y luego </a:t>
            </a:r>
            <a:r>
              <a:rPr lang="es-BO" sz="2600" dirty="0"/>
              <a:t>hijackear</a:t>
            </a:r>
            <a:r>
              <a:rPr lang="es-BO" sz="2600" dirty="0"/>
              <a:t> la sesión válida del usuario por el conocimiento de la ID de sesión utilizada. El atacante tiene que proveer una aplicación web legítima y atraer al navegador del usuario a utilizarla. </a:t>
            </a:r>
            <a:endParaRPr lang="es-BO" sz="2600" dirty="0" smtClean="0"/>
          </a:p>
          <a:p>
            <a:pPr marL="0" indent="0">
              <a:buNone/>
            </a:pPr>
            <a:r>
              <a:rPr lang="es-BO" sz="2600" dirty="0" smtClean="0"/>
              <a:t>Muchas </a:t>
            </a:r>
            <a:r>
              <a:rPr lang="es-BO" sz="2600" dirty="0"/>
              <a:t>técnicas para ejecutar ataques de fijación de sesión son:</a:t>
            </a:r>
          </a:p>
          <a:p>
            <a:pPr lvl="1"/>
            <a:r>
              <a:rPr lang="es-BO" sz="2200" dirty="0" smtClean="0"/>
              <a:t>Un </a:t>
            </a:r>
            <a:r>
              <a:rPr lang="es-BO" sz="2200" dirty="0"/>
              <a:t>token</a:t>
            </a:r>
            <a:r>
              <a:rPr lang="es-BO" sz="2200" dirty="0"/>
              <a:t> de sesión en el argumento URL.</a:t>
            </a:r>
          </a:p>
          <a:p>
            <a:pPr lvl="1"/>
            <a:r>
              <a:rPr lang="es-BO" sz="2200" dirty="0" smtClean="0"/>
              <a:t>Un </a:t>
            </a:r>
            <a:r>
              <a:rPr lang="es-BO" sz="2200" dirty="0"/>
              <a:t>token</a:t>
            </a:r>
            <a:r>
              <a:rPr lang="es-BO" sz="2200" dirty="0"/>
              <a:t> de sesión en un campo de formulario </a:t>
            </a:r>
            <a:r>
              <a:rPr lang="es-BO" sz="2200" dirty="0" smtClean="0"/>
              <a:t>oculto.</a:t>
            </a:r>
          </a:p>
          <a:p>
            <a:pPr lvl="1"/>
            <a:r>
              <a:rPr lang="es-BO" sz="2200" dirty="0" smtClean="0"/>
              <a:t>Un </a:t>
            </a:r>
            <a:r>
              <a:rPr lang="es-BO" sz="2200" dirty="0"/>
              <a:t>ID de sesión en una cookie.</a:t>
            </a:r>
          </a:p>
        </p:txBody>
      </p:sp>
    </p:spTree>
    <p:extLst>
      <p:ext uri="{BB962C8B-B14F-4D97-AF65-F5344CB8AC3E}">
        <p14:creationId xmlns:p14="http://schemas.microsoft.com/office/powerpoint/2010/main" val="958964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sz="4000" dirty="0" smtClean="0">
                <a:solidFill>
                  <a:srgbClr val="00B0F0"/>
                </a:solidFill>
              </a:rPr>
              <a:t>C|EH  Julio Iglesias Pérez</a:t>
            </a:r>
            <a:endParaRPr lang="es-BO" sz="4000" dirty="0">
              <a:solidFill>
                <a:srgbClr val="00B0F0"/>
              </a:solidFill>
            </a:endParaRPr>
          </a:p>
        </p:txBody>
      </p:sp>
      <p:sp>
        <p:nvSpPr>
          <p:cNvPr id="2" name="1 Título"/>
          <p:cNvSpPr>
            <a:spLocks noGrp="1"/>
          </p:cNvSpPr>
          <p:nvPr>
            <p:ph type="title"/>
          </p:nvPr>
        </p:nvSpPr>
        <p:spPr/>
        <p:txBody>
          <a:bodyPr/>
          <a:lstStyle/>
          <a:p>
            <a:r>
              <a:rPr lang="es-BO" dirty="0"/>
              <a:t>Ataque de fijación de sesión</a:t>
            </a:r>
          </a:p>
        </p:txBody>
      </p:sp>
      <p:sp>
        <p:nvSpPr>
          <p:cNvPr id="3" name="2 Marcador de contenido"/>
          <p:cNvSpPr>
            <a:spLocks noGrp="1"/>
          </p:cNvSpPr>
          <p:nvPr>
            <p:ph idx="1"/>
          </p:nvPr>
        </p:nvSpPr>
        <p:spPr/>
        <p:txBody>
          <a:bodyPr/>
          <a:lstStyle/>
          <a:p>
            <a:r>
              <a:rPr lang="es-BO" dirty="0" smtClean="0"/>
              <a:t>El </a:t>
            </a:r>
            <a:r>
              <a:rPr lang="es-BO" dirty="0"/>
              <a:t>atacante explota una vulnerabilidad de un servidor que permite al usuario utilizar un SID fijo.</a:t>
            </a:r>
          </a:p>
          <a:p>
            <a:r>
              <a:rPr lang="es-BO" dirty="0" smtClean="0"/>
              <a:t>El </a:t>
            </a:r>
            <a:r>
              <a:rPr lang="es-BO" dirty="0"/>
              <a:t>atacante </a:t>
            </a:r>
            <a:r>
              <a:rPr lang="es-BO" dirty="0" smtClean="0"/>
              <a:t>provee </a:t>
            </a:r>
            <a:r>
              <a:rPr lang="es-BO" dirty="0"/>
              <a:t>un SID válido a la víctima y la atrae para que se autentifique a él mismo utilizando ese SDI.</a:t>
            </a:r>
          </a:p>
        </p:txBody>
      </p:sp>
    </p:spTree>
    <p:extLst>
      <p:ext uri="{BB962C8B-B14F-4D97-AF65-F5344CB8AC3E}">
        <p14:creationId xmlns:p14="http://schemas.microsoft.com/office/powerpoint/2010/main" val="3307708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 de fijación de sesión</a:t>
            </a:r>
          </a:p>
        </p:txBody>
      </p:sp>
      <p:sp>
        <p:nvSpPr>
          <p:cNvPr id="3" name="2 Marcador de contenido"/>
          <p:cNvSpPr>
            <a:spLocks noGrp="1"/>
          </p:cNvSpPr>
          <p:nvPr>
            <p:ph idx="1"/>
          </p:nvPr>
        </p:nvSpPr>
        <p:spPr/>
        <p:txBody>
          <a:bodyPr/>
          <a:lstStyle/>
          <a:p>
            <a:pPr marL="0" indent="0">
              <a:buNone/>
            </a:pPr>
            <a:r>
              <a:rPr lang="es-BO" dirty="0"/>
              <a:t>Ejemplo: </a:t>
            </a:r>
          </a:p>
          <a:p>
            <a:pPr marL="0" indent="0">
              <a:buNone/>
            </a:pPr>
            <a:r>
              <a:rPr lang="es-BO" dirty="0"/>
              <a:t>1. Manda por correo, Hola Lolita mira esto: http://.....</a:t>
            </a:r>
          </a:p>
          <a:p>
            <a:pPr marL="0" indent="0">
              <a:buNone/>
            </a:pPr>
            <a:r>
              <a:rPr lang="es-BO" dirty="0"/>
              <a:t>2. La víctima hace clic </a:t>
            </a:r>
            <a:r>
              <a:rPr lang="es-BO" dirty="0" smtClean="0"/>
              <a:t>ahí. </a:t>
            </a:r>
            <a:r>
              <a:rPr lang="es-BO" dirty="0"/>
              <a:t>Cookie: 0D644....</a:t>
            </a:r>
          </a:p>
          <a:p>
            <a:pPr marL="0" indent="0">
              <a:buNone/>
            </a:pPr>
            <a:r>
              <a:rPr lang="es-BO" dirty="0"/>
              <a:t>3. Atacante </a:t>
            </a:r>
            <a:r>
              <a:rPr lang="es-BO" dirty="0" smtClean="0"/>
              <a:t>inicia sesión</a:t>
            </a:r>
            <a:endParaRPr lang="es-BO" dirty="0"/>
          </a:p>
          <a:p>
            <a:pPr marL="0" indent="0">
              <a:buNone/>
            </a:pPr>
            <a:r>
              <a:rPr lang="es-BO" dirty="0"/>
              <a:t>4. </a:t>
            </a:r>
            <a:r>
              <a:rPr lang="es-BO" dirty="0" smtClean="0"/>
              <a:t>Inicia sesión </a:t>
            </a:r>
            <a:r>
              <a:rPr lang="es-BO" dirty="0"/>
              <a:t>con el mismo SID (de la cookie)</a:t>
            </a:r>
          </a:p>
          <a:p>
            <a:pPr marL="0" indent="0">
              <a:buNone/>
            </a:pPr>
            <a:r>
              <a:rPr lang="es-BO" dirty="0"/>
              <a:t>5. Postea </a:t>
            </a:r>
            <a:r>
              <a:rPr lang="es-BO" dirty="0"/>
              <a:t>account.php</a:t>
            </a:r>
            <a:r>
              <a:rPr lang="es-BO" dirty="0"/>
              <a:t>. Cookie: la misma</a:t>
            </a:r>
          </a:p>
        </p:txBody>
      </p:sp>
    </p:spTree>
    <p:extLst>
      <p:ext uri="{BB962C8B-B14F-4D97-AF65-F5344CB8AC3E}">
        <p14:creationId xmlns:p14="http://schemas.microsoft.com/office/powerpoint/2010/main" val="3726344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err="1" smtClean="0"/>
              <a:t>Session</a:t>
            </a:r>
            <a:r>
              <a:rPr lang="es-BO" dirty="0" smtClean="0"/>
              <a:t> </a:t>
            </a:r>
            <a:r>
              <a:rPr lang="es-BO" dirty="0"/>
              <a:t>Hijacking</a:t>
            </a:r>
            <a:r>
              <a:rPr lang="es-BO" dirty="0"/>
              <a:t> a nivel de red</a:t>
            </a:r>
          </a:p>
        </p:txBody>
      </p:sp>
      <p:sp>
        <p:nvSpPr>
          <p:cNvPr id="3" name="2 Marcador de contenido"/>
          <p:cNvSpPr>
            <a:spLocks noGrp="1"/>
          </p:cNvSpPr>
          <p:nvPr>
            <p:ph idx="1"/>
          </p:nvPr>
        </p:nvSpPr>
        <p:spPr/>
        <p:txBody>
          <a:bodyPr>
            <a:normAutofit lnSpcReduction="10000"/>
          </a:bodyPr>
          <a:lstStyle/>
          <a:p>
            <a:pPr marL="0" indent="0">
              <a:buNone/>
            </a:pPr>
            <a:r>
              <a:rPr lang="es-BO" sz="2700" dirty="0"/>
              <a:t>Es implementada en el flujo de datos del protocolo compartido por todas las aplicaciones web. El atacante puede obtener información crítica que es utilizada para atacar </a:t>
            </a:r>
            <a:r>
              <a:rPr lang="es-BO" sz="2700" dirty="0" smtClean="0"/>
              <a:t>sesiones </a:t>
            </a:r>
            <a:r>
              <a:rPr lang="es-BO" sz="2700" dirty="0"/>
              <a:t>a nivel de </a:t>
            </a:r>
            <a:r>
              <a:rPr lang="es-BO" sz="2700" dirty="0" smtClean="0"/>
              <a:t>aplicación.</a:t>
            </a:r>
          </a:p>
          <a:p>
            <a:pPr marL="0" indent="0">
              <a:buNone/>
            </a:pPr>
            <a:endParaRPr lang="es-BO" sz="2700" dirty="0"/>
          </a:p>
          <a:p>
            <a:pPr marL="0" indent="0">
              <a:buNone/>
            </a:pPr>
            <a:r>
              <a:rPr lang="es-BO" sz="2700" dirty="0"/>
              <a:t>- </a:t>
            </a:r>
            <a:r>
              <a:rPr lang="es-BO" sz="2700" dirty="0"/>
              <a:t>Blind</a:t>
            </a:r>
            <a:r>
              <a:rPr lang="es-BO" sz="2700" dirty="0"/>
              <a:t> </a:t>
            </a:r>
            <a:r>
              <a:rPr lang="es-BO" sz="2700" dirty="0"/>
              <a:t>Hijacking</a:t>
            </a:r>
            <a:r>
              <a:rPr lang="es-BO" sz="2700" dirty="0"/>
              <a:t> es una situación que no se puede monitorear el flujo de tráfico entre dos hosts.</a:t>
            </a:r>
          </a:p>
          <a:p>
            <a:pPr marL="0" indent="0">
              <a:buNone/>
            </a:pPr>
            <a:r>
              <a:rPr lang="es-BO" sz="2700" dirty="0"/>
              <a:t>- UDP </a:t>
            </a:r>
            <a:r>
              <a:rPr lang="es-BO" sz="2700" dirty="0"/>
              <a:t>Hijacking</a:t>
            </a:r>
            <a:r>
              <a:rPr lang="es-BO" sz="2700" dirty="0"/>
              <a:t> no necesita predecir secuencia de números porque no hay secuencia de números, se inyecta el paquete al </a:t>
            </a:r>
            <a:r>
              <a:rPr lang="es-BO" sz="2700" dirty="0"/>
              <a:t>listener</a:t>
            </a:r>
            <a:r>
              <a:rPr lang="es-BO" sz="2700" dirty="0"/>
              <a:t> UDP y esperar que los datos sean aceptados.</a:t>
            </a:r>
          </a:p>
        </p:txBody>
      </p:sp>
    </p:spTree>
    <p:extLst>
      <p:ext uri="{BB962C8B-B14F-4D97-AF65-F5344CB8AC3E}">
        <p14:creationId xmlns:p14="http://schemas.microsoft.com/office/powerpoint/2010/main" val="1569638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Session</a:t>
            </a:r>
            <a:r>
              <a:rPr lang="es-BO" dirty="0" smtClean="0"/>
              <a:t> </a:t>
            </a:r>
            <a:r>
              <a:rPr lang="es-BO" dirty="0"/>
              <a:t>Hijacking</a:t>
            </a:r>
            <a:r>
              <a:rPr lang="es-BO" dirty="0"/>
              <a:t> a nivel de red</a:t>
            </a:r>
          </a:p>
        </p:txBody>
      </p:sp>
      <p:sp>
        <p:nvSpPr>
          <p:cNvPr id="3" name="2 Marcador de contenido"/>
          <p:cNvSpPr>
            <a:spLocks noGrp="1"/>
          </p:cNvSpPr>
          <p:nvPr>
            <p:ph idx="1"/>
          </p:nvPr>
        </p:nvSpPr>
        <p:spPr/>
        <p:txBody>
          <a:bodyPr/>
          <a:lstStyle/>
          <a:p>
            <a:pPr marL="0" indent="0">
              <a:buNone/>
            </a:pPr>
            <a:r>
              <a:rPr lang="es-BO" dirty="0"/>
              <a:t>- </a:t>
            </a:r>
            <a:r>
              <a:rPr lang="es-BO" dirty="0"/>
              <a:t>Man</a:t>
            </a:r>
            <a:r>
              <a:rPr lang="es-BO" dirty="0"/>
              <a:t> in </a:t>
            </a:r>
            <a:r>
              <a:rPr lang="es-BO" dirty="0"/>
              <a:t>the</a:t>
            </a:r>
            <a:r>
              <a:rPr lang="es-BO" dirty="0"/>
              <a:t> </a:t>
            </a:r>
            <a:r>
              <a:rPr lang="es-BO" dirty="0"/>
              <a:t>Middle</a:t>
            </a:r>
            <a:r>
              <a:rPr lang="es-BO" dirty="0"/>
              <a:t> </a:t>
            </a:r>
            <a:r>
              <a:rPr lang="es-BO" dirty="0"/>
              <a:t>Packet</a:t>
            </a:r>
            <a:r>
              <a:rPr lang="es-BO" dirty="0"/>
              <a:t> </a:t>
            </a:r>
            <a:r>
              <a:rPr lang="es-BO" dirty="0"/>
              <a:t>Sniffer</a:t>
            </a:r>
            <a:r>
              <a:rPr lang="es-BO" dirty="0"/>
              <a:t> </a:t>
            </a:r>
          </a:p>
          <a:p>
            <a:pPr marL="0" indent="0">
              <a:buNone/>
            </a:pPr>
            <a:r>
              <a:rPr lang="es-BO" dirty="0"/>
              <a:t>- TCP/IP </a:t>
            </a:r>
            <a:r>
              <a:rPr lang="es-BO" dirty="0"/>
              <a:t>Hijacking</a:t>
            </a:r>
            <a:r>
              <a:rPr lang="es-BO" dirty="0"/>
              <a:t> compromete la capa red del modelo OSI.</a:t>
            </a:r>
          </a:p>
          <a:p>
            <a:pPr marL="0" indent="0">
              <a:buNone/>
            </a:pPr>
            <a:r>
              <a:rPr lang="es-BO" dirty="0"/>
              <a:t>- RST </a:t>
            </a:r>
            <a:r>
              <a:rPr lang="es-BO" dirty="0"/>
              <a:t>Hijacking</a:t>
            </a:r>
            <a:r>
              <a:rPr lang="es-BO" dirty="0"/>
              <a:t> para </a:t>
            </a:r>
            <a:r>
              <a:rPr lang="es-BO" dirty="0" smtClean="0"/>
              <a:t>desincronizar</a:t>
            </a:r>
            <a:r>
              <a:rPr lang="es-BO" dirty="0" smtClean="0"/>
              <a:t> </a:t>
            </a:r>
            <a:r>
              <a:rPr lang="es-BO" dirty="0"/>
              <a:t>los nodos y tomar la conexión.</a:t>
            </a:r>
          </a:p>
          <a:p>
            <a:pPr marL="0" indent="0">
              <a:buNone/>
            </a:pPr>
            <a:r>
              <a:rPr lang="es-BO" dirty="0"/>
              <a:t>- IP </a:t>
            </a:r>
            <a:r>
              <a:rPr lang="es-BO" dirty="0"/>
              <a:t>Spoofing</a:t>
            </a:r>
            <a:r>
              <a:rPr lang="es-BO" dirty="0"/>
              <a:t>: </a:t>
            </a:r>
            <a:r>
              <a:rPr lang="es-BO" dirty="0"/>
              <a:t>Source</a:t>
            </a:r>
            <a:r>
              <a:rPr lang="es-BO" dirty="0"/>
              <a:t> </a:t>
            </a:r>
            <a:r>
              <a:rPr lang="es-BO" dirty="0"/>
              <a:t>routed</a:t>
            </a:r>
            <a:r>
              <a:rPr lang="es-BO" dirty="0"/>
              <a:t> </a:t>
            </a:r>
            <a:r>
              <a:rPr lang="es-BO" dirty="0"/>
              <a:t>packets</a:t>
            </a:r>
            <a:r>
              <a:rPr lang="es-BO" dirty="0"/>
              <a:t> detectando la ruta de los paquetes hacia la red.</a:t>
            </a:r>
          </a:p>
        </p:txBody>
      </p:sp>
    </p:spTree>
    <p:extLst>
      <p:ext uri="{BB962C8B-B14F-4D97-AF65-F5344CB8AC3E}">
        <p14:creationId xmlns:p14="http://schemas.microsoft.com/office/powerpoint/2010/main" val="2105729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3-Way </a:t>
            </a:r>
            <a:r>
              <a:rPr lang="es-BO" dirty="0"/>
              <a:t>Handshake</a:t>
            </a:r>
            <a:endParaRPr lang="es-BO" dirty="0"/>
          </a:p>
        </p:txBody>
      </p:sp>
      <p:sp>
        <p:nvSpPr>
          <p:cNvPr id="3" name="2 Marcador de contenido"/>
          <p:cNvSpPr>
            <a:spLocks noGrp="1"/>
          </p:cNvSpPr>
          <p:nvPr>
            <p:ph idx="1"/>
          </p:nvPr>
        </p:nvSpPr>
        <p:spPr/>
        <p:txBody>
          <a:bodyPr/>
          <a:lstStyle/>
          <a:p>
            <a:pPr marL="0" indent="0">
              <a:buNone/>
            </a:pPr>
            <a:r>
              <a:rPr lang="es-BO" dirty="0"/>
              <a:t>Si un atacante puede anticipar la siguiente secuencia y el número ACK que envió el usuario, el podrá </a:t>
            </a:r>
            <a:r>
              <a:rPr lang="es-BO" dirty="0"/>
              <a:t>spoofear</a:t>
            </a:r>
            <a:r>
              <a:rPr lang="es-BO" dirty="0"/>
              <a:t> la dirección del usuario y comenzar la comunicación con servidor. Si se puede ver la transmisión y el número de secuencia, predecir el número de secuencia no es tan difícil.</a:t>
            </a:r>
          </a:p>
        </p:txBody>
      </p:sp>
    </p:spTree>
    <p:extLst>
      <p:ext uri="{BB962C8B-B14F-4D97-AF65-F5344CB8AC3E}">
        <p14:creationId xmlns:p14="http://schemas.microsoft.com/office/powerpoint/2010/main" val="3862929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Riesgos planteados por </a:t>
            </a:r>
            <a:r>
              <a:rPr lang="es-BO" dirty="0"/>
              <a:t>Hijacking</a:t>
            </a:r>
            <a:endParaRPr lang="es-BO" dirty="0"/>
          </a:p>
        </p:txBody>
      </p:sp>
      <p:sp>
        <p:nvSpPr>
          <p:cNvPr id="3" name="2 Marcador de contenido"/>
          <p:cNvSpPr>
            <a:spLocks noGrp="1"/>
          </p:cNvSpPr>
          <p:nvPr>
            <p:ph idx="1"/>
          </p:nvPr>
        </p:nvSpPr>
        <p:spPr/>
        <p:txBody>
          <a:bodyPr>
            <a:normAutofit lnSpcReduction="10000"/>
          </a:bodyPr>
          <a:lstStyle/>
          <a:p>
            <a:r>
              <a:rPr lang="es-BO" sz="2900" dirty="0" smtClean="0"/>
              <a:t>La </a:t>
            </a:r>
            <a:r>
              <a:rPr lang="es-BO" sz="2900" dirty="0"/>
              <a:t>mayoría de las contramedidas no funcionan a menos que se utilice encriptación.</a:t>
            </a:r>
          </a:p>
          <a:p>
            <a:r>
              <a:rPr lang="es-BO" sz="2900" dirty="0" smtClean="0"/>
              <a:t>Es </a:t>
            </a:r>
            <a:r>
              <a:rPr lang="es-BO" sz="2900" dirty="0"/>
              <a:t>simple de realizar.</a:t>
            </a:r>
          </a:p>
          <a:p>
            <a:r>
              <a:rPr lang="es-BO" sz="2900" dirty="0" smtClean="0"/>
              <a:t>Amenaza </a:t>
            </a:r>
            <a:r>
              <a:rPr lang="es-BO" sz="2900" dirty="0"/>
              <a:t>de robos de identidad, pérdida de información, fraude, etc.</a:t>
            </a:r>
          </a:p>
          <a:p>
            <a:r>
              <a:rPr lang="es-BO" sz="2900" dirty="0" smtClean="0"/>
              <a:t>La </a:t>
            </a:r>
            <a:r>
              <a:rPr lang="es-BO" sz="2900" dirty="0"/>
              <a:t>mayoría de los </a:t>
            </a:r>
            <a:r>
              <a:rPr lang="es-BO" sz="2900" dirty="0" smtClean="0"/>
              <a:t>equipos </a:t>
            </a:r>
            <a:r>
              <a:rPr lang="es-BO" sz="2900" dirty="0"/>
              <a:t>que utilizan TCP/IP son vulnerables.</a:t>
            </a:r>
          </a:p>
          <a:p>
            <a:r>
              <a:rPr lang="es-BO" sz="2900" dirty="0" smtClean="0"/>
              <a:t>Se </a:t>
            </a:r>
            <a:r>
              <a:rPr lang="es-BO" sz="2900" dirty="0"/>
              <a:t>puede hacer muy poco para protegerse a menos que se cambie a un protocolo más seguro.</a:t>
            </a:r>
          </a:p>
        </p:txBody>
      </p:sp>
    </p:spTree>
    <p:extLst>
      <p:ext uri="{BB962C8B-B14F-4D97-AF65-F5344CB8AC3E}">
        <p14:creationId xmlns:p14="http://schemas.microsoft.com/office/powerpoint/2010/main" val="1955013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a:xfrm>
            <a:off x="457200" y="1600200"/>
            <a:ext cx="8363272" cy="4525963"/>
          </a:xfrm>
        </p:spPr>
        <p:txBody>
          <a:bodyPr>
            <a:normAutofit lnSpcReduction="10000"/>
          </a:bodyPr>
          <a:lstStyle/>
          <a:p>
            <a:pPr marL="0" indent="0">
              <a:buNone/>
            </a:pPr>
            <a:r>
              <a:rPr lang="es-BO" dirty="0"/>
              <a:t>Son importantes en proveer una comunicación segura y también son cruciales para las </a:t>
            </a:r>
            <a:r>
              <a:rPr lang="es-BO" dirty="0"/>
              <a:t>hijacking</a:t>
            </a:r>
            <a:r>
              <a:rPr lang="es-BO" dirty="0"/>
              <a:t> </a:t>
            </a:r>
            <a:r>
              <a:rPr lang="es-BO" dirty="0"/>
              <a:t>sessions</a:t>
            </a:r>
            <a:r>
              <a:rPr lang="es-BO" dirty="0"/>
              <a:t>. Tienen un contador de 32 bits. Por tanto, las combinaciones pueden ser mas de 4 billones. Son utilizados para decir a la  máquina receptora en que orden los paquetes deben ir cuando son recibidos. Por tanto, un atacante debe adivinar la secuencia si quiere hacer una sesión </a:t>
            </a:r>
            <a:r>
              <a:rPr lang="es-BO" dirty="0"/>
              <a:t>hijacking</a:t>
            </a:r>
            <a:r>
              <a:rPr lang="es-BO" dirty="0"/>
              <a:t>.</a:t>
            </a:r>
          </a:p>
        </p:txBody>
      </p:sp>
      <p:sp>
        <p:nvSpPr>
          <p:cNvPr id="2" name="1 Título"/>
          <p:cNvSpPr>
            <a:spLocks noGrp="1"/>
          </p:cNvSpPr>
          <p:nvPr>
            <p:ph type="title"/>
          </p:nvPr>
        </p:nvSpPr>
        <p:spPr/>
        <p:txBody>
          <a:bodyPr/>
          <a:lstStyle/>
          <a:p>
            <a:r>
              <a:rPr lang="es-BO" dirty="0"/>
              <a:t>Sequence</a:t>
            </a:r>
            <a:r>
              <a:rPr lang="es-BO" dirty="0"/>
              <a:t> </a:t>
            </a:r>
            <a:r>
              <a:rPr lang="es-BO" dirty="0"/>
              <a:t>Numbers</a:t>
            </a:r>
            <a:endParaRPr lang="es-BO" dirty="0"/>
          </a:p>
        </p:txBody>
      </p:sp>
    </p:spTree>
    <p:extLst>
      <p:ext uri="{BB962C8B-B14F-4D97-AF65-F5344CB8AC3E}">
        <p14:creationId xmlns:p14="http://schemas.microsoft.com/office/powerpoint/2010/main" val="2538173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Predicción de la secuencia de números</a:t>
            </a:r>
          </a:p>
        </p:txBody>
      </p:sp>
      <p:sp>
        <p:nvSpPr>
          <p:cNvPr id="3" name="2 Marcador de contenido"/>
          <p:cNvSpPr>
            <a:spLocks noGrp="1"/>
          </p:cNvSpPr>
          <p:nvPr>
            <p:ph idx="1"/>
          </p:nvPr>
        </p:nvSpPr>
        <p:spPr/>
        <p:txBody>
          <a:bodyPr>
            <a:normAutofit lnSpcReduction="10000"/>
          </a:bodyPr>
          <a:lstStyle/>
          <a:p>
            <a:pPr marL="0" indent="0">
              <a:buNone/>
            </a:pPr>
            <a:r>
              <a:rPr lang="es-BO" sz="2600" dirty="0"/>
              <a:t>Luego de que un cliente envía un paquete de solicitud de conexión SYN al servidor, el servidor responde con una secuencia de números de elección SYN-ACK, que debe ser conocido por el cliente. Esta secuencia es predecible, el ataque conecta al servidor primero con su propia IP, registra la secuencia elegida, y luego abre una segunda conexión desde una IP falsa. El ataque no ve el SYN-ACK (o ningún otro paquete) desde el servidor, pero puede adivinar la respuesta correcta. Si la IP fuente es utilizada para autentificación, entonces el atacante puede utilizar una </a:t>
            </a:r>
            <a:r>
              <a:rPr lang="es-BO" sz="2600" dirty="0" smtClean="0"/>
              <a:t>comunicación </a:t>
            </a:r>
            <a:r>
              <a:rPr lang="es-BO" sz="2600" dirty="0"/>
              <a:t>desigual para entrar al servidor.</a:t>
            </a:r>
          </a:p>
        </p:txBody>
      </p:sp>
    </p:spTree>
    <p:extLst>
      <p:ext uri="{BB962C8B-B14F-4D97-AF65-F5344CB8AC3E}">
        <p14:creationId xmlns:p14="http://schemas.microsoft.com/office/powerpoint/2010/main" val="20086276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TCP/IP </a:t>
            </a:r>
            <a:r>
              <a:rPr lang="es-BO" dirty="0"/>
              <a:t>Hijacking</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Es una técnica hacking que utiliza paquetes </a:t>
            </a:r>
            <a:r>
              <a:rPr lang="es-BO" dirty="0"/>
              <a:t>spoofeados</a:t>
            </a:r>
            <a:r>
              <a:rPr lang="es-BO" dirty="0"/>
              <a:t> para tomar una conexión entre la víctima y la maquina objetivo. La conexión de la víctima se cuelga y el atacante es capaz de comunicarse con la máquina host como si el atacante fuera la víctima. Para realizar este tipo de ataques, el atacante necesariamente debe estar en la misma red que la </a:t>
            </a:r>
            <a:r>
              <a:rPr lang="es-BO" dirty="0" smtClean="0"/>
              <a:t>víctima. </a:t>
            </a:r>
            <a:r>
              <a:rPr lang="es-BO" dirty="0"/>
              <a:t>El blanco y la víctima pueden estar en cualquier otro lado.</a:t>
            </a:r>
          </a:p>
        </p:txBody>
      </p:sp>
    </p:spTree>
    <p:extLst>
      <p:ext uri="{BB962C8B-B14F-4D97-AF65-F5344CB8AC3E}">
        <p14:creationId xmlns:p14="http://schemas.microsoft.com/office/powerpoint/2010/main" val="532199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TCP/IP </a:t>
            </a:r>
            <a:r>
              <a:rPr lang="es-BO" dirty="0"/>
              <a:t>Hijacking</a:t>
            </a:r>
            <a:r>
              <a:rPr lang="es-BO" dirty="0"/>
              <a:t> Paso a paso</a:t>
            </a:r>
          </a:p>
        </p:txBody>
      </p:sp>
      <p:sp>
        <p:nvSpPr>
          <p:cNvPr id="3" name="2 Marcador de contenido"/>
          <p:cNvSpPr>
            <a:spLocks noGrp="1"/>
          </p:cNvSpPr>
          <p:nvPr>
            <p:ph idx="1"/>
          </p:nvPr>
        </p:nvSpPr>
        <p:spPr/>
        <p:txBody>
          <a:bodyPr>
            <a:normAutofit fontScale="92500"/>
          </a:bodyPr>
          <a:lstStyle/>
          <a:p>
            <a:pPr marL="0" indent="0">
              <a:buNone/>
            </a:pPr>
            <a:r>
              <a:rPr lang="es-BO" sz="2600" dirty="0"/>
              <a:t>1. El atacante </a:t>
            </a:r>
            <a:r>
              <a:rPr lang="es-BO" sz="2600" dirty="0"/>
              <a:t>snifea</a:t>
            </a:r>
            <a:r>
              <a:rPr lang="es-BO" sz="2600" dirty="0"/>
              <a:t> la conexión de la víctima y utiliza la IP de la víctima para </a:t>
            </a:r>
            <a:r>
              <a:rPr lang="es-BO" sz="2600" dirty="0" smtClean="0"/>
              <a:t>enviar </a:t>
            </a:r>
            <a:r>
              <a:rPr lang="es-BO" sz="2600" dirty="0"/>
              <a:t>paquetes </a:t>
            </a:r>
            <a:r>
              <a:rPr lang="es-BO" sz="2600" dirty="0"/>
              <a:t>spoofeados</a:t>
            </a:r>
            <a:r>
              <a:rPr lang="es-BO" sz="2600" dirty="0"/>
              <a:t> con la secuencia de número </a:t>
            </a:r>
            <a:r>
              <a:rPr lang="es-BO" sz="2600" dirty="0" smtClean="0"/>
              <a:t>predicha.</a:t>
            </a:r>
            <a:endParaRPr lang="es-BO" sz="2600" dirty="0"/>
          </a:p>
          <a:p>
            <a:pPr marL="0" indent="0">
              <a:buNone/>
            </a:pPr>
            <a:r>
              <a:rPr lang="es-BO" sz="2600" dirty="0"/>
              <a:t>2. El host procesa el paquete </a:t>
            </a:r>
            <a:r>
              <a:rPr lang="es-BO" sz="2600" dirty="0"/>
              <a:t>spoofeado</a:t>
            </a:r>
            <a:r>
              <a:rPr lang="es-BO" sz="2600" dirty="0"/>
              <a:t>, incrementa la secuencia del número y envía ACK a la dirección de la víctima.</a:t>
            </a:r>
          </a:p>
          <a:p>
            <a:pPr marL="0" indent="0">
              <a:buNone/>
            </a:pPr>
            <a:r>
              <a:rPr lang="es-BO" sz="2600" dirty="0"/>
              <a:t>3. La máquina de la víctima está </a:t>
            </a:r>
            <a:r>
              <a:rPr lang="es-BO" sz="2600" dirty="0" smtClean="0"/>
              <a:t>inconsciente </a:t>
            </a:r>
            <a:r>
              <a:rPr lang="es-BO" sz="2600" dirty="0"/>
              <a:t>del paquete </a:t>
            </a:r>
            <a:r>
              <a:rPr lang="es-BO" sz="2600" dirty="0"/>
              <a:t>spoofeado</a:t>
            </a:r>
            <a:r>
              <a:rPr lang="es-BO" sz="2600" dirty="0"/>
              <a:t>, </a:t>
            </a:r>
            <a:r>
              <a:rPr lang="es-BO" sz="2600" dirty="0" smtClean="0"/>
              <a:t>así </a:t>
            </a:r>
            <a:r>
              <a:rPr lang="es-BO" sz="2600" dirty="0"/>
              <a:t>que ignora el paquete ACK del equipo host y apaga el contador del número de secuencia.</a:t>
            </a:r>
          </a:p>
          <a:p>
            <a:pPr marL="0" indent="0">
              <a:buNone/>
            </a:pPr>
            <a:r>
              <a:rPr lang="es-BO" sz="2600" dirty="0"/>
              <a:t>4. Por tanto, el host recibe el paquete con la secuencia de número incorrecta.</a:t>
            </a:r>
          </a:p>
        </p:txBody>
      </p:sp>
    </p:spTree>
    <p:extLst>
      <p:ext uri="{BB962C8B-B14F-4D97-AF65-F5344CB8AC3E}">
        <p14:creationId xmlns:p14="http://schemas.microsoft.com/office/powerpoint/2010/main" val="422579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TCP/IP </a:t>
            </a:r>
            <a:r>
              <a:rPr lang="es-BO" dirty="0"/>
              <a:t>Hijacking</a:t>
            </a:r>
            <a:r>
              <a:rPr lang="es-BO" dirty="0"/>
              <a:t> Paso a paso</a:t>
            </a:r>
          </a:p>
        </p:txBody>
      </p:sp>
      <p:sp>
        <p:nvSpPr>
          <p:cNvPr id="3" name="2 Marcador de contenido"/>
          <p:cNvSpPr>
            <a:spLocks noGrp="1"/>
          </p:cNvSpPr>
          <p:nvPr>
            <p:ph idx="1"/>
          </p:nvPr>
        </p:nvSpPr>
        <p:spPr/>
        <p:txBody>
          <a:bodyPr>
            <a:normAutofit lnSpcReduction="10000"/>
          </a:bodyPr>
          <a:lstStyle/>
          <a:p>
            <a:pPr marL="0" indent="0">
              <a:buNone/>
            </a:pPr>
            <a:r>
              <a:rPr lang="es-BO" dirty="0"/>
              <a:t>5. El atacante fuerza la conexión de la víctima con el equipo host a un estado </a:t>
            </a:r>
            <a:r>
              <a:rPr lang="es-BO" dirty="0"/>
              <a:t>desincronizado</a:t>
            </a:r>
            <a:r>
              <a:rPr lang="es-BO" dirty="0"/>
              <a:t>.</a:t>
            </a:r>
          </a:p>
          <a:p>
            <a:pPr marL="0" indent="0">
              <a:buNone/>
            </a:pPr>
            <a:r>
              <a:rPr lang="es-BO" dirty="0"/>
              <a:t>6. El atacante sigue la secuencia de número y continuamente </a:t>
            </a:r>
            <a:r>
              <a:rPr lang="es-BO" dirty="0"/>
              <a:t>spoofea</a:t>
            </a:r>
            <a:r>
              <a:rPr lang="es-BO" dirty="0"/>
              <a:t> paquetes que vienen desde la IP de la víctima.</a:t>
            </a:r>
          </a:p>
          <a:p>
            <a:pPr marL="0" indent="0">
              <a:buNone/>
            </a:pPr>
            <a:r>
              <a:rPr lang="es-BO" dirty="0"/>
              <a:t>7. El atacante continúa comunicándose con el equipo host mientras la conexión de la víctima se cuelga.</a:t>
            </a:r>
          </a:p>
        </p:txBody>
      </p:sp>
    </p:spTree>
    <p:extLst>
      <p:ext uri="{BB962C8B-B14F-4D97-AF65-F5344CB8AC3E}">
        <p14:creationId xmlns:p14="http://schemas.microsoft.com/office/powerpoint/2010/main" val="14863082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n-US" dirty="0"/>
              <a:t>IP Spoofing: Source Routed Packets</a:t>
            </a:r>
            <a:endParaRPr lang="es-BO" dirty="0"/>
          </a:p>
        </p:txBody>
      </p:sp>
      <p:sp>
        <p:nvSpPr>
          <p:cNvPr id="3" name="2 Marcador de contenido"/>
          <p:cNvSpPr>
            <a:spLocks noGrp="1"/>
          </p:cNvSpPr>
          <p:nvPr>
            <p:ph idx="1"/>
          </p:nvPr>
        </p:nvSpPr>
        <p:spPr/>
        <p:txBody>
          <a:bodyPr/>
          <a:lstStyle/>
          <a:p>
            <a:pPr marL="0" indent="0">
              <a:buNone/>
            </a:pPr>
            <a:r>
              <a:rPr lang="es-BO" dirty="0"/>
              <a:t>Es una técnica utilizada para obtener acceso no autorizado al equipo con la ayuda de un IP de un host de confianza. Cuando la sesión se establece, el </a:t>
            </a:r>
            <a:r>
              <a:rPr lang="es-BO" dirty="0"/>
              <a:t>hijacker</a:t>
            </a:r>
            <a:r>
              <a:rPr lang="es-BO" dirty="0"/>
              <a:t> inyecta el paquete falsificado antes de que el cliente responda. El paquete original es perdido cuando el servidor recibe el paquete con una secuencia distinta. La IP de destino puede ser especificada por el atacante.</a:t>
            </a:r>
          </a:p>
        </p:txBody>
      </p:sp>
    </p:spTree>
    <p:extLst>
      <p:ext uri="{BB962C8B-B14F-4D97-AF65-F5344CB8AC3E}">
        <p14:creationId xmlns:p14="http://schemas.microsoft.com/office/powerpoint/2010/main" val="2633410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RST </a:t>
            </a:r>
            <a:r>
              <a:rPr lang="es-BO" dirty="0"/>
              <a:t>Hijacking</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1. Consiste en i</a:t>
            </a:r>
            <a:r>
              <a:rPr lang="es-BO" sz="2800" dirty="0" smtClean="0"/>
              <a:t>nyectar </a:t>
            </a:r>
            <a:r>
              <a:rPr lang="es-BO" sz="2800" dirty="0"/>
              <a:t>un paquete </a:t>
            </a:r>
            <a:r>
              <a:rPr lang="es-BO" sz="2800" dirty="0"/>
              <a:t>authentic-looking</a:t>
            </a:r>
            <a:r>
              <a:rPr lang="es-BO" sz="2800" dirty="0"/>
              <a:t> </a:t>
            </a:r>
            <a:r>
              <a:rPr lang="es-BO" sz="2800" dirty="0"/>
              <a:t>reset</a:t>
            </a:r>
            <a:r>
              <a:rPr lang="es-BO" sz="2800" dirty="0"/>
              <a:t> (RST) utilizando una fuente </a:t>
            </a:r>
            <a:r>
              <a:rPr lang="es-BO" sz="2800" dirty="0"/>
              <a:t>spofeada</a:t>
            </a:r>
            <a:r>
              <a:rPr lang="es-BO" sz="2800" dirty="0"/>
              <a:t> y prediciendo el número ACK. </a:t>
            </a:r>
          </a:p>
          <a:p>
            <a:pPr marL="0" indent="0">
              <a:buNone/>
            </a:pPr>
            <a:r>
              <a:rPr lang="es-BO" sz="2800" dirty="0"/>
              <a:t>2. La víctima cree que la fuente está mandando el paquete RST y resetea la conexión.</a:t>
            </a:r>
          </a:p>
          <a:p>
            <a:pPr marL="0" indent="0">
              <a:buNone/>
            </a:pPr>
            <a:r>
              <a:rPr lang="es-BO" sz="2800" dirty="0"/>
              <a:t>3. Enciende la </a:t>
            </a:r>
            <a:r>
              <a:rPr lang="es-BO" sz="2800" dirty="0"/>
              <a:t>flag</a:t>
            </a:r>
            <a:r>
              <a:rPr lang="es-BO" sz="2800" dirty="0"/>
              <a:t> ACK en </a:t>
            </a:r>
            <a:r>
              <a:rPr lang="es-BO" sz="2800" dirty="0"/>
              <a:t>tcpdump</a:t>
            </a:r>
            <a:r>
              <a:rPr lang="es-BO" sz="2800" dirty="0"/>
              <a:t> para </a:t>
            </a:r>
            <a:r>
              <a:rPr lang="es-BO" sz="2800" dirty="0"/>
              <a:t>snifear</a:t>
            </a:r>
            <a:r>
              <a:rPr lang="es-BO" sz="2800" dirty="0"/>
              <a:t> paquetes.</a:t>
            </a:r>
          </a:p>
          <a:p>
            <a:pPr marL="0" indent="0">
              <a:buNone/>
            </a:pPr>
            <a:r>
              <a:rPr lang="es-BO" sz="2800" dirty="0"/>
              <a:t>4. RST </a:t>
            </a:r>
            <a:r>
              <a:rPr lang="es-BO" sz="2800" dirty="0"/>
              <a:t>Hijacking</a:t>
            </a:r>
            <a:r>
              <a:rPr lang="es-BO" sz="2800" dirty="0"/>
              <a:t> puede ser llevado a cabo utilizando una herramienta de elaboración de paquetes como </a:t>
            </a:r>
            <a:r>
              <a:rPr lang="es-BO" sz="2800" dirty="0"/>
              <a:t>Colasoft's</a:t>
            </a:r>
            <a:r>
              <a:rPr lang="es-BO" sz="2800" dirty="0"/>
              <a:t> </a:t>
            </a:r>
            <a:r>
              <a:rPr lang="es-BO" sz="2800" dirty="0"/>
              <a:t>Packet</a:t>
            </a:r>
            <a:r>
              <a:rPr lang="es-BO" sz="2800" dirty="0"/>
              <a:t> </a:t>
            </a:r>
            <a:r>
              <a:rPr lang="es-BO" sz="2800" dirty="0"/>
              <a:t>Builder</a:t>
            </a:r>
            <a:r>
              <a:rPr lang="es-BO" sz="2800" dirty="0"/>
              <a:t> y herramientas de análisis TCP/IP como </a:t>
            </a:r>
            <a:r>
              <a:rPr lang="es-BO" sz="2800" dirty="0"/>
              <a:t>tcpdump</a:t>
            </a:r>
            <a:r>
              <a:rPr lang="es-BO" sz="2800" dirty="0"/>
              <a:t>.</a:t>
            </a:r>
          </a:p>
        </p:txBody>
      </p:sp>
    </p:spTree>
    <p:extLst>
      <p:ext uri="{BB962C8B-B14F-4D97-AF65-F5344CB8AC3E}">
        <p14:creationId xmlns:p14="http://schemas.microsoft.com/office/powerpoint/2010/main" val="6040710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Blind</a:t>
            </a:r>
            <a:r>
              <a:rPr lang="es-BO" dirty="0"/>
              <a:t> </a:t>
            </a:r>
            <a:r>
              <a:rPr lang="es-BO" dirty="0"/>
              <a:t>Hijacking</a:t>
            </a:r>
            <a:endParaRPr lang="es-BO" dirty="0"/>
          </a:p>
        </p:txBody>
      </p:sp>
      <p:sp>
        <p:nvSpPr>
          <p:cNvPr id="3" name="2 Marcador de contenido"/>
          <p:cNvSpPr>
            <a:spLocks noGrp="1"/>
          </p:cNvSpPr>
          <p:nvPr>
            <p:ph idx="1"/>
          </p:nvPr>
        </p:nvSpPr>
        <p:spPr/>
        <p:txBody>
          <a:bodyPr/>
          <a:lstStyle/>
          <a:p>
            <a:pPr marL="0" indent="0">
              <a:buNone/>
            </a:pPr>
            <a:r>
              <a:rPr lang="es-BO" dirty="0"/>
              <a:t>El acatante puede inyectar comandos o datos maliciosos dentro de las comunicaciones interceptadas en la sesión TCP incluso si la </a:t>
            </a:r>
            <a:r>
              <a:rPr lang="es-BO" dirty="0"/>
              <a:t>source-routing</a:t>
            </a:r>
            <a:r>
              <a:rPr lang="es-BO" dirty="0"/>
              <a:t> está deshabilitada.</a:t>
            </a:r>
          </a:p>
          <a:p>
            <a:pPr marL="0" indent="0">
              <a:buNone/>
            </a:pPr>
            <a:r>
              <a:rPr lang="es-BO" dirty="0"/>
              <a:t>El atacante puede </a:t>
            </a:r>
            <a:r>
              <a:rPr lang="es-BO" dirty="0" smtClean="0"/>
              <a:t>enviar </a:t>
            </a:r>
            <a:r>
              <a:rPr lang="es-BO" dirty="0"/>
              <a:t>los datos o comentarios pero no tiene acceso para ver la respuesta.</a:t>
            </a:r>
          </a:p>
        </p:txBody>
      </p:sp>
    </p:spTree>
    <p:extLst>
      <p:ext uri="{BB962C8B-B14F-4D97-AF65-F5344CB8AC3E}">
        <p14:creationId xmlns:p14="http://schemas.microsoft.com/office/powerpoint/2010/main" val="3540291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n-US" dirty="0"/>
              <a:t>Ataque</a:t>
            </a:r>
            <a:r>
              <a:rPr lang="en-US" dirty="0"/>
              <a:t> Man-in-the-Middle </a:t>
            </a:r>
            <a:r>
              <a:rPr lang="en-US" dirty="0"/>
              <a:t>utilizando</a:t>
            </a:r>
            <a:r>
              <a:rPr lang="en-US" dirty="0"/>
              <a:t> Packet Sniffer</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En este ataque, el </a:t>
            </a:r>
            <a:r>
              <a:rPr lang="es-BO" dirty="0"/>
              <a:t>packet</a:t>
            </a:r>
            <a:r>
              <a:rPr lang="es-BO" dirty="0"/>
              <a:t> </a:t>
            </a:r>
            <a:r>
              <a:rPr lang="es-BO" dirty="0"/>
              <a:t>sniffer</a:t>
            </a:r>
            <a:r>
              <a:rPr lang="es-BO" dirty="0"/>
              <a:t> es </a:t>
            </a:r>
            <a:r>
              <a:rPr lang="es-BO" dirty="0" smtClean="0"/>
              <a:t>utilizado </a:t>
            </a:r>
            <a:r>
              <a:rPr lang="es-BO" dirty="0"/>
              <a:t>como una interfaz entre el cliente y el servidor. Los paquetes entre el cliente y el servidor son </a:t>
            </a:r>
            <a:r>
              <a:rPr lang="es-BO" dirty="0"/>
              <a:t>enrutados</a:t>
            </a:r>
            <a:r>
              <a:rPr lang="es-BO" dirty="0"/>
              <a:t> a través del host </a:t>
            </a:r>
            <a:r>
              <a:rPr lang="es-BO" dirty="0"/>
              <a:t>hijacker</a:t>
            </a:r>
            <a:r>
              <a:rPr lang="es-BO" dirty="0"/>
              <a:t> utilizando dos técnicas.</a:t>
            </a:r>
          </a:p>
          <a:p>
            <a:pPr marL="0" indent="0">
              <a:buNone/>
            </a:pPr>
            <a:r>
              <a:rPr lang="es-BO" dirty="0"/>
              <a:t>Utilizando ICMP falso. Es una extensión IP que envía mensajes de error donde el atacante puede </a:t>
            </a:r>
            <a:r>
              <a:rPr lang="es-BO" dirty="0" smtClean="0"/>
              <a:t>enviar </a:t>
            </a:r>
            <a:r>
              <a:rPr lang="es-BO" dirty="0"/>
              <a:t>mensajes para engañar al cliente y al servidor.</a:t>
            </a:r>
          </a:p>
        </p:txBody>
      </p:sp>
    </p:spTree>
    <p:extLst>
      <p:ext uri="{BB962C8B-B14F-4D97-AF65-F5344CB8AC3E}">
        <p14:creationId xmlns:p14="http://schemas.microsoft.com/office/powerpoint/2010/main" val="37070568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n-US" sz="4800" dirty="0"/>
              <a:t>Ataque</a:t>
            </a:r>
            <a:r>
              <a:rPr lang="en-US" sz="4800" dirty="0"/>
              <a:t> Man-in-the-Middle </a:t>
            </a:r>
            <a:r>
              <a:rPr lang="en-US" sz="4800" dirty="0"/>
              <a:t>utilizando</a:t>
            </a:r>
            <a:r>
              <a:rPr lang="en-US" sz="4800" dirty="0"/>
              <a:t> Packet Sniffer</a:t>
            </a:r>
            <a:endParaRPr lang="es-BO" sz="4800" dirty="0"/>
          </a:p>
        </p:txBody>
      </p:sp>
      <p:sp>
        <p:nvSpPr>
          <p:cNvPr id="3" name="2 Marcador de contenido"/>
          <p:cNvSpPr>
            <a:spLocks noGrp="1"/>
          </p:cNvSpPr>
          <p:nvPr>
            <p:ph idx="1"/>
          </p:nvPr>
        </p:nvSpPr>
        <p:spPr/>
        <p:txBody>
          <a:bodyPr/>
          <a:lstStyle/>
          <a:p>
            <a:pPr marL="0" indent="0">
              <a:buNone/>
            </a:pPr>
            <a:r>
              <a:rPr lang="es-BO" dirty="0"/>
              <a:t>Utilizando ARP </a:t>
            </a:r>
            <a:r>
              <a:rPr lang="es-BO" dirty="0"/>
              <a:t>Spoofing</a:t>
            </a:r>
            <a:r>
              <a:rPr lang="es-BO" dirty="0"/>
              <a:t>. ARP es utilizado para mapear la IP local a la dirección MAC. El ARP </a:t>
            </a:r>
            <a:r>
              <a:rPr lang="es-BO" dirty="0"/>
              <a:t>Spoofing</a:t>
            </a:r>
            <a:r>
              <a:rPr lang="es-BO" dirty="0"/>
              <a:t> engaña al host difundiendo la solicitud ARP y almacenando el caché las tablas ARP </a:t>
            </a:r>
            <a:r>
              <a:rPr lang="es-BO" dirty="0" smtClean="0"/>
              <a:t>enviando </a:t>
            </a:r>
            <a:r>
              <a:rPr lang="es-BO" dirty="0"/>
              <a:t>respuestas ARP falsas.</a:t>
            </a:r>
          </a:p>
        </p:txBody>
      </p:sp>
    </p:spTree>
    <p:extLst>
      <p:ext uri="{BB962C8B-B14F-4D97-AF65-F5344CB8AC3E}">
        <p14:creationId xmlns:p14="http://schemas.microsoft.com/office/powerpoint/2010/main" val="482940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¿Por que las sesiones </a:t>
            </a:r>
            <a:r>
              <a:rPr lang="es-BO" dirty="0"/>
              <a:t>Hijacking</a:t>
            </a:r>
            <a:r>
              <a:rPr lang="es-BO" dirty="0"/>
              <a:t> son exitosas?</a:t>
            </a:r>
          </a:p>
        </p:txBody>
      </p:sp>
      <p:sp>
        <p:nvSpPr>
          <p:cNvPr id="3" name="2 Marcador de contenido"/>
          <p:cNvSpPr>
            <a:spLocks noGrp="1"/>
          </p:cNvSpPr>
          <p:nvPr>
            <p:ph idx="1"/>
          </p:nvPr>
        </p:nvSpPr>
        <p:spPr/>
        <p:txBody>
          <a:bodyPr/>
          <a:lstStyle/>
          <a:p>
            <a:r>
              <a:rPr lang="es-BO" dirty="0" smtClean="0"/>
              <a:t>No </a:t>
            </a:r>
            <a:r>
              <a:rPr lang="es-BO" dirty="0"/>
              <a:t>hay bloqueo de cuentas para las </a:t>
            </a:r>
            <a:r>
              <a:rPr lang="es-BO" dirty="0"/>
              <a:t>ids</a:t>
            </a:r>
            <a:r>
              <a:rPr lang="es-BO" dirty="0"/>
              <a:t> de sesiones inválidas.</a:t>
            </a:r>
          </a:p>
          <a:p>
            <a:r>
              <a:rPr lang="es-BO" dirty="0" smtClean="0"/>
              <a:t>Manipulación </a:t>
            </a:r>
            <a:r>
              <a:rPr lang="es-BO" dirty="0"/>
              <a:t>insegura.</a:t>
            </a:r>
          </a:p>
          <a:p>
            <a:r>
              <a:rPr lang="es-BO" dirty="0" smtClean="0"/>
              <a:t>Ids</a:t>
            </a:r>
            <a:r>
              <a:rPr lang="es-BO" dirty="0" smtClean="0"/>
              <a:t> </a:t>
            </a:r>
            <a:r>
              <a:rPr lang="es-BO" dirty="0"/>
              <a:t>de sesiones pequeñas.</a:t>
            </a:r>
          </a:p>
          <a:p>
            <a:r>
              <a:rPr lang="es-BO" dirty="0" smtClean="0"/>
              <a:t>Transmisión </a:t>
            </a:r>
            <a:r>
              <a:rPr lang="es-BO" dirty="0"/>
              <a:t>en texto claro.</a:t>
            </a:r>
          </a:p>
          <a:p>
            <a:r>
              <a:rPr lang="es-BO" dirty="0" smtClean="0"/>
              <a:t>Expiración </a:t>
            </a:r>
            <a:r>
              <a:rPr lang="es-BO" dirty="0"/>
              <a:t>de tiempo de sesión indefinida.</a:t>
            </a:r>
          </a:p>
          <a:p>
            <a:r>
              <a:rPr lang="es-BO" dirty="0" smtClean="0"/>
              <a:t>Algoritmo </a:t>
            </a:r>
            <a:r>
              <a:rPr lang="es-BO" dirty="0"/>
              <a:t>de generación de </a:t>
            </a:r>
            <a:r>
              <a:rPr lang="es-BO" dirty="0"/>
              <a:t>IDs</a:t>
            </a:r>
            <a:r>
              <a:rPr lang="es-BO" dirty="0"/>
              <a:t> débil.</a:t>
            </a:r>
          </a:p>
        </p:txBody>
      </p:sp>
    </p:spTree>
    <p:extLst>
      <p:ext uri="{BB962C8B-B14F-4D97-AF65-F5344CB8AC3E}">
        <p14:creationId xmlns:p14="http://schemas.microsoft.com/office/powerpoint/2010/main" val="3770397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UDP </a:t>
            </a:r>
            <a:r>
              <a:rPr lang="es-BO" dirty="0"/>
              <a:t>Hijacking</a:t>
            </a:r>
            <a:endParaRPr lang="es-BO" dirty="0"/>
          </a:p>
        </p:txBody>
      </p:sp>
      <p:sp>
        <p:nvSpPr>
          <p:cNvPr id="3" name="2 Marcador de contenido"/>
          <p:cNvSpPr>
            <a:spLocks noGrp="1"/>
          </p:cNvSpPr>
          <p:nvPr>
            <p:ph idx="1"/>
          </p:nvPr>
        </p:nvSpPr>
        <p:spPr/>
        <p:txBody>
          <a:bodyPr/>
          <a:lstStyle/>
          <a:p>
            <a:pPr marL="0" indent="0">
              <a:buNone/>
            </a:pPr>
            <a:r>
              <a:rPr lang="es-BO" dirty="0"/>
              <a:t>1. El atacante </a:t>
            </a:r>
            <a:r>
              <a:rPr lang="es-BO" dirty="0" smtClean="0"/>
              <a:t>envía </a:t>
            </a:r>
            <a:r>
              <a:rPr lang="es-BO" dirty="0"/>
              <a:t>una respuesta de servidor falsa a la solicitud UDP del cliente antes de que el servidor la responda.</a:t>
            </a:r>
          </a:p>
          <a:p>
            <a:pPr marL="0" indent="0">
              <a:buNone/>
            </a:pPr>
            <a:r>
              <a:rPr lang="es-BO" dirty="0"/>
              <a:t>2. El atacante utiliza un ataque </a:t>
            </a:r>
            <a:r>
              <a:rPr lang="es-BO" dirty="0"/>
              <a:t>Man</a:t>
            </a:r>
            <a:r>
              <a:rPr lang="es-BO" dirty="0"/>
              <a:t>-in-</a:t>
            </a:r>
            <a:r>
              <a:rPr lang="es-BO" dirty="0"/>
              <a:t>the</a:t>
            </a:r>
            <a:r>
              <a:rPr lang="es-BO" dirty="0"/>
              <a:t>-</a:t>
            </a:r>
            <a:r>
              <a:rPr lang="es-BO" dirty="0"/>
              <a:t>Middle</a:t>
            </a:r>
            <a:r>
              <a:rPr lang="es-BO" dirty="0"/>
              <a:t> para interceptar la respuesta del servidor al cliente y </a:t>
            </a:r>
            <a:r>
              <a:rPr lang="es-BO" dirty="0" smtClean="0"/>
              <a:t>enviar </a:t>
            </a:r>
            <a:r>
              <a:rPr lang="es-BO" dirty="0"/>
              <a:t>su propia respuesta falsa.</a:t>
            </a:r>
          </a:p>
        </p:txBody>
      </p:sp>
    </p:spTree>
    <p:extLst>
      <p:ext uri="{BB962C8B-B14F-4D97-AF65-F5344CB8AC3E}">
        <p14:creationId xmlns:p14="http://schemas.microsoft.com/office/powerpoint/2010/main" val="2680104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normAutofit fontScale="92500"/>
          </a:bodyPr>
          <a:lstStyle/>
          <a:p>
            <a:r>
              <a:rPr lang="es-BO" sz="2800" dirty="0" smtClean="0"/>
              <a:t>Paros</a:t>
            </a:r>
            <a:r>
              <a:rPr lang="es-BO" sz="2800" dirty="0"/>
              <a:t>, es un proxy </a:t>
            </a:r>
            <a:r>
              <a:rPr lang="es-BO" sz="2800" dirty="0"/>
              <a:t>Man</a:t>
            </a:r>
            <a:r>
              <a:rPr lang="es-BO" sz="2800" dirty="0"/>
              <a:t>-in-</a:t>
            </a:r>
            <a:r>
              <a:rPr lang="es-BO" sz="2800" dirty="0"/>
              <a:t>the</a:t>
            </a:r>
            <a:r>
              <a:rPr lang="es-BO" sz="2800" dirty="0"/>
              <a:t>-</a:t>
            </a:r>
            <a:r>
              <a:rPr lang="es-BO" sz="2800" dirty="0"/>
              <a:t>Middle</a:t>
            </a:r>
            <a:r>
              <a:rPr lang="es-BO" sz="2800" dirty="0"/>
              <a:t> y un </a:t>
            </a:r>
            <a:r>
              <a:rPr lang="es-BO" sz="2800" dirty="0" smtClean="0"/>
              <a:t>escáner </a:t>
            </a:r>
            <a:r>
              <a:rPr lang="es-BO" sz="2800" dirty="0"/>
              <a:t>de </a:t>
            </a:r>
            <a:r>
              <a:rPr lang="es-BO" sz="2800" dirty="0" smtClean="0"/>
              <a:t>vulnerabilidades. </a:t>
            </a:r>
            <a:r>
              <a:rPr lang="es-BO" sz="2800" dirty="0"/>
              <a:t>Permite al atacante interceptar, modificar y depurar datos HTTP y HTTPS entre un servidor web y un navegador cliente.</a:t>
            </a:r>
          </a:p>
          <a:p>
            <a:r>
              <a:rPr lang="es-BO" sz="2800" dirty="0" smtClean="0"/>
              <a:t>Burp</a:t>
            </a:r>
            <a:r>
              <a:rPr lang="es-BO" sz="2800" dirty="0" smtClean="0"/>
              <a:t> </a:t>
            </a:r>
            <a:r>
              <a:rPr lang="es-BO" sz="2800" dirty="0"/>
              <a:t>Suite, permite al atacante inspeccionar y modificar tráfico entre el navegador y la aplicación objetivo. Analiza todo tipo de contenidos.</a:t>
            </a:r>
          </a:p>
          <a:p>
            <a:r>
              <a:rPr lang="es-BO" sz="2800" dirty="0" smtClean="0"/>
              <a:t>Firesheep</a:t>
            </a:r>
            <a:r>
              <a:rPr lang="es-BO" sz="2800" dirty="0" smtClean="0"/>
              <a:t> </a:t>
            </a:r>
            <a:r>
              <a:rPr lang="es-BO" sz="2800" dirty="0"/>
              <a:t>es una extensión de Firefox que permite robar un ID de sesión a un atacante para </a:t>
            </a:r>
            <a:r>
              <a:rPr lang="es-BO" sz="2800" dirty="0"/>
              <a:t>facebook</a:t>
            </a:r>
            <a:r>
              <a:rPr lang="es-BO" sz="2800" dirty="0"/>
              <a:t>.</a:t>
            </a:r>
          </a:p>
        </p:txBody>
      </p:sp>
      <p:sp>
        <p:nvSpPr>
          <p:cNvPr id="2" name="1 Título"/>
          <p:cNvSpPr>
            <a:spLocks noGrp="1"/>
          </p:cNvSpPr>
          <p:nvPr>
            <p:ph type="title"/>
          </p:nvPr>
        </p:nvSpPr>
        <p:spPr/>
        <p:txBody>
          <a:bodyPr>
            <a:normAutofit fontScale="90000"/>
          </a:bodyPr>
          <a:lstStyle/>
          <a:p>
            <a:r>
              <a:rPr lang="es-BO" dirty="0"/>
              <a:t>Herramientas de sesión </a:t>
            </a:r>
            <a:r>
              <a:rPr lang="es-BO" dirty="0"/>
              <a:t>Hijacking</a:t>
            </a:r>
            <a:endParaRPr lang="es-BO" dirty="0"/>
          </a:p>
        </p:txBody>
      </p:sp>
    </p:spTree>
    <p:extLst>
      <p:ext uri="{BB962C8B-B14F-4D97-AF65-F5344CB8AC3E}">
        <p14:creationId xmlns:p14="http://schemas.microsoft.com/office/powerpoint/2010/main" val="19711346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fontScale="92500" lnSpcReduction="10000"/>
          </a:bodyPr>
          <a:lstStyle/>
          <a:p>
            <a:r>
              <a:rPr lang="es-BO" sz="2800" dirty="0" smtClean="0"/>
              <a:t>Utilizar </a:t>
            </a:r>
            <a:r>
              <a:rPr lang="es-BO" sz="2800" dirty="0"/>
              <a:t>SSL para crear un canal de comunicación seguro.</a:t>
            </a:r>
          </a:p>
          <a:p>
            <a:r>
              <a:rPr lang="es-BO" sz="2800" dirty="0" smtClean="0"/>
              <a:t>Pasar </a:t>
            </a:r>
            <a:r>
              <a:rPr lang="es-BO" sz="2800" dirty="0"/>
              <a:t>las cookies de autenticación por una conexión HTTPS.</a:t>
            </a:r>
          </a:p>
          <a:p>
            <a:r>
              <a:rPr lang="es-BO" sz="2800" dirty="0" smtClean="0"/>
              <a:t>Implementar </a:t>
            </a:r>
            <a:r>
              <a:rPr lang="es-BO" sz="2800" dirty="0"/>
              <a:t>la funcionalidad </a:t>
            </a:r>
            <a:r>
              <a:rPr lang="es-BO" sz="2800" dirty="0"/>
              <a:t>logout</a:t>
            </a:r>
            <a:r>
              <a:rPr lang="es-BO" sz="2800" dirty="0"/>
              <a:t> a los usuarios para finalizar sesiones. </a:t>
            </a:r>
          </a:p>
          <a:p>
            <a:r>
              <a:rPr lang="es-BO" sz="2800" dirty="0" smtClean="0"/>
              <a:t>Generar </a:t>
            </a:r>
            <a:r>
              <a:rPr lang="es-BO" sz="2800" dirty="0"/>
              <a:t>un ID de sesión luego de iniciar sesión.</a:t>
            </a:r>
          </a:p>
          <a:p>
            <a:r>
              <a:rPr lang="es-BO" sz="2800" dirty="0" smtClean="0"/>
              <a:t>Utilizar </a:t>
            </a:r>
            <a:r>
              <a:rPr lang="es-BO" sz="2800" dirty="0"/>
              <a:t>cadenas o números largos aleatorios como una clave de sesión.</a:t>
            </a:r>
          </a:p>
          <a:p>
            <a:r>
              <a:rPr lang="es-BO" sz="2800" dirty="0" smtClean="0"/>
              <a:t>Pasar </a:t>
            </a:r>
            <a:r>
              <a:rPr lang="es-BO" sz="2800" dirty="0"/>
              <a:t>los datos encriptados entre los usuarios y los servidores web.</a:t>
            </a:r>
          </a:p>
        </p:txBody>
      </p:sp>
    </p:spTree>
    <p:extLst>
      <p:ext uri="{BB962C8B-B14F-4D97-AF65-F5344CB8AC3E}">
        <p14:creationId xmlns:p14="http://schemas.microsoft.com/office/powerpoint/2010/main" val="12740496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Protección contra las sesiones </a:t>
            </a:r>
            <a:r>
              <a:rPr lang="es-BO" dirty="0"/>
              <a:t>Hijacking</a:t>
            </a:r>
            <a:endParaRPr lang="es-BO" dirty="0"/>
          </a:p>
        </p:txBody>
      </p:sp>
      <p:sp>
        <p:nvSpPr>
          <p:cNvPr id="3" name="2 Marcador de contenido"/>
          <p:cNvSpPr>
            <a:spLocks noGrp="1"/>
          </p:cNvSpPr>
          <p:nvPr>
            <p:ph idx="1"/>
          </p:nvPr>
        </p:nvSpPr>
        <p:spPr/>
        <p:txBody>
          <a:bodyPr/>
          <a:lstStyle/>
          <a:p>
            <a:r>
              <a:rPr lang="es-BO" dirty="0" smtClean="0"/>
              <a:t>Utilizar </a:t>
            </a:r>
            <a:r>
              <a:rPr lang="es-BO" dirty="0"/>
              <a:t>encriptación.</a:t>
            </a:r>
          </a:p>
          <a:p>
            <a:r>
              <a:rPr lang="es-BO" dirty="0" smtClean="0"/>
              <a:t>Utilizar </a:t>
            </a:r>
            <a:r>
              <a:rPr lang="es-BO" dirty="0"/>
              <a:t>protocolos </a:t>
            </a:r>
            <a:r>
              <a:rPr lang="es-BO" dirty="0" smtClean="0"/>
              <a:t>seguros</a:t>
            </a:r>
            <a:r>
              <a:rPr lang="es-BO" dirty="0"/>
              <a:t>.</a:t>
            </a:r>
          </a:p>
          <a:p>
            <a:r>
              <a:rPr lang="es-BO" dirty="0" smtClean="0"/>
              <a:t>Limitar </a:t>
            </a:r>
            <a:r>
              <a:rPr lang="es-BO" dirty="0"/>
              <a:t>las conexiones entrantes.</a:t>
            </a:r>
          </a:p>
          <a:p>
            <a:r>
              <a:rPr lang="es-BO" dirty="0" smtClean="0"/>
              <a:t>Minimizar </a:t>
            </a:r>
            <a:r>
              <a:rPr lang="es-BO" dirty="0"/>
              <a:t>el acceso remoto.</a:t>
            </a:r>
          </a:p>
          <a:p>
            <a:r>
              <a:rPr lang="es-BO" dirty="0" smtClean="0"/>
              <a:t>Educar </a:t>
            </a:r>
            <a:r>
              <a:rPr lang="es-BO" dirty="0"/>
              <a:t>a los empleados.</a:t>
            </a:r>
          </a:p>
          <a:p>
            <a:r>
              <a:rPr lang="es-BO" dirty="0" smtClean="0"/>
              <a:t>Regenerar </a:t>
            </a:r>
            <a:r>
              <a:rPr lang="es-BO" dirty="0"/>
              <a:t>el ID de la sesión luego de iniciar sesión.</a:t>
            </a:r>
          </a:p>
        </p:txBody>
      </p:sp>
    </p:spTree>
    <p:extLst>
      <p:ext uri="{BB962C8B-B14F-4D97-AF65-F5344CB8AC3E}">
        <p14:creationId xmlns:p14="http://schemas.microsoft.com/office/powerpoint/2010/main" val="41185249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Autofit/>
          </a:bodyPr>
          <a:lstStyle/>
          <a:p>
            <a:r>
              <a:rPr lang="es-BO" sz="2800" dirty="0"/>
              <a:t>Métodos para prevenir las sesiones </a:t>
            </a:r>
            <a:r>
              <a:rPr lang="es-BO" sz="2800" dirty="0"/>
              <a:t>Hijacking</a:t>
            </a:r>
            <a:r>
              <a:rPr lang="es-BO" sz="2800" dirty="0"/>
              <a:t>: Para ser seguidos por los desarrolladores Web.</a:t>
            </a:r>
          </a:p>
        </p:txBody>
      </p:sp>
      <p:sp>
        <p:nvSpPr>
          <p:cNvPr id="3" name="2 Marcador de contenido"/>
          <p:cNvSpPr>
            <a:spLocks noGrp="1"/>
          </p:cNvSpPr>
          <p:nvPr>
            <p:ph idx="1"/>
          </p:nvPr>
        </p:nvSpPr>
        <p:spPr/>
        <p:txBody>
          <a:bodyPr>
            <a:normAutofit/>
          </a:bodyPr>
          <a:lstStyle/>
          <a:p>
            <a:r>
              <a:rPr lang="es-BO" sz="2500" dirty="0" smtClean="0"/>
              <a:t>Reducir </a:t>
            </a:r>
            <a:r>
              <a:rPr lang="es-BO" sz="2500" dirty="0"/>
              <a:t>la duración de la vida de sesión de una cookie.</a:t>
            </a:r>
          </a:p>
          <a:p>
            <a:r>
              <a:rPr lang="es-BO" sz="2500" dirty="0" smtClean="0"/>
              <a:t>Expirar </a:t>
            </a:r>
            <a:r>
              <a:rPr lang="es-BO" sz="2500" dirty="0"/>
              <a:t>las sesiones en cuanto el usuario cierra sesión.</a:t>
            </a:r>
          </a:p>
          <a:p>
            <a:r>
              <a:rPr lang="es-BO" sz="2500" dirty="0" smtClean="0"/>
              <a:t>Regenerar </a:t>
            </a:r>
            <a:r>
              <a:rPr lang="es-BO" sz="2500" dirty="0"/>
              <a:t>la ID de sesión luego de un inicio de sesión correcto para prevenir ataque de fijación de sesión.</a:t>
            </a:r>
          </a:p>
          <a:p>
            <a:r>
              <a:rPr lang="es-BO" sz="2500" dirty="0" smtClean="0"/>
              <a:t>Prevenir </a:t>
            </a:r>
            <a:r>
              <a:rPr lang="es-BO" sz="2500" dirty="0"/>
              <a:t>Eavesdropping</a:t>
            </a:r>
            <a:r>
              <a:rPr lang="es-BO" sz="2500" dirty="0"/>
              <a:t> entre la red.</a:t>
            </a:r>
          </a:p>
          <a:p>
            <a:r>
              <a:rPr lang="es-BO" sz="2500" dirty="0" smtClean="0"/>
              <a:t>Cifrar </a:t>
            </a:r>
            <a:r>
              <a:rPr lang="es-BO" sz="2500" dirty="0"/>
              <a:t>los datos y la clave de </a:t>
            </a:r>
            <a:r>
              <a:rPr lang="es-BO" sz="2500" dirty="0" smtClean="0"/>
              <a:t>sesión </a:t>
            </a:r>
            <a:r>
              <a:rPr lang="es-BO" sz="2500" dirty="0"/>
              <a:t>que fue transferida entre el usuario y los servidores Web.</a:t>
            </a:r>
          </a:p>
          <a:p>
            <a:r>
              <a:rPr lang="es-BO" sz="2500" dirty="0" smtClean="0"/>
              <a:t>Crear </a:t>
            </a:r>
            <a:r>
              <a:rPr lang="es-BO" sz="2500" dirty="0"/>
              <a:t>claves de sesión con cadenas largas o números aleatorios para que sea difícil para el atacante adivinar una clave válida.</a:t>
            </a:r>
          </a:p>
        </p:txBody>
      </p:sp>
    </p:spTree>
    <p:extLst>
      <p:ext uri="{BB962C8B-B14F-4D97-AF65-F5344CB8AC3E}">
        <p14:creationId xmlns:p14="http://schemas.microsoft.com/office/powerpoint/2010/main" val="12892352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a:xfrm>
            <a:off x="107504" y="1600200"/>
            <a:ext cx="9036496" cy="4525963"/>
          </a:xfrm>
        </p:spPr>
        <p:txBody>
          <a:bodyPr>
            <a:normAutofit fontScale="92500"/>
          </a:bodyPr>
          <a:lstStyle/>
          <a:p>
            <a:r>
              <a:rPr lang="es-BO" sz="2300" dirty="0" smtClean="0"/>
              <a:t>No </a:t>
            </a:r>
            <a:r>
              <a:rPr lang="es-BO" sz="2300" dirty="0"/>
              <a:t>hacer clic en los vínculos que se reciben por correo o mensajería.</a:t>
            </a:r>
          </a:p>
          <a:p>
            <a:r>
              <a:rPr lang="es-BO" sz="2300" dirty="0" smtClean="0"/>
              <a:t>Utilizar </a:t>
            </a:r>
            <a:r>
              <a:rPr lang="es-BO" sz="2300" dirty="0"/>
              <a:t>firewalls para prevenir contenido malicioso de toda la red.</a:t>
            </a:r>
          </a:p>
          <a:p>
            <a:r>
              <a:rPr lang="es-BO" sz="2300" dirty="0" smtClean="0"/>
              <a:t>Utilizar </a:t>
            </a:r>
            <a:r>
              <a:rPr lang="es-BO" sz="2300" dirty="0"/>
              <a:t>firewalls y opciones de navegador para restringir las cookies.</a:t>
            </a:r>
          </a:p>
          <a:p>
            <a:r>
              <a:rPr lang="es-BO" sz="2300" dirty="0" smtClean="0"/>
              <a:t>Asegurarse </a:t>
            </a:r>
            <a:r>
              <a:rPr lang="es-BO" sz="2300" dirty="0"/>
              <a:t>de que el sitio web está certificado por C.A.</a:t>
            </a:r>
          </a:p>
          <a:p>
            <a:r>
              <a:rPr lang="es-BO" sz="2300" dirty="0" smtClean="0"/>
              <a:t>Asegurarse </a:t>
            </a:r>
            <a:r>
              <a:rPr lang="es-BO" sz="2300" dirty="0"/>
              <a:t>de que se limpia el historial, el contenido offline, y las cookies de su navegador luego de cada transacción sensible y confidencial.</a:t>
            </a:r>
          </a:p>
          <a:p>
            <a:r>
              <a:rPr lang="es-BO" sz="2300" dirty="0" smtClean="0"/>
              <a:t>Preferir </a:t>
            </a:r>
            <a:r>
              <a:rPr lang="es-BO" sz="2300" dirty="0"/>
              <a:t>https</a:t>
            </a:r>
            <a:r>
              <a:rPr lang="es-BO" sz="2300" dirty="0"/>
              <a:t>, una transmisión segura para transmitir datos confidenciales y sensibles.</a:t>
            </a:r>
          </a:p>
          <a:p>
            <a:r>
              <a:rPr lang="es-BO" sz="2300" dirty="0" smtClean="0"/>
              <a:t>Cerrar </a:t>
            </a:r>
            <a:r>
              <a:rPr lang="es-BO" sz="2300" dirty="0"/>
              <a:t>sesión del navegador haciendo clic en el botón </a:t>
            </a:r>
            <a:r>
              <a:rPr lang="es-BO" sz="2300" dirty="0"/>
              <a:t>logout</a:t>
            </a:r>
            <a:r>
              <a:rPr lang="es-BO" sz="2300" dirty="0"/>
              <a:t> en vez de cerrar directamente el navegador.</a:t>
            </a:r>
          </a:p>
        </p:txBody>
      </p:sp>
      <p:sp>
        <p:nvSpPr>
          <p:cNvPr id="2" name="1 Título"/>
          <p:cNvSpPr>
            <a:spLocks noGrp="1"/>
          </p:cNvSpPr>
          <p:nvPr>
            <p:ph type="title"/>
          </p:nvPr>
        </p:nvSpPr>
        <p:spPr/>
        <p:txBody>
          <a:bodyPr>
            <a:normAutofit fontScale="90000"/>
          </a:bodyPr>
          <a:lstStyle/>
          <a:p>
            <a:r>
              <a:rPr lang="es-BO" sz="4000" dirty="0"/>
              <a:t>Métodos para prevenir las sesiones </a:t>
            </a:r>
            <a:r>
              <a:rPr lang="es-BO" sz="4000" dirty="0"/>
              <a:t>Hijacking</a:t>
            </a:r>
            <a:r>
              <a:rPr lang="es-BO" sz="4000" dirty="0"/>
              <a:t>: Para ser seguidos por usuarios Web.</a:t>
            </a:r>
          </a:p>
        </p:txBody>
      </p:sp>
    </p:spTree>
    <p:extLst>
      <p:ext uri="{BB962C8B-B14F-4D97-AF65-F5344CB8AC3E}">
        <p14:creationId xmlns:p14="http://schemas.microsoft.com/office/powerpoint/2010/main" val="6267702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Defensa </a:t>
            </a:r>
            <a:r>
              <a:rPr lang="es-BO" dirty="0"/>
              <a:t>contra ataques de sesión </a:t>
            </a:r>
            <a:r>
              <a:rPr lang="es-BO" dirty="0"/>
              <a:t>Hijacking</a:t>
            </a:r>
            <a:endParaRPr lang="es-BO" dirty="0"/>
          </a:p>
        </p:txBody>
      </p:sp>
      <p:sp>
        <p:nvSpPr>
          <p:cNvPr id="3" name="2 Marcador de contenido"/>
          <p:cNvSpPr>
            <a:spLocks noGrp="1"/>
          </p:cNvSpPr>
          <p:nvPr>
            <p:ph idx="1"/>
          </p:nvPr>
        </p:nvSpPr>
        <p:spPr/>
        <p:txBody>
          <a:bodyPr/>
          <a:lstStyle/>
          <a:p>
            <a:r>
              <a:rPr lang="es-BO" dirty="0" smtClean="0"/>
              <a:t>Utilizar </a:t>
            </a:r>
            <a:r>
              <a:rPr lang="es-BO" dirty="0"/>
              <a:t>protocolos disponibles en la </a:t>
            </a:r>
            <a:r>
              <a:rPr lang="es-BO" dirty="0" smtClean="0"/>
              <a:t>suite </a:t>
            </a:r>
            <a:r>
              <a:rPr lang="es-BO" dirty="0"/>
              <a:t>OpenSSH</a:t>
            </a:r>
            <a:r>
              <a:rPr lang="es-BO" dirty="0"/>
              <a:t>.</a:t>
            </a:r>
          </a:p>
          <a:p>
            <a:r>
              <a:rPr lang="es-BO" dirty="0" smtClean="0"/>
              <a:t>Utilizar </a:t>
            </a:r>
            <a:r>
              <a:rPr lang="es-BO" dirty="0"/>
              <a:t>autenticación fuerte como </a:t>
            </a:r>
            <a:r>
              <a:rPr lang="es-BO" dirty="0"/>
              <a:t>Kerberos</a:t>
            </a:r>
            <a:r>
              <a:rPr lang="es-BO" dirty="0"/>
              <a:t> o </a:t>
            </a:r>
            <a:r>
              <a:rPr lang="es-BO" dirty="0"/>
              <a:t>VPNs</a:t>
            </a:r>
            <a:r>
              <a:rPr lang="es-BO" dirty="0"/>
              <a:t> punto a punto.</a:t>
            </a:r>
          </a:p>
          <a:p>
            <a:r>
              <a:rPr lang="es-BO" dirty="0" smtClean="0"/>
              <a:t>Configurar </a:t>
            </a:r>
            <a:r>
              <a:rPr lang="es-BO" dirty="0"/>
              <a:t>reglas internas y externas </a:t>
            </a:r>
            <a:r>
              <a:rPr lang="es-BO" dirty="0"/>
              <a:t>spoof</a:t>
            </a:r>
            <a:r>
              <a:rPr lang="es-BO" dirty="0"/>
              <a:t> apropiadas en los </a:t>
            </a:r>
            <a:r>
              <a:rPr lang="es-BO" dirty="0"/>
              <a:t>gateways</a:t>
            </a:r>
            <a:r>
              <a:rPr lang="es-BO" dirty="0"/>
              <a:t>.</a:t>
            </a:r>
          </a:p>
          <a:p>
            <a:r>
              <a:rPr lang="es-BO" dirty="0" smtClean="0"/>
              <a:t>Utilizar </a:t>
            </a:r>
            <a:r>
              <a:rPr lang="es-BO" dirty="0"/>
              <a:t>productos IDS o </a:t>
            </a:r>
            <a:r>
              <a:rPr lang="es-BO" dirty="0"/>
              <a:t>ARPwatch</a:t>
            </a:r>
            <a:r>
              <a:rPr lang="es-BO" dirty="0"/>
              <a:t> para monitorear ARP cache </a:t>
            </a:r>
            <a:r>
              <a:rPr lang="es-BO" dirty="0"/>
              <a:t>poisoning</a:t>
            </a:r>
            <a:r>
              <a:rPr lang="es-BO" dirty="0"/>
              <a:t>.</a:t>
            </a:r>
          </a:p>
        </p:txBody>
      </p:sp>
    </p:spTree>
    <p:extLst>
      <p:ext uri="{BB962C8B-B14F-4D97-AF65-F5344CB8AC3E}">
        <p14:creationId xmlns:p14="http://schemas.microsoft.com/office/powerpoint/2010/main" val="3084089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Remedíación</a:t>
            </a:r>
            <a:r>
              <a:rPr lang="es-BO" dirty="0" smtClean="0"/>
              <a:t> </a:t>
            </a:r>
            <a:r>
              <a:rPr lang="es-BO" dirty="0"/>
              <a:t>de Sesión </a:t>
            </a:r>
            <a:r>
              <a:rPr lang="es-BO" dirty="0"/>
              <a:t>Hijacking</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sz="2700" dirty="0" smtClean="0"/>
              <a:t>1</a:t>
            </a:r>
            <a:r>
              <a:rPr lang="es-BO" sz="2700" dirty="0"/>
              <a:t>. Defenderse a fondo es una clave importante de un plan de seguridad comprensible.</a:t>
            </a:r>
          </a:p>
          <a:p>
            <a:pPr marL="0" indent="0">
              <a:buNone/>
            </a:pPr>
            <a:r>
              <a:rPr lang="es-BO" sz="2700" dirty="0"/>
              <a:t> 2. Defenderse a fondo es también un componente clave en la protección de la red de ataques de sesión </a:t>
            </a:r>
            <a:r>
              <a:rPr lang="es-BO" sz="2700" dirty="0"/>
              <a:t>hijacking</a:t>
            </a:r>
            <a:r>
              <a:rPr lang="es-BO" sz="2700" dirty="0"/>
              <a:t>.</a:t>
            </a:r>
          </a:p>
          <a:p>
            <a:pPr marL="0" indent="0">
              <a:buNone/>
            </a:pPr>
            <a:r>
              <a:rPr lang="es-BO" sz="2700" dirty="0"/>
              <a:t> 3. Defenderse a fondo es definido como la práctica de utilización de sistemas o tecnologías de seguridad múltiple para prevenir intrusiones en la red.</a:t>
            </a:r>
          </a:p>
          <a:p>
            <a:pPr marL="0" indent="0">
              <a:buNone/>
            </a:pPr>
            <a:r>
              <a:rPr lang="es-BO" sz="2700" dirty="0"/>
              <a:t> 4. La idea central detrás del concepto es que si una contramedida falla, hay niveles adicionales de protección para salvaguardar la red.</a:t>
            </a:r>
          </a:p>
        </p:txBody>
      </p:sp>
    </p:spTree>
    <p:extLst>
      <p:ext uri="{BB962C8B-B14F-4D97-AF65-F5344CB8AC3E}">
        <p14:creationId xmlns:p14="http://schemas.microsoft.com/office/powerpoint/2010/main" val="11161811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IPSec</a:t>
            </a:r>
            <a:r>
              <a:rPr lang="es-BO" dirty="0"/>
              <a:t> </a:t>
            </a:r>
          </a:p>
        </p:txBody>
      </p:sp>
      <p:sp>
        <p:nvSpPr>
          <p:cNvPr id="3" name="2 Marcador de contenido"/>
          <p:cNvSpPr>
            <a:spLocks noGrp="1"/>
          </p:cNvSpPr>
          <p:nvPr>
            <p:ph idx="1"/>
          </p:nvPr>
        </p:nvSpPr>
        <p:spPr/>
        <p:txBody>
          <a:bodyPr/>
          <a:lstStyle/>
          <a:p>
            <a:pPr marL="0" indent="0">
              <a:buNone/>
            </a:pPr>
            <a:r>
              <a:rPr lang="es-BO" dirty="0"/>
              <a:t>Es un conjunto de protocolos desarrollado por la IETF para soportar la el intercambio de paquetes en la capa IP de manera segura. </a:t>
            </a:r>
            <a:r>
              <a:rPr lang="es-BO" dirty="0" smtClean="0"/>
              <a:t>Está </a:t>
            </a:r>
            <a:r>
              <a:rPr lang="es-BO" dirty="0"/>
              <a:t>desarrollada extensamente para implementar </a:t>
            </a:r>
            <a:r>
              <a:rPr lang="es-BO" dirty="0"/>
              <a:t>VPNs</a:t>
            </a:r>
            <a:r>
              <a:rPr lang="es-BO" dirty="0"/>
              <a:t>.</a:t>
            </a:r>
          </a:p>
        </p:txBody>
      </p:sp>
    </p:spTree>
    <p:extLst>
      <p:ext uri="{BB962C8B-B14F-4D97-AF65-F5344CB8AC3E}">
        <p14:creationId xmlns:p14="http://schemas.microsoft.com/office/powerpoint/2010/main" val="12014452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Modos </a:t>
            </a:r>
            <a:r>
              <a:rPr lang="es-BO" dirty="0"/>
              <a:t>IPSec</a:t>
            </a:r>
            <a:endParaRPr lang="es-BO" dirty="0"/>
          </a:p>
        </p:txBody>
      </p:sp>
      <p:sp>
        <p:nvSpPr>
          <p:cNvPr id="3" name="2 Marcador de contenido"/>
          <p:cNvSpPr>
            <a:spLocks noGrp="1"/>
          </p:cNvSpPr>
          <p:nvPr>
            <p:ph idx="1"/>
          </p:nvPr>
        </p:nvSpPr>
        <p:spPr/>
        <p:txBody>
          <a:bodyPr>
            <a:normAutofit/>
          </a:bodyPr>
          <a:lstStyle/>
          <a:p>
            <a:r>
              <a:rPr lang="es-BO" sz="2800" dirty="0"/>
              <a:t>Modo Transporte</a:t>
            </a:r>
          </a:p>
          <a:p>
            <a:pPr lvl="1"/>
            <a:r>
              <a:rPr lang="es-BO" sz="2400" dirty="0" smtClean="0"/>
              <a:t>Autentifica </a:t>
            </a:r>
            <a:r>
              <a:rPr lang="es-BO" sz="2400" dirty="0"/>
              <a:t>dos equipos conectados.</a:t>
            </a:r>
          </a:p>
          <a:p>
            <a:pPr lvl="1"/>
            <a:r>
              <a:rPr lang="es-BO" sz="2400" dirty="0" smtClean="0"/>
              <a:t>Tiene </a:t>
            </a:r>
            <a:r>
              <a:rPr lang="es-BO" sz="2400" dirty="0"/>
              <a:t>una opción de </a:t>
            </a:r>
            <a:r>
              <a:rPr lang="es-BO" sz="2400" dirty="0" smtClean="0"/>
              <a:t>cifrar </a:t>
            </a:r>
            <a:r>
              <a:rPr lang="es-BO" sz="2400" dirty="0"/>
              <a:t>la transferencia de datos.</a:t>
            </a:r>
          </a:p>
          <a:p>
            <a:pPr lvl="1"/>
            <a:r>
              <a:rPr lang="es-BO" sz="2400" dirty="0" smtClean="0"/>
              <a:t>Compatible </a:t>
            </a:r>
            <a:r>
              <a:rPr lang="es-BO" sz="2400" dirty="0"/>
              <a:t>con NAT.</a:t>
            </a:r>
          </a:p>
          <a:p>
            <a:endParaRPr lang="es-BO" sz="2800" dirty="0"/>
          </a:p>
          <a:p>
            <a:r>
              <a:rPr lang="es-BO" sz="2800" dirty="0"/>
              <a:t> Modo Túnel</a:t>
            </a:r>
          </a:p>
          <a:p>
            <a:pPr lvl="1"/>
            <a:r>
              <a:rPr lang="es-BO" sz="2400" dirty="0" smtClean="0"/>
              <a:t>Encapsula </a:t>
            </a:r>
            <a:r>
              <a:rPr lang="es-BO" sz="2400" dirty="0"/>
              <a:t>paquetes para ser transferidos.</a:t>
            </a:r>
          </a:p>
          <a:p>
            <a:pPr lvl="1"/>
            <a:r>
              <a:rPr lang="es-BO" sz="2400" dirty="0" smtClean="0"/>
              <a:t>Tiene </a:t>
            </a:r>
            <a:r>
              <a:rPr lang="es-BO" sz="2400" dirty="0"/>
              <a:t>la opción de </a:t>
            </a:r>
            <a:r>
              <a:rPr lang="es-BO" sz="2400" dirty="0" smtClean="0"/>
              <a:t>cifrar </a:t>
            </a:r>
            <a:r>
              <a:rPr lang="es-BO" sz="2400" dirty="0"/>
              <a:t>la transferencia de datos.</a:t>
            </a:r>
          </a:p>
          <a:p>
            <a:pPr lvl="1"/>
            <a:r>
              <a:rPr lang="es-BO" sz="2400" dirty="0" smtClean="0"/>
              <a:t>No </a:t>
            </a:r>
            <a:r>
              <a:rPr lang="es-BO" sz="2400" dirty="0"/>
              <a:t>es compatible con NAT.</a:t>
            </a:r>
          </a:p>
        </p:txBody>
      </p:sp>
    </p:spTree>
    <p:extLst>
      <p:ext uri="{BB962C8B-B14F-4D97-AF65-F5344CB8AC3E}">
        <p14:creationId xmlns:p14="http://schemas.microsoft.com/office/powerpoint/2010/main" val="110753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Técnicas clave para la sesión </a:t>
            </a:r>
            <a:r>
              <a:rPr lang="es-BO" dirty="0"/>
              <a:t>Hijacking</a:t>
            </a:r>
            <a:endParaRPr lang="es-BO" dirty="0"/>
          </a:p>
        </p:txBody>
      </p:sp>
      <p:sp>
        <p:nvSpPr>
          <p:cNvPr id="3" name="2 Marcador de contenido"/>
          <p:cNvSpPr>
            <a:spLocks noGrp="1"/>
          </p:cNvSpPr>
          <p:nvPr>
            <p:ph idx="1"/>
          </p:nvPr>
        </p:nvSpPr>
        <p:spPr/>
        <p:txBody>
          <a:bodyPr/>
          <a:lstStyle/>
          <a:p>
            <a:r>
              <a:rPr lang="es-BO" dirty="0" smtClean="0"/>
              <a:t>Fuerza </a:t>
            </a:r>
            <a:r>
              <a:rPr lang="es-BO" dirty="0"/>
              <a:t>Bruta: Un atacante intenta con </a:t>
            </a:r>
            <a:r>
              <a:rPr lang="es-BO" dirty="0"/>
              <a:t>IDs</a:t>
            </a:r>
            <a:r>
              <a:rPr lang="es-BO" dirty="0"/>
              <a:t> diferentes hasta que ocurre.</a:t>
            </a:r>
          </a:p>
          <a:p>
            <a:r>
              <a:rPr lang="es-BO" dirty="0" smtClean="0"/>
              <a:t>Robo</a:t>
            </a:r>
            <a:r>
              <a:rPr lang="es-BO" dirty="0"/>
              <a:t>: Un atacante utiliza distintas técnicas para robar </a:t>
            </a:r>
            <a:r>
              <a:rPr lang="es-BO" dirty="0"/>
              <a:t>IDs</a:t>
            </a:r>
            <a:r>
              <a:rPr lang="es-BO" dirty="0"/>
              <a:t> de sesión.</a:t>
            </a:r>
          </a:p>
          <a:p>
            <a:r>
              <a:rPr lang="es-BO" dirty="0" smtClean="0"/>
              <a:t>Calculando</a:t>
            </a:r>
            <a:r>
              <a:rPr lang="es-BO" dirty="0"/>
              <a:t>: Utilizando </a:t>
            </a:r>
            <a:r>
              <a:rPr lang="es-BO" dirty="0"/>
              <a:t>IDs</a:t>
            </a:r>
            <a:r>
              <a:rPr lang="es-BO" dirty="0"/>
              <a:t> generados de manera NO aleatoria, un atacante intenta </a:t>
            </a:r>
            <a:r>
              <a:rPr lang="es-BO" dirty="0" smtClean="0"/>
              <a:t>calcular </a:t>
            </a:r>
            <a:r>
              <a:rPr lang="es-BO" dirty="0"/>
              <a:t>las </a:t>
            </a:r>
            <a:r>
              <a:rPr lang="es-BO" dirty="0"/>
              <a:t>IDs</a:t>
            </a:r>
            <a:r>
              <a:rPr lang="es-BO" dirty="0"/>
              <a:t> de las sesiones.</a:t>
            </a:r>
          </a:p>
        </p:txBody>
      </p:sp>
    </p:spTree>
    <p:extLst>
      <p:ext uri="{BB962C8B-B14F-4D97-AF65-F5344CB8AC3E}">
        <p14:creationId xmlns:p14="http://schemas.microsoft.com/office/powerpoint/2010/main" val="15013173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Arquitectura </a:t>
            </a:r>
            <a:r>
              <a:rPr lang="es-BO" dirty="0"/>
              <a:t>IPSec</a:t>
            </a:r>
            <a:endParaRPr lang="es-BO" dirty="0"/>
          </a:p>
        </p:txBody>
      </p:sp>
      <p:sp>
        <p:nvSpPr>
          <p:cNvPr id="3" name="2 Marcador de contenido"/>
          <p:cNvSpPr>
            <a:spLocks noGrp="1"/>
          </p:cNvSpPr>
          <p:nvPr>
            <p:ph idx="1"/>
          </p:nvPr>
        </p:nvSpPr>
        <p:spPr/>
        <p:txBody>
          <a:bodyPr/>
          <a:lstStyle/>
          <a:p>
            <a:pPr marL="0" indent="0">
              <a:buNone/>
            </a:pPr>
            <a:r>
              <a:rPr lang="es-BO" dirty="0"/>
              <a:t>El Protocolo AH trabaja con un algoritmo de autenticación (MD5 o SHA1). Es un protocolo de revisión de integridad.</a:t>
            </a:r>
          </a:p>
          <a:p>
            <a:pPr marL="0" indent="0">
              <a:buNone/>
            </a:pPr>
            <a:r>
              <a:rPr lang="es-BO" dirty="0"/>
              <a:t> El protocolo ESP trabaja con algoritmo de encriptación (DES o 3DES).</a:t>
            </a:r>
          </a:p>
        </p:txBody>
      </p:sp>
    </p:spTree>
    <p:extLst>
      <p:ext uri="{BB962C8B-B14F-4D97-AF65-F5344CB8AC3E}">
        <p14:creationId xmlns:p14="http://schemas.microsoft.com/office/powerpoint/2010/main" val="23141253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Autenticación </a:t>
            </a:r>
            <a:r>
              <a:rPr lang="es-BO" dirty="0"/>
              <a:t>IPSec</a:t>
            </a:r>
            <a:r>
              <a:rPr lang="es-BO" dirty="0"/>
              <a:t> y confidencialidad</a:t>
            </a:r>
          </a:p>
        </p:txBody>
      </p:sp>
      <p:sp>
        <p:nvSpPr>
          <p:cNvPr id="3" name="2 Marcador de contenido"/>
          <p:cNvSpPr>
            <a:spLocks noGrp="1"/>
          </p:cNvSpPr>
          <p:nvPr>
            <p:ph idx="1"/>
          </p:nvPr>
        </p:nvSpPr>
        <p:spPr/>
        <p:txBody>
          <a:bodyPr>
            <a:normAutofit fontScale="92500"/>
          </a:bodyPr>
          <a:lstStyle/>
          <a:p>
            <a:pPr marL="0" indent="0">
              <a:buNone/>
            </a:pPr>
            <a:r>
              <a:rPr lang="es-BO" dirty="0"/>
              <a:t>Utiliza dos distintos servicios de seguridad para la autenticación y </a:t>
            </a:r>
            <a:r>
              <a:rPr lang="es-BO" dirty="0" smtClean="0"/>
              <a:t>confidencialidad</a:t>
            </a:r>
          </a:p>
          <a:p>
            <a:pPr marL="0" indent="0">
              <a:buNone/>
            </a:pPr>
            <a:endParaRPr lang="es-BO" dirty="0"/>
          </a:p>
          <a:p>
            <a:r>
              <a:rPr lang="es-BO" dirty="0"/>
              <a:t> </a:t>
            </a:r>
            <a:r>
              <a:rPr lang="es-BO" dirty="0" smtClean="0"/>
              <a:t>Authentiction</a:t>
            </a:r>
            <a:r>
              <a:rPr lang="es-BO" dirty="0" smtClean="0"/>
              <a:t> </a:t>
            </a:r>
            <a:r>
              <a:rPr lang="es-BO" dirty="0"/>
              <a:t>Header</a:t>
            </a:r>
            <a:r>
              <a:rPr lang="es-BO" dirty="0"/>
              <a:t> </a:t>
            </a:r>
            <a:r>
              <a:rPr lang="es-BO" dirty="0" smtClean="0"/>
              <a:t>provee </a:t>
            </a:r>
            <a:r>
              <a:rPr lang="es-BO" dirty="0"/>
              <a:t>autenticación de datos para el </a:t>
            </a:r>
            <a:r>
              <a:rPr lang="es-BO" dirty="0" smtClean="0"/>
              <a:t>que envía los datos.</a:t>
            </a:r>
            <a:endParaRPr lang="es-BO" dirty="0"/>
          </a:p>
          <a:p>
            <a:r>
              <a:rPr lang="es-BO" dirty="0"/>
              <a:t> </a:t>
            </a:r>
            <a:r>
              <a:rPr lang="es-BO" dirty="0" smtClean="0"/>
              <a:t>Encaptulation</a:t>
            </a:r>
            <a:r>
              <a:rPr lang="es-BO" dirty="0" smtClean="0"/>
              <a:t> </a:t>
            </a:r>
            <a:r>
              <a:rPr lang="es-BO" dirty="0"/>
              <a:t>Security </a:t>
            </a:r>
            <a:r>
              <a:rPr lang="es-BO" dirty="0"/>
              <a:t>Payload</a:t>
            </a:r>
            <a:r>
              <a:rPr lang="es-BO" dirty="0"/>
              <a:t> (ESP) </a:t>
            </a:r>
            <a:r>
              <a:rPr lang="es-BO" dirty="0" smtClean="0"/>
              <a:t>provee </a:t>
            </a:r>
            <a:r>
              <a:rPr lang="es-BO" dirty="0"/>
              <a:t>ambos, autenticación de datos y encriptación (confidencialidad) del </a:t>
            </a:r>
            <a:r>
              <a:rPr lang="es-BO" dirty="0" smtClean="0"/>
              <a:t>que envía los datos.</a:t>
            </a:r>
            <a:endParaRPr lang="es-BO" dirty="0"/>
          </a:p>
        </p:txBody>
      </p:sp>
    </p:spTree>
    <p:extLst>
      <p:ext uri="{BB962C8B-B14F-4D97-AF65-F5344CB8AC3E}">
        <p14:creationId xmlns:p14="http://schemas.microsoft.com/office/powerpoint/2010/main" val="4218681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Componentes del </a:t>
            </a:r>
            <a:r>
              <a:rPr lang="es-BO" dirty="0"/>
              <a:t>IPSec</a:t>
            </a:r>
            <a:endParaRPr lang="es-BO" dirty="0"/>
          </a:p>
        </p:txBody>
      </p:sp>
      <p:sp>
        <p:nvSpPr>
          <p:cNvPr id="3" name="2 Marcador de contenido"/>
          <p:cNvSpPr>
            <a:spLocks noGrp="1"/>
          </p:cNvSpPr>
          <p:nvPr>
            <p:ph idx="1"/>
          </p:nvPr>
        </p:nvSpPr>
        <p:spPr/>
        <p:txBody>
          <a:bodyPr>
            <a:normAutofit fontScale="92500" lnSpcReduction="10000"/>
          </a:bodyPr>
          <a:lstStyle/>
          <a:p>
            <a:r>
              <a:rPr lang="es-BO" dirty="0"/>
              <a:t> </a:t>
            </a:r>
            <a:r>
              <a:rPr lang="es-BO" dirty="0" smtClean="0"/>
              <a:t>IPSec</a:t>
            </a:r>
            <a:r>
              <a:rPr lang="es-BO" dirty="0" smtClean="0"/>
              <a:t> </a:t>
            </a:r>
            <a:r>
              <a:rPr lang="es-BO" dirty="0"/>
              <a:t>Polivy</a:t>
            </a:r>
            <a:r>
              <a:rPr lang="es-BO" dirty="0"/>
              <a:t> </a:t>
            </a:r>
            <a:r>
              <a:rPr lang="es-BO" dirty="0"/>
              <a:t>Agent</a:t>
            </a:r>
            <a:r>
              <a:rPr lang="es-BO" dirty="0"/>
              <a:t>: Un servicio de </a:t>
            </a:r>
            <a:r>
              <a:rPr lang="es-BO" dirty="0" smtClean="0"/>
              <a:t>Windows </a:t>
            </a:r>
            <a:r>
              <a:rPr lang="es-BO" dirty="0"/>
              <a:t>2000 recolecta opciones de políticas de seguridad </a:t>
            </a:r>
            <a:r>
              <a:rPr lang="es-BO" dirty="0"/>
              <a:t>IPSec</a:t>
            </a:r>
            <a:r>
              <a:rPr lang="es-BO" dirty="0"/>
              <a:t> desde Active </a:t>
            </a:r>
            <a:r>
              <a:rPr lang="es-BO" dirty="0"/>
              <a:t>Directory</a:t>
            </a:r>
            <a:r>
              <a:rPr lang="es-BO" dirty="0"/>
              <a:t> y establece la configuración al sistema cuando inicia.</a:t>
            </a:r>
          </a:p>
          <a:p>
            <a:r>
              <a:rPr lang="es-BO" dirty="0"/>
              <a:t> </a:t>
            </a:r>
            <a:r>
              <a:rPr lang="es-BO" dirty="0" smtClean="0"/>
              <a:t>Oakley</a:t>
            </a:r>
            <a:r>
              <a:rPr lang="es-BO" dirty="0"/>
              <a:t>: Un protocolo que utiliza el algoritmo </a:t>
            </a:r>
            <a:r>
              <a:rPr lang="es-BO" dirty="0"/>
              <a:t>Diffie-Hellman</a:t>
            </a:r>
            <a:r>
              <a:rPr lang="es-BO" dirty="0"/>
              <a:t> para crear una clave maestra, y una clave que es específica para cada sesión en la transferencia de datos </a:t>
            </a:r>
            <a:r>
              <a:rPr lang="es-BO" dirty="0"/>
              <a:t>IPSec</a:t>
            </a:r>
            <a:r>
              <a:rPr lang="es-BO" dirty="0"/>
              <a:t>.</a:t>
            </a:r>
          </a:p>
          <a:p>
            <a:r>
              <a:rPr lang="es-BO" dirty="0"/>
              <a:t> </a:t>
            </a:r>
          </a:p>
        </p:txBody>
      </p:sp>
    </p:spTree>
    <p:extLst>
      <p:ext uri="{BB962C8B-B14F-4D97-AF65-F5344CB8AC3E}">
        <p14:creationId xmlns:p14="http://schemas.microsoft.com/office/powerpoint/2010/main" val="14374799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Componentes del </a:t>
            </a:r>
            <a:r>
              <a:rPr lang="es-BO" dirty="0"/>
              <a:t>IPSec</a:t>
            </a:r>
            <a:endParaRPr lang="es-BO" dirty="0"/>
          </a:p>
        </p:txBody>
      </p:sp>
      <p:sp>
        <p:nvSpPr>
          <p:cNvPr id="3" name="2 Marcador de contenido"/>
          <p:cNvSpPr>
            <a:spLocks noGrp="1"/>
          </p:cNvSpPr>
          <p:nvPr>
            <p:ph idx="1"/>
          </p:nvPr>
        </p:nvSpPr>
        <p:spPr/>
        <p:txBody>
          <a:bodyPr>
            <a:normAutofit lnSpcReduction="10000"/>
          </a:bodyPr>
          <a:lstStyle/>
          <a:p>
            <a:r>
              <a:rPr lang="es-BO" sz="2800" dirty="0"/>
              <a:t>- Internet Security </a:t>
            </a:r>
            <a:r>
              <a:rPr lang="es-BO" sz="2800" dirty="0"/>
              <a:t>Association</a:t>
            </a:r>
            <a:r>
              <a:rPr lang="es-BO" sz="2800" dirty="0"/>
              <a:t> Key Management </a:t>
            </a:r>
            <a:r>
              <a:rPr lang="es-BO" sz="2800" dirty="0"/>
              <a:t>Protocol</a:t>
            </a:r>
            <a:r>
              <a:rPr lang="es-BO" sz="2800" dirty="0"/>
              <a:t>: Un software que permite a dos equipos comunicarse </a:t>
            </a:r>
            <a:r>
              <a:rPr lang="es-BO" sz="2800" dirty="0" smtClean="0"/>
              <a:t>encriptado </a:t>
            </a:r>
            <a:r>
              <a:rPr lang="es-BO" sz="2800" dirty="0"/>
              <a:t>los datos que son intercambiados entre ellos.</a:t>
            </a:r>
          </a:p>
          <a:p>
            <a:r>
              <a:rPr lang="es-BO" sz="2800" dirty="0"/>
              <a:t> - Internet Key Exchange (IKE): Protocolo </a:t>
            </a:r>
            <a:r>
              <a:rPr lang="es-BO" sz="2800" dirty="0"/>
              <a:t>IPSec</a:t>
            </a:r>
            <a:r>
              <a:rPr lang="es-BO" sz="2800" dirty="0"/>
              <a:t> que produce claves de seguridad para </a:t>
            </a:r>
            <a:r>
              <a:rPr lang="es-BO" sz="2800" dirty="0"/>
              <a:t>IPSec</a:t>
            </a:r>
            <a:r>
              <a:rPr lang="es-BO" sz="2800" dirty="0"/>
              <a:t> y otros protocolos.</a:t>
            </a:r>
          </a:p>
          <a:p>
            <a:endParaRPr lang="es-BO" dirty="0"/>
          </a:p>
          <a:p>
            <a:pPr marL="0" indent="0">
              <a:buNone/>
            </a:pPr>
            <a:r>
              <a:rPr lang="es-BO" sz="2600" b="1" dirty="0" smtClean="0"/>
              <a:t>Nota.- </a:t>
            </a:r>
            <a:r>
              <a:rPr lang="es-BO" sz="2600" dirty="0" smtClean="0"/>
              <a:t>Se </a:t>
            </a:r>
            <a:r>
              <a:rPr lang="es-BO" sz="2600" dirty="0"/>
              <a:t>puede implementar </a:t>
            </a:r>
            <a:r>
              <a:rPr lang="es-BO" sz="2600" dirty="0"/>
              <a:t>IPSec</a:t>
            </a:r>
            <a:r>
              <a:rPr lang="es-BO" sz="2600" dirty="0"/>
              <a:t> por directivas de seguridad local en </a:t>
            </a:r>
            <a:r>
              <a:rPr lang="es-BO" sz="2600" dirty="0" smtClean="0"/>
              <a:t>Windows.</a:t>
            </a:r>
            <a:endParaRPr lang="es-BO" sz="2600" dirty="0"/>
          </a:p>
          <a:p>
            <a:endParaRPr lang="es-BO" dirty="0"/>
          </a:p>
        </p:txBody>
      </p:sp>
    </p:spTree>
    <p:extLst>
      <p:ext uri="{BB962C8B-B14F-4D97-AF65-F5344CB8AC3E}">
        <p14:creationId xmlns:p14="http://schemas.microsoft.com/office/powerpoint/2010/main" val="15715300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a:xfrm>
            <a:off x="467544" y="2780928"/>
            <a:ext cx="8229600" cy="1143000"/>
          </a:xfrm>
        </p:spPr>
        <p:txBody>
          <a:bodyPr>
            <a:normAutofit fontScale="90000"/>
          </a:bodyPr>
          <a:lstStyle/>
          <a:p>
            <a:r>
              <a:rPr lang="es-BO" dirty="0" smtClean="0"/>
              <a:t>Test de Intrusión para </a:t>
            </a:r>
            <a:r>
              <a:rPr lang="es-BO" dirty="0" smtClean="0"/>
              <a:t>Session</a:t>
            </a:r>
            <a:r>
              <a:rPr lang="es-BO" dirty="0" smtClean="0"/>
              <a:t> </a:t>
            </a:r>
            <a:r>
              <a:rPr lang="es-BO" dirty="0" err="1" smtClean="0"/>
              <a:t>Hijacking</a:t>
            </a:r>
            <a:endParaRPr lang="es-BO" dirty="0"/>
          </a:p>
        </p:txBody>
      </p:sp>
    </p:spTree>
    <p:extLst>
      <p:ext uri="{BB962C8B-B14F-4D97-AF65-F5344CB8AC3E}">
        <p14:creationId xmlns:p14="http://schemas.microsoft.com/office/powerpoint/2010/main" val="30577093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950178" y="164343"/>
            <a:ext cx="7243643" cy="6529313"/>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38181912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a:t>
            </a:r>
            <a:r>
              <a:rPr lang="es-BO" dirty="0" smtClean="0"/>
              <a:t>Muchas Gracias!</a:t>
            </a:r>
            <a:endParaRPr lang="es-BO" dirty="0"/>
          </a:p>
        </p:txBody>
      </p:sp>
    </p:spTree>
    <p:extLst>
      <p:ext uri="{BB962C8B-B14F-4D97-AF65-F5344CB8AC3E}">
        <p14:creationId xmlns:p14="http://schemas.microsoft.com/office/powerpoint/2010/main" val="3508888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Ejemplo de fuerza bruta</a:t>
            </a:r>
          </a:p>
        </p:txBody>
      </p:sp>
      <p:sp>
        <p:nvSpPr>
          <p:cNvPr id="3" name="2 Marcador de contenido"/>
          <p:cNvSpPr>
            <a:spLocks noGrp="1"/>
          </p:cNvSpPr>
          <p:nvPr>
            <p:ph idx="1"/>
          </p:nvPr>
        </p:nvSpPr>
        <p:spPr/>
        <p:txBody>
          <a:bodyPr/>
          <a:lstStyle/>
          <a:p>
            <a:pPr marL="0" indent="0">
              <a:buNone/>
            </a:pPr>
            <a:r>
              <a:rPr lang="es-BO" dirty="0"/>
              <a:t>www.mysite.com/view/VW30422101518909</a:t>
            </a:r>
          </a:p>
          <a:p>
            <a:pPr marL="0" indent="0">
              <a:buNone/>
            </a:pPr>
            <a:r>
              <a:rPr lang="es-BO" dirty="0"/>
              <a:t>www.mysite.com/view/VW30422101518803</a:t>
            </a:r>
          </a:p>
          <a:p>
            <a:pPr marL="0" indent="0">
              <a:buNone/>
            </a:pPr>
            <a:r>
              <a:rPr lang="es-BO" dirty="0"/>
              <a:t>www.mysite.com/view/VW30422101518507</a:t>
            </a:r>
          </a:p>
        </p:txBody>
      </p:sp>
    </p:spTree>
    <p:extLst>
      <p:ext uri="{BB962C8B-B14F-4D97-AF65-F5344CB8AC3E}">
        <p14:creationId xmlns:p14="http://schemas.microsoft.com/office/powerpoint/2010/main" val="2953607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Ataque HTTP </a:t>
            </a:r>
            <a:r>
              <a:rPr lang="es-BO" dirty="0"/>
              <a:t>Referrer</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Un ataque intenta atraer a un usuario a hacer clic a un vínculo de otro sitio. Por </a:t>
            </a:r>
            <a:r>
              <a:rPr lang="es-BO" dirty="0"/>
              <a:t>ej</a:t>
            </a:r>
            <a:r>
              <a:rPr lang="es-BO" dirty="0"/>
              <a:t>: </a:t>
            </a:r>
            <a:r>
              <a:rPr lang="es-BO" dirty="0">
                <a:solidFill>
                  <a:srgbClr val="00B050"/>
                </a:solidFill>
              </a:rPr>
              <a:t>GET /index.html HTTP/1.0 Host: www.mysite.com </a:t>
            </a:r>
            <a:r>
              <a:rPr lang="es-BO" dirty="0">
                <a:solidFill>
                  <a:srgbClr val="00B050"/>
                </a:solidFill>
              </a:rPr>
              <a:t>Referrer</a:t>
            </a:r>
            <a:r>
              <a:rPr lang="es-BO" dirty="0">
                <a:solidFill>
                  <a:srgbClr val="00B050"/>
                </a:solidFill>
              </a:rPr>
              <a:t>: www.mywebmail.com/viewmsg, </a:t>
            </a:r>
            <a:r>
              <a:rPr lang="es-BO" dirty="0">
                <a:solidFill>
                  <a:srgbClr val="00B050"/>
                </a:solidFill>
              </a:rPr>
              <a:t>asp?msgid</a:t>
            </a:r>
            <a:r>
              <a:rPr lang="es-BO" dirty="0">
                <a:solidFill>
                  <a:srgbClr val="00B050"/>
                </a:solidFill>
              </a:rPr>
              <a:t>=689646&amp;SID2556x54VA75</a:t>
            </a:r>
            <a:r>
              <a:rPr lang="es-BO" dirty="0"/>
              <a:t>. El navegador </a:t>
            </a:r>
            <a:r>
              <a:rPr lang="es-BO" dirty="0" smtClean="0"/>
              <a:t>envía </a:t>
            </a:r>
            <a:r>
              <a:rPr lang="es-BO" dirty="0"/>
              <a:t>la </a:t>
            </a:r>
            <a:r>
              <a:rPr lang="es-BO" dirty="0"/>
              <a:t>referrer</a:t>
            </a:r>
            <a:r>
              <a:rPr lang="es-BO" dirty="0"/>
              <a:t> URL conteniendo la ID de sesión al sitio del atacante </a:t>
            </a:r>
            <a:r>
              <a:rPr lang="es-BO" dirty="0">
                <a:solidFill>
                  <a:srgbClr val="00B050"/>
                </a:solidFill>
              </a:rPr>
              <a:t>www.hostile.com</a:t>
            </a:r>
            <a:r>
              <a:rPr lang="es-BO" dirty="0"/>
              <a:t> y el atacante ahora tiene la sesión ID del usuario.</a:t>
            </a:r>
          </a:p>
        </p:txBody>
      </p:sp>
    </p:spTree>
    <p:extLst>
      <p:ext uri="{BB962C8B-B14F-4D97-AF65-F5344CB8AC3E}">
        <p14:creationId xmlns:p14="http://schemas.microsoft.com/office/powerpoint/2010/main" val="2332061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El </a:t>
            </a:r>
            <a:r>
              <a:rPr lang="es-BO" dirty="0"/>
              <a:t>spoofing</a:t>
            </a:r>
            <a:r>
              <a:rPr lang="es-BO" dirty="0"/>
              <a:t> pretende ser otro usuario, robando credenciales.</a:t>
            </a:r>
          </a:p>
          <a:p>
            <a:pPr marL="0" indent="0">
              <a:buNone/>
            </a:pPr>
            <a:r>
              <a:rPr lang="es-BO" dirty="0"/>
              <a:t>El </a:t>
            </a:r>
            <a:r>
              <a:rPr lang="es-BO" dirty="0"/>
              <a:t>Hijacking</a:t>
            </a:r>
            <a:r>
              <a:rPr lang="es-BO" dirty="0"/>
              <a:t> toma una sesión activa existente. Depende de un usuario legítimo para realizar la conexión</a:t>
            </a:r>
          </a:p>
        </p:txBody>
      </p:sp>
      <p:sp>
        <p:nvSpPr>
          <p:cNvPr id="2" name="1 Título"/>
          <p:cNvSpPr>
            <a:spLocks noGrp="1"/>
          </p:cNvSpPr>
          <p:nvPr>
            <p:ph type="title"/>
          </p:nvPr>
        </p:nvSpPr>
        <p:spPr/>
        <p:txBody>
          <a:bodyPr/>
          <a:lstStyle/>
          <a:p>
            <a:r>
              <a:rPr lang="es-BO" dirty="0"/>
              <a:t>Spoofing</a:t>
            </a:r>
            <a:r>
              <a:rPr lang="es-BO" dirty="0"/>
              <a:t> vs. </a:t>
            </a:r>
            <a:r>
              <a:rPr lang="es-BO" dirty="0"/>
              <a:t>Hijacking</a:t>
            </a:r>
            <a:endParaRPr lang="es-BO" dirty="0"/>
          </a:p>
        </p:txBody>
      </p:sp>
    </p:spTree>
    <p:extLst>
      <p:ext uri="{BB962C8B-B14F-4D97-AF65-F5344CB8AC3E}">
        <p14:creationId xmlns:p14="http://schemas.microsoft.com/office/powerpoint/2010/main" val="175545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Proceso de </a:t>
            </a:r>
            <a:r>
              <a:rPr lang="es-BO" dirty="0"/>
              <a:t>Session</a:t>
            </a:r>
            <a:r>
              <a:rPr lang="es-BO" dirty="0"/>
              <a:t> </a:t>
            </a:r>
            <a:r>
              <a:rPr lang="es-BO" dirty="0"/>
              <a:t>Hijacking</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1. </a:t>
            </a:r>
            <a:r>
              <a:rPr lang="es-BO" dirty="0"/>
              <a:t>Sniff</a:t>
            </a:r>
            <a:r>
              <a:rPr lang="es-BO" dirty="0"/>
              <a:t>. Colocarse entre la victima y el blanco.</a:t>
            </a:r>
          </a:p>
          <a:p>
            <a:pPr marL="0" indent="0">
              <a:buNone/>
            </a:pPr>
            <a:r>
              <a:rPr lang="es-BO" dirty="0"/>
              <a:t>2. Monitor. Monitorear el flujo de paquetes y predecir la secuencia numérica.</a:t>
            </a:r>
          </a:p>
          <a:p>
            <a:pPr marL="0" indent="0">
              <a:buNone/>
            </a:pPr>
            <a:r>
              <a:rPr lang="es-BO" dirty="0"/>
              <a:t>3. </a:t>
            </a:r>
            <a:r>
              <a:rPr lang="es-BO" dirty="0"/>
              <a:t>Session</a:t>
            </a:r>
            <a:r>
              <a:rPr lang="es-BO" dirty="0"/>
              <a:t> </a:t>
            </a:r>
            <a:r>
              <a:rPr lang="es-BO" dirty="0"/>
              <a:t>Desynchronization</a:t>
            </a:r>
            <a:r>
              <a:rPr lang="es-BO" dirty="0"/>
              <a:t>. Romper la conexión al equipo de la víctima.</a:t>
            </a:r>
          </a:p>
          <a:p>
            <a:pPr marL="0" indent="0">
              <a:buNone/>
            </a:pPr>
            <a:r>
              <a:rPr lang="es-BO" dirty="0"/>
              <a:t>4. </a:t>
            </a:r>
            <a:r>
              <a:rPr lang="es-BO" dirty="0"/>
              <a:t>Session</a:t>
            </a:r>
            <a:r>
              <a:rPr lang="es-BO" dirty="0"/>
              <a:t> ID </a:t>
            </a:r>
            <a:r>
              <a:rPr lang="es-BO" dirty="0"/>
              <a:t>prediction</a:t>
            </a:r>
            <a:r>
              <a:rPr lang="es-BO" dirty="0"/>
              <a:t>. Robar la sesión.</a:t>
            </a:r>
          </a:p>
          <a:p>
            <a:pPr marL="0" indent="0">
              <a:buNone/>
            </a:pPr>
            <a:r>
              <a:rPr lang="es-BO" dirty="0"/>
              <a:t>5. </a:t>
            </a:r>
            <a:r>
              <a:rPr lang="es-BO" dirty="0"/>
              <a:t>Command</a:t>
            </a:r>
            <a:r>
              <a:rPr lang="es-BO" dirty="0"/>
              <a:t> </a:t>
            </a:r>
            <a:r>
              <a:rPr lang="es-BO" dirty="0"/>
              <a:t>injection</a:t>
            </a:r>
            <a:r>
              <a:rPr lang="es-BO" dirty="0"/>
              <a:t>. Comenzar a inyectar paquetes al servidor objetivo.</a:t>
            </a:r>
          </a:p>
        </p:txBody>
      </p:sp>
    </p:spTree>
    <p:extLst>
      <p:ext uri="{BB962C8B-B14F-4D97-AF65-F5344CB8AC3E}">
        <p14:creationId xmlns:p14="http://schemas.microsoft.com/office/powerpoint/2010/main" val="726913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35</TotalTime>
  <Words>3528</Words>
  <Application>Microsoft Office PowerPoint</Application>
  <PresentationFormat>Presentación en pantalla (4:3)</PresentationFormat>
  <Paragraphs>288</Paragraphs>
  <Slides>56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Arial</vt:lpstr>
      <vt:lpstr>Calibri</vt:lpstr>
      <vt:lpstr>Microsoft New Tai Lue</vt:lpstr>
      <vt:lpstr>Blue-Grey-PowerPoint-Template</vt:lpstr>
      <vt:lpstr>11. Session HiJacking</vt:lpstr>
      <vt:lpstr>Introducción</vt:lpstr>
      <vt:lpstr>Riesgos planteados por Hijacking</vt:lpstr>
      <vt:lpstr>¿Por que las sesiones Hijacking son exitosas?</vt:lpstr>
      <vt:lpstr>Técnicas clave para la sesión Hijacking</vt:lpstr>
      <vt:lpstr>Ejemplo de fuerza bruta</vt:lpstr>
      <vt:lpstr>Ataque HTTP Referrer</vt:lpstr>
      <vt:lpstr>Spoofing vs. Hijacking</vt:lpstr>
      <vt:lpstr>Proceso de Session Hijacking</vt:lpstr>
      <vt:lpstr>Análisis de paquetes de una sesión local Hijacking</vt:lpstr>
      <vt:lpstr>Tipos de Session Hijacking</vt:lpstr>
      <vt:lpstr>Session Hijacking en el modelo OSI</vt:lpstr>
      <vt:lpstr>Application Level Session Hijacking</vt:lpstr>
      <vt:lpstr>Session Sniffing</vt:lpstr>
      <vt:lpstr>Tokens de sesión predecible</vt:lpstr>
      <vt:lpstr>¿Cómo predecir una Session Token?</vt:lpstr>
      <vt:lpstr>Ataque man-in-the-middle</vt:lpstr>
      <vt:lpstr>Man-in-the-browser attack</vt:lpstr>
      <vt:lpstr>Pasos para realizar un ataque man-in-the-browser</vt:lpstr>
      <vt:lpstr>Pasos para realizar un ataque man-in-the-browser</vt:lpstr>
      <vt:lpstr>Pasos para realizar un ataque man-in-the-browser</vt:lpstr>
      <vt:lpstr>Ataques del lado del cliente</vt:lpstr>
      <vt:lpstr>Cross-site Script Attack</vt:lpstr>
      <vt:lpstr>Fijación de sesión</vt:lpstr>
      <vt:lpstr>Ataque de fijación de sesión</vt:lpstr>
      <vt:lpstr>Ataque de fijación de sesión</vt:lpstr>
      <vt:lpstr>Session Hijacking a nivel de red</vt:lpstr>
      <vt:lpstr>Session Hijacking a nivel de red</vt:lpstr>
      <vt:lpstr>3-Way Handshake</vt:lpstr>
      <vt:lpstr>Sequence Numbers</vt:lpstr>
      <vt:lpstr>Predicción de la secuencia de números</vt:lpstr>
      <vt:lpstr>TCP/IP Hijacking</vt:lpstr>
      <vt:lpstr>TCP/IP Hijacking Paso a paso</vt:lpstr>
      <vt:lpstr>TCP/IP Hijacking Paso a paso</vt:lpstr>
      <vt:lpstr>IP Spoofing: Source Routed Packets</vt:lpstr>
      <vt:lpstr>RST Hijacking</vt:lpstr>
      <vt:lpstr>Blind Hijacking</vt:lpstr>
      <vt:lpstr>Ataque Man-in-the-Middle utilizando Packet Sniffer</vt:lpstr>
      <vt:lpstr>Ataque Man-in-the-Middle utilizando Packet Sniffer</vt:lpstr>
      <vt:lpstr>UDP Hijacking</vt:lpstr>
      <vt:lpstr>Herramientas de sesión Hijacking</vt:lpstr>
      <vt:lpstr>Contramedidas</vt:lpstr>
      <vt:lpstr>Protección contra las sesiones Hijacking</vt:lpstr>
      <vt:lpstr>Métodos para prevenir las sesiones Hijacking: Para ser seguidos por los desarrolladores Web.</vt:lpstr>
      <vt:lpstr>Métodos para prevenir las sesiones Hijacking: Para ser seguidos por usuarios Web.</vt:lpstr>
      <vt:lpstr>Defensa contra ataques de sesión Hijacking</vt:lpstr>
      <vt:lpstr>Remedíación de Sesión Hijacking</vt:lpstr>
      <vt:lpstr>IPSec </vt:lpstr>
      <vt:lpstr>Modos IPSec</vt:lpstr>
      <vt:lpstr>Arquitectura IPSec</vt:lpstr>
      <vt:lpstr>Autenticación IPSec y confidencialidad</vt:lpstr>
      <vt:lpstr>Componentes del IPSec</vt:lpstr>
      <vt:lpstr>Componentes del IPSec</vt:lpstr>
      <vt:lpstr>Test de Intrusión para Session Hijacking</vt:lpstr>
      <vt:lpstr>Presentación de PowerPoint</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cp:lastModifiedBy>
  <cp:revision>16</cp:revision>
  <dcterms:created xsi:type="dcterms:W3CDTF">2013-11-09T01:50:01Z</dcterms:created>
  <dcterms:modified xsi:type="dcterms:W3CDTF">2014-07-08T01:21:26Z</dcterms:modified>
</cp:coreProperties>
</file>