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61" r:id="rId49"/>
    <p:sldId id="362" r:id="rId50"/>
    <p:sldId id="363" r:id="rId51"/>
    <p:sldId id="364" r:id="rId52"/>
    <p:sldId id="365" r:id="rId53"/>
    <p:sldId id="366" r:id="rId54"/>
    <p:sldId id="367" r:id="rId55"/>
    <p:sldId id="368" r:id="rId56"/>
    <p:sldId id="369" r:id="rId57"/>
    <p:sldId id="370" r:id="rId58"/>
    <p:sldId id="371" r:id="rId59"/>
    <p:sldId id="372" r:id="rId60"/>
    <p:sldId id="373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381" r:id="rId69"/>
    <p:sldId id="382" r:id="rId70"/>
    <p:sldId id="383" r:id="rId71"/>
    <p:sldId id="384" r:id="rId72"/>
    <p:sldId id="385" r:id="rId73"/>
    <p:sldId id="387" r:id="rId74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50405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40649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3781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19408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  <a:lvl2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2pPr>
            <a:lvl3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3pPr>
            <a:lvl4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4pPr>
            <a:lvl5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4BEA1FFC-0729-4B4E-874A-BB33F34F7B19}" type="datetimeFigureOut">
              <a:rPr lang="bs-Latn-BA" smtClean="0"/>
              <a:pPr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498803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endParaRPr lang="bs-Latn-B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0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D71A774C-E981-4CCA-AA75-161A658A4D12}" type="slidenum">
              <a:rPr lang="bs-Latn-BA" smtClean="0"/>
              <a:pPr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4025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61048"/>
            <a:ext cx="7772400" cy="432048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2185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9629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0714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1339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75356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0030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899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6792"/>
            <a:ext cx="8229600" cy="4569371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BEA1FFC-0729-4B4E-874A-BB33F34F7B19}" type="datetimeFigureOut">
              <a:rPr lang="bs-Latn-BA" smtClean="0"/>
              <a:pPr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71A774C-E981-4CCA-AA75-161A658A4D12}" type="slidenum">
              <a:rPr lang="bs-Latn-BA" smtClean="0"/>
              <a:pPr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131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bg1"/>
          </a:solidFill>
          <a:latin typeface="Microsoft New Tai Lue" pitchFamily="34" charset="0"/>
          <a:ea typeface="+mj-ea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 smtClean="0"/>
              <a:t>12. </a:t>
            </a:r>
            <a:r>
              <a:rPr lang="es-BO" dirty="0" smtClean="0"/>
              <a:t>Hackeando</a:t>
            </a:r>
            <a:r>
              <a:rPr lang="es-BO" dirty="0" smtClean="0"/>
              <a:t> Servidores Web</a:t>
            </a:r>
            <a:endParaRPr lang="es-BO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dirty="0" smtClean="0"/>
              <a:t>Julio Javier Iglesias Pérez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153842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Amenazas al Servidor Web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dirty="0"/>
              <a:t>Ejemplos de malas </a:t>
            </a:r>
            <a:r>
              <a:rPr lang="es-BO" dirty="0" smtClean="0"/>
              <a:t>configuraciones:</a:t>
            </a:r>
            <a:endParaRPr lang="es-BO" dirty="0"/>
          </a:p>
          <a:p>
            <a:pPr marL="0" indent="0">
              <a:buNone/>
            </a:pPr>
            <a:r>
              <a:rPr lang="es-BO" dirty="0"/>
              <a:t>- Funciones de administración remota.</a:t>
            </a:r>
          </a:p>
          <a:p>
            <a:pPr marL="0" indent="0">
              <a:buNone/>
            </a:pPr>
            <a:r>
              <a:rPr lang="es-BO" dirty="0"/>
              <a:t>- Servicios innecesarios habilitados.</a:t>
            </a:r>
          </a:p>
          <a:p>
            <a:pPr marL="0" indent="0">
              <a:buNone/>
            </a:pPr>
            <a:r>
              <a:rPr lang="es-BO" dirty="0"/>
              <a:t>- Mala configuración de Certificados SSL por defecto.</a:t>
            </a:r>
          </a:p>
          <a:p>
            <a:pPr marL="0" indent="0">
              <a:buNone/>
            </a:pPr>
            <a:r>
              <a:rPr lang="es-BO" dirty="0"/>
              <a:t>- Depuración detallada/mensajes de error.</a:t>
            </a:r>
          </a:p>
          <a:p>
            <a:pPr marL="0" indent="0">
              <a:buNone/>
            </a:pPr>
            <a:r>
              <a:rPr lang="es-BO" dirty="0"/>
              <a:t>- Usuarios por defecto o anónimos/contraseñas.</a:t>
            </a:r>
          </a:p>
          <a:p>
            <a:pPr marL="0" indent="0">
              <a:buNone/>
            </a:pPr>
            <a:r>
              <a:rPr lang="es-BO" dirty="0"/>
              <a:t>- Configuración simple, y archivos script</a:t>
            </a:r>
          </a:p>
        </p:txBody>
      </p:sp>
    </p:spTree>
    <p:extLst>
      <p:ext uri="{BB962C8B-B14F-4D97-AF65-F5344CB8AC3E}">
        <p14:creationId xmlns:p14="http://schemas.microsoft.com/office/powerpoint/2010/main" val="298510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dirty="0"/>
              <a:t>httpd.conf</a:t>
            </a:r>
            <a:r>
              <a:rPr lang="es-BO" dirty="0"/>
              <a:t> en un servidor Apache</a:t>
            </a:r>
          </a:p>
          <a:p>
            <a:pPr marL="0" indent="0">
              <a:buNone/>
            </a:pPr>
            <a:endParaRPr lang="es-BO" dirty="0" smtClean="0"/>
          </a:p>
          <a:p>
            <a:pPr marL="0" indent="0">
              <a:buNone/>
            </a:pPr>
            <a:r>
              <a:rPr lang="es-BO" i="1" dirty="0" smtClean="0"/>
              <a:t>	</a:t>
            </a:r>
            <a:r>
              <a:rPr lang="es-BO" sz="2400" i="1" dirty="0" smtClean="0"/>
              <a:t>&lt;</a:t>
            </a:r>
            <a:r>
              <a:rPr lang="es-BO" sz="2400" i="1" dirty="0"/>
              <a:t>Location</a:t>
            </a:r>
            <a:r>
              <a:rPr lang="es-BO" sz="2400" i="1" dirty="0"/>
              <a:t> /server-status&gt;</a:t>
            </a:r>
          </a:p>
          <a:p>
            <a:pPr marL="0" indent="0">
              <a:buNone/>
            </a:pPr>
            <a:r>
              <a:rPr lang="es-BO" sz="2400" i="1" dirty="0" smtClean="0"/>
              <a:t>	</a:t>
            </a:r>
            <a:r>
              <a:rPr lang="es-BO" sz="2400" i="1" dirty="0" smtClean="0"/>
              <a:t>SetHandler</a:t>
            </a:r>
            <a:r>
              <a:rPr lang="es-BO" sz="2400" i="1" dirty="0" smtClean="0"/>
              <a:t> </a:t>
            </a:r>
            <a:r>
              <a:rPr lang="es-BO" sz="2400" i="1" dirty="0"/>
              <a:t>server-status</a:t>
            </a:r>
          </a:p>
          <a:p>
            <a:pPr marL="0" indent="0">
              <a:buNone/>
            </a:pPr>
            <a:r>
              <a:rPr lang="es-BO" sz="2400" i="1" dirty="0" smtClean="0"/>
              <a:t>	&lt;/</a:t>
            </a:r>
            <a:r>
              <a:rPr lang="es-BO" sz="2400" i="1" dirty="0"/>
              <a:t>Location</a:t>
            </a:r>
            <a:r>
              <a:rPr lang="es-BO" sz="2400" i="1" dirty="0" smtClean="0"/>
              <a:t>&gt;</a:t>
            </a:r>
          </a:p>
          <a:p>
            <a:pPr marL="0" indent="0">
              <a:buNone/>
            </a:pPr>
            <a:endParaRPr lang="es-BO" i="1" dirty="0"/>
          </a:p>
          <a:p>
            <a:pPr marL="0" indent="0">
              <a:buNone/>
            </a:pPr>
            <a:r>
              <a:rPr lang="es-BO" sz="2600" dirty="0"/>
              <a:t>Esta configuración permite a cualquiera ver la </a:t>
            </a:r>
            <a:r>
              <a:rPr lang="es-BO" sz="2600" dirty="0" smtClean="0"/>
              <a:t>página </a:t>
            </a:r>
            <a:r>
              <a:rPr lang="es-BO" sz="2600" dirty="0"/>
              <a:t>de estado del servidor que contiene información detallada acerca del usuario actual en el servidor Web, incluyendo información acerca de los hosts actuales y solicitudes que están siendo procesadas</a:t>
            </a:r>
          </a:p>
        </p:txBody>
      </p:sp>
    </p:spTree>
    <p:extLst>
      <p:ext uri="{BB962C8B-B14F-4D97-AF65-F5344CB8AC3E}">
        <p14:creationId xmlns:p14="http://schemas.microsoft.com/office/powerpoint/2010/main" val="356596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Ejemplo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Archivo php.ini</a:t>
            </a:r>
          </a:p>
          <a:p>
            <a:pPr marL="0" indent="0">
              <a:buNone/>
            </a:pPr>
            <a:r>
              <a:rPr lang="es-BO" i="1" dirty="0" smtClean="0"/>
              <a:t>	</a:t>
            </a:r>
            <a:r>
              <a:rPr lang="es-BO" i="1" dirty="0" smtClean="0"/>
              <a:t>display_error</a:t>
            </a:r>
            <a:r>
              <a:rPr lang="es-BO" i="1" dirty="0" smtClean="0"/>
              <a:t> </a:t>
            </a:r>
            <a:r>
              <a:rPr lang="es-BO" i="1" dirty="0"/>
              <a:t>= </a:t>
            </a:r>
            <a:r>
              <a:rPr lang="es-BO" i="1" dirty="0"/>
              <a:t>On</a:t>
            </a:r>
            <a:endParaRPr lang="es-BO" i="1" dirty="0"/>
          </a:p>
          <a:p>
            <a:pPr marL="0" indent="0">
              <a:buNone/>
            </a:pPr>
            <a:r>
              <a:rPr lang="es-BO" i="1" dirty="0" smtClean="0"/>
              <a:t>	</a:t>
            </a:r>
            <a:r>
              <a:rPr lang="es-BO" i="1" dirty="0" smtClean="0"/>
              <a:t>log_errors</a:t>
            </a:r>
            <a:r>
              <a:rPr lang="es-BO" i="1" dirty="0" smtClean="0"/>
              <a:t> </a:t>
            </a:r>
            <a:r>
              <a:rPr lang="es-BO" i="1" dirty="0"/>
              <a:t>= </a:t>
            </a:r>
            <a:r>
              <a:rPr lang="es-BO" i="1" dirty="0"/>
              <a:t>On</a:t>
            </a:r>
            <a:endParaRPr lang="es-BO" i="1" dirty="0"/>
          </a:p>
          <a:p>
            <a:pPr marL="0" indent="0">
              <a:buNone/>
            </a:pPr>
            <a:r>
              <a:rPr lang="es-BO" i="1" dirty="0" smtClean="0"/>
              <a:t>	</a:t>
            </a:r>
            <a:r>
              <a:rPr lang="es-BO" i="1" dirty="0" smtClean="0"/>
              <a:t>error_log</a:t>
            </a:r>
            <a:r>
              <a:rPr lang="es-BO" i="1" dirty="0" smtClean="0"/>
              <a:t> </a:t>
            </a:r>
            <a:r>
              <a:rPr lang="es-BO" i="1" dirty="0"/>
              <a:t>= </a:t>
            </a:r>
            <a:r>
              <a:rPr lang="es-BO" i="1" dirty="0"/>
              <a:t>On</a:t>
            </a:r>
            <a:endParaRPr lang="es-BO" i="1" dirty="0"/>
          </a:p>
          <a:p>
            <a:pPr marL="0" indent="0">
              <a:buNone/>
            </a:pPr>
            <a:r>
              <a:rPr lang="es-BO" i="1" dirty="0" smtClean="0"/>
              <a:t>	</a:t>
            </a:r>
            <a:r>
              <a:rPr lang="es-BO" i="1" dirty="0" smtClean="0"/>
              <a:t>ignore_repeated_errors</a:t>
            </a:r>
            <a:r>
              <a:rPr lang="es-BO" i="1" dirty="0" smtClean="0"/>
              <a:t> </a:t>
            </a:r>
            <a:r>
              <a:rPr lang="es-BO" i="1" dirty="0"/>
              <a:t>= Off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/>
              <a:t>Esta configuración da mensajes de error detallados</a:t>
            </a:r>
          </a:p>
        </p:txBody>
      </p:sp>
    </p:spTree>
    <p:extLst>
      <p:ext uri="{BB962C8B-B14F-4D97-AF65-F5344CB8AC3E}">
        <p14:creationId xmlns:p14="http://schemas.microsoft.com/office/powerpoint/2010/main" val="426208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Ataques transversales al directorio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Permite a los atacantes acceder a directorios restringidos y ejecutar comandos fuera del directorio </a:t>
            </a:r>
            <a:r>
              <a:rPr lang="es-BO" dirty="0" smtClean="0"/>
              <a:t>raíz </a:t>
            </a:r>
            <a:r>
              <a:rPr lang="es-BO" dirty="0"/>
              <a:t>del servidor Web. Los atacantes pueden utilizar métodos de error y de ensayo para navegar fuera del directorio </a:t>
            </a:r>
            <a:r>
              <a:rPr lang="es-BO" dirty="0" smtClean="0"/>
              <a:t>raíz </a:t>
            </a:r>
            <a:r>
              <a:rPr lang="es-BO" dirty="0"/>
              <a:t>y acceder a información sensible en el sistema</a:t>
            </a:r>
          </a:p>
          <a:p>
            <a:pPr marL="0" indent="0">
              <a:buNone/>
            </a:pPr>
            <a:r>
              <a:rPr lang="es-BO" dirty="0">
                <a:solidFill>
                  <a:srgbClr val="00B050"/>
                </a:solidFill>
              </a:rPr>
              <a:t>http://server.com/scripts/..%5c</a:t>
            </a:r>
            <a:r>
              <a:rPr lang="es-BO" dirty="0" smtClean="0">
                <a:solidFill>
                  <a:srgbClr val="00B050"/>
                </a:solidFill>
              </a:rPr>
              <a:t>../Windows/System32/cmd.exe</a:t>
            </a:r>
            <a:r>
              <a:rPr lang="es-BO" dirty="0">
                <a:solidFill>
                  <a:srgbClr val="00B050"/>
                </a:solidFill>
              </a:rPr>
              <a:t>?/</a:t>
            </a:r>
            <a:r>
              <a:rPr lang="es-BO" dirty="0">
                <a:solidFill>
                  <a:srgbClr val="00B050"/>
                </a:solidFill>
              </a:rPr>
              <a:t>c+dir+c</a:t>
            </a:r>
            <a:r>
              <a:rPr lang="es-BO" dirty="0">
                <a:solidFill>
                  <a:srgbClr val="00B050"/>
                </a:solidFill>
              </a:rPr>
              <a:t>:\</a:t>
            </a:r>
          </a:p>
        </p:txBody>
      </p:sp>
    </p:spTree>
    <p:extLst>
      <p:ext uri="{BB962C8B-B14F-4D97-AF65-F5344CB8AC3E}">
        <p14:creationId xmlns:p14="http://schemas.microsoft.com/office/powerpoint/2010/main" val="1495152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3000" dirty="0"/>
              <a:t>Implica agregar datos de respuesta en el encabezado dentro de un campo </a:t>
            </a:r>
            <a:r>
              <a:rPr lang="es-BO" sz="3000" dirty="0" smtClean="0"/>
              <a:t>así </a:t>
            </a:r>
            <a:r>
              <a:rPr lang="es-BO" sz="3000" dirty="0"/>
              <a:t>el servidor divide la respuesta en dos respuestas. Un </a:t>
            </a:r>
            <a:r>
              <a:rPr lang="es-BO" sz="3000" dirty="0" smtClean="0"/>
              <a:t>atacante </a:t>
            </a:r>
            <a:r>
              <a:rPr lang="es-BO" sz="3000" dirty="0"/>
              <a:t>pasa datos maliciosos a una aplicación vulnerable y la aplicación incluye los datos en una respuesta HTTP en el encabezado. El atacante puede controlar la primera respuesta para redirigir al usuario a un sitio web malicioso mientras las otras respuestas serán descartadas por el navegador.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Ataque HTTP Response </a:t>
            </a:r>
            <a:r>
              <a:rPr lang="es-BO" dirty="0"/>
              <a:t>Splitting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43396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628800"/>
            <a:ext cx="4392488" cy="4968552"/>
          </a:xfrm>
          <a:noFill/>
        </p:spPr>
        <p:txBody>
          <a:bodyPr/>
          <a:lstStyle/>
          <a:p>
            <a:pPr marL="0" indent="0">
              <a:buNone/>
            </a:pPr>
            <a:r>
              <a:rPr lang="es-BO" sz="2200" dirty="0"/>
              <a:t>Código del servidor</a:t>
            </a:r>
            <a:r>
              <a:rPr lang="es-BO" sz="2200" dirty="0" smtClean="0"/>
              <a:t>:</a:t>
            </a:r>
          </a:p>
          <a:p>
            <a:pPr marL="0" indent="0">
              <a:buNone/>
            </a:pPr>
            <a:endParaRPr lang="es-BO" sz="2200" dirty="0"/>
          </a:p>
          <a:p>
            <a:pPr marL="0" indent="0">
              <a:buNone/>
            </a:pPr>
            <a:r>
              <a:rPr lang="es-BO" sz="2200" i="1" dirty="0">
                <a:solidFill>
                  <a:srgbClr val="FF0000"/>
                </a:solidFill>
              </a:rPr>
              <a:t>String</a:t>
            </a:r>
            <a:r>
              <a:rPr lang="es-BO" sz="2200" i="1" dirty="0">
                <a:solidFill>
                  <a:srgbClr val="FF0000"/>
                </a:solidFill>
              </a:rPr>
              <a:t> </a:t>
            </a:r>
            <a:r>
              <a:rPr lang="es-BO" sz="2200" i="1" dirty="0">
                <a:solidFill>
                  <a:srgbClr val="FF0000"/>
                </a:solidFill>
              </a:rPr>
              <a:t>author</a:t>
            </a:r>
            <a:r>
              <a:rPr lang="es-BO" sz="2200" i="1" dirty="0">
                <a:solidFill>
                  <a:srgbClr val="FF0000"/>
                </a:solidFill>
              </a:rPr>
              <a:t> =</a:t>
            </a:r>
          </a:p>
          <a:p>
            <a:pPr marL="0" indent="0">
              <a:buNone/>
            </a:pPr>
            <a:r>
              <a:rPr lang="es-BO" sz="2200" i="1" dirty="0">
                <a:solidFill>
                  <a:srgbClr val="FF0000"/>
                </a:solidFill>
              </a:rPr>
              <a:t>request.getParameter</a:t>
            </a:r>
            <a:r>
              <a:rPr lang="es-BO" sz="2200" i="1" dirty="0">
                <a:solidFill>
                  <a:srgbClr val="FF0000"/>
                </a:solidFill>
              </a:rPr>
              <a:t>(AUTHOR_PARAM);</a:t>
            </a:r>
          </a:p>
          <a:p>
            <a:pPr marL="0" indent="0">
              <a:buNone/>
            </a:pPr>
            <a:r>
              <a:rPr lang="es-BO" sz="2200" i="1" dirty="0">
                <a:solidFill>
                  <a:srgbClr val="FF0000"/>
                </a:solidFill>
              </a:rPr>
              <a:t>...</a:t>
            </a:r>
          </a:p>
          <a:p>
            <a:pPr marL="0" indent="0">
              <a:buNone/>
            </a:pPr>
            <a:r>
              <a:rPr lang="es-BO" sz="2200" i="1" dirty="0">
                <a:solidFill>
                  <a:srgbClr val="FF0000"/>
                </a:solidFill>
              </a:rPr>
              <a:t>Cookie </a:t>
            </a:r>
            <a:r>
              <a:rPr lang="es-BO" sz="2200" i="1" dirty="0">
                <a:solidFill>
                  <a:srgbClr val="FF0000"/>
                </a:solidFill>
              </a:rPr>
              <a:t>cookie</a:t>
            </a:r>
            <a:r>
              <a:rPr lang="es-BO" sz="2200" i="1" dirty="0">
                <a:solidFill>
                  <a:srgbClr val="FF0000"/>
                </a:solidFill>
              </a:rPr>
              <a:t> = new</a:t>
            </a:r>
          </a:p>
          <a:p>
            <a:pPr marL="0" indent="0">
              <a:buNone/>
            </a:pPr>
            <a:r>
              <a:rPr lang="es-BO" sz="2200" i="1" dirty="0">
                <a:solidFill>
                  <a:srgbClr val="FF0000"/>
                </a:solidFill>
              </a:rPr>
              <a:t>Cookie("</a:t>
            </a:r>
            <a:r>
              <a:rPr lang="es-BO" sz="2200" i="1" dirty="0">
                <a:solidFill>
                  <a:srgbClr val="FF0000"/>
                </a:solidFill>
              </a:rPr>
              <a:t>author</a:t>
            </a:r>
            <a:r>
              <a:rPr lang="es-BO" sz="2200" i="1" dirty="0">
                <a:solidFill>
                  <a:srgbClr val="FF0000"/>
                </a:solidFill>
              </a:rPr>
              <a:t>", </a:t>
            </a:r>
            <a:r>
              <a:rPr lang="es-BO" sz="2200" i="1" dirty="0">
                <a:solidFill>
                  <a:srgbClr val="FF0000"/>
                </a:solidFill>
              </a:rPr>
              <a:t>author</a:t>
            </a:r>
            <a:r>
              <a:rPr lang="es-BO" sz="2200" i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s-BO" sz="2200" i="1" dirty="0">
                <a:solidFill>
                  <a:srgbClr val="FF0000"/>
                </a:solidFill>
              </a:rPr>
              <a:t>cookie.setMaxAge</a:t>
            </a:r>
            <a:r>
              <a:rPr lang="es-BO" sz="2200" i="1" dirty="0">
                <a:solidFill>
                  <a:srgbClr val="FF0000"/>
                </a:solidFill>
              </a:rPr>
              <a:t>(</a:t>
            </a:r>
            <a:r>
              <a:rPr lang="es-BO" sz="2200" i="1" dirty="0">
                <a:solidFill>
                  <a:srgbClr val="FF0000"/>
                </a:solidFill>
              </a:rPr>
              <a:t>cookieExpiration</a:t>
            </a:r>
            <a:r>
              <a:rPr lang="es-BO" sz="2200" i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s-BO" sz="2200" i="1" dirty="0">
                <a:solidFill>
                  <a:srgbClr val="FF0000"/>
                </a:solidFill>
              </a:rPr>
              <a:t>response.addCookie</a:t>
            </a:r>
            <a:r>
              <a:rPr lang="es-BO" sz="2200" i="1" dirty="0">
                <a:solidFill>
                  <a:srgbClr val="FF0000"/>
                </a:solidFill>
              </a:rPr>
              <a:t>(cookie);</a:t>
            </a: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 bwMode="auto">
          <a:xfrm>
            <a:off x="4857831" y="1196752"/>
            <a:ext cx="4286169" cy="551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s-BO" sz="2000" i="1" dirty="0">
                <a:solidFill>
                  <a:srgbClr val="FF0000"/>
                </a:solidFill>
              </a:rPr>
              <a:t>Input = </a:t>
            </a:r>
            <a:r>
              <a:rPr lang="es-BO" sz="2000" i="1" dirty="0">
                <a:solidFill>
                  <a:srgbClr val="FF0000"/>
                </a:solidFill>
              </a:rPr>
              <a:t>Jason</a:t>
            </a:r>
            <a:endParaRPr lang="es-BO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BO" sz="2000" i="1" dirty="0">
                <a:solidFill>
                  <a:srgbClr val="FF0000"/>
                </a:solidFill>
              </a:rPr>
              <a:t>HTTP/1.1 200 OK</a:t>
            </a:r>
          </a:p>
          <a:p>
            <a:pPr marL="0" indent="0">
              <a:buNone/>
            </a:pPr>
            <a:r>
              <a:rPr lang="es-BO" sz="2000" i="1" dirty="0">
                <a:solidFill>
                  <a:srgbClr val="FF0000"/>
                </a:solidFill>
              </a:rPr>
              <a:t>...</a:t>
            </a:r>
          </a:p>
          <a:p>
            <a:pPr marL="0" indent="0">
              <a:buNone/>
            </a:pPr>
            <a:r>
              <a:rPr lang="es-BO" sz="2000" i="1" dirty="0">
                <a:solidFill>
                  <a:srgbClr val="FF0000"/>
                </a:solidFill>
              </a:rPr>
              <a:t>Set-Cookie: </a:t>
            </a:r>
            <a:r>
              <a:rPr lang="es-BO" sz="2000" i="1" dirty="0">
                <a:solidFill>
                  <a:srgbClr val="FF0000"/>
                </a:solidFill>
              </a:rPr>
              <a:t>author</a:t>
            </a:r>
            <a:r>
              <a:rPr lang="es-BO" sz="2000" i="1" dirty="0">
                <a:solidFill>
                  <a:srgbClr val="FF0000"/>
                </a:solidFill>
              </a:rPr>
              <a:t>=</a:t>
            </a:r>
            <a:r>
              <a:rPr lang="es-BO" sz="2000" i="1" dirty="0">
                <a:solidFill>
                  <a:srgbClr val="FF0000"/>
                </a:solidFill>
              </a:rPr>
              <a:t>Jason</a:t>
            </a:r>
            <a:endParaRPr lang="es-BO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BO" sz="2000" i="1" dirty="0">
                <a:solidFill>
                  <a:srgbClr val="FF0000"/>
                </a:solidFill>
              </a:rPr>
              <a:t>...</a:t>
            </a:r>
          </a:p>
          <a:p>
            <a:pPr marL="0" indent="0">
              <a:buNone/>
            </a:pPr>
            <a:r>
              <a:rPr lang="es-BO" sz="2000" i="1" dirty="0" smtClean="0">
                <a:solidFill>
                  <a:srgbClr val="FF0000"/>
                </a:solidFill>
              </a:rPr>
              <a:t>Input </a:t>
            </a:r>
            <a:r>
              <a:rPr lang="es-BO" sz="2000" i="1" dirty="0">
                <a:solidFill>
                  <a:srgbClr val="FF0000"/>
                </a:solidFill>
              </a:rPr>
              <a:t>= </a:t>
            </a:r>
            <a:r>
              <a:rPr lang="es-BO" sz="2000" i="1" dirty="0">
                <a:solidFill>
                  <a:srgbClr val="FF0000"/>
                </a:solidFill>
              </a:rPr>
              <a:t>JasonTheHacker</a:t>
            </a:r>
            <a:r>
              <a:rPr lang="es-BO" sz="2000" i="1" dirty="0">
                <a:solidFill>
                  <a:srgbClr val="FF0000"/>
                </a:solidFill>
              </a:rPr>
              <a:t>\r\</a:t>
            </a:r>
            <a:r>
              <a:rPr lang="es-BO" sz="2000" i="1" dirty="0">
                <a:solidFill>
                  <a:srgbClr val="FF0000"/>
                </a:solidFill>
              </a:rPr>
              <a:t>nHTTP</a:t>
            </a:r>
            <a:r>
              <a:rPr lang="es-BO" sz="2000" i="1" dirty="0">
                <a:solidFill>
                  <a:srgbClr val="FF0000"/>
                </a:solidFill>
              </a:rPr>
              <a:t>/1.1 200 OK\r\n</a:t>
            </a:r>
          </a:p>
          <a:p>
            <a:pPr marL="0" indent="0">
              <a:buNone/>
            </a:pPr>
            <a:r>
              <a:rPr lang="es-BO" sz="2000" u="sng" dirty="0" smtClean="0">
                <a:solidFill>
                  <a:schemeClr val="bg1"/>
                </a:solidFill>
              </a:rPr>
              <a:t>Primera respuesta</a:t>
            </a:r>
            <a:endParaRPr lang="es-BO" sz="2000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BO" sz="2000" i="1" dirty="0" smtClean="0">
                <a:solidFill>
                  <a:srgbClr val="FF0000"/>
                </a:solidFill>
              </a:rPr>
              <a:t>	Set-Cookie</a:t>
            </a:r>
            <a:r>
              <a:rPr lang="es-BO" sz="2000" i="1" dirty="0">
                <a:solidFill>
                  <a:srgbClr val="FF0000"/>
                </a:solidFill>
              </a:rPr>
              <a:t>: </a:t>
            </a:r>
            <a:r>
              <a:rPr lang="es-BO" sz="2000" i="1" dirty="0" smtClean="0">
                <a:solidFill>
                  <a:srgbClr val="FF0000"/>
                </a:solidFill>
              </a:rPr>
              <a:t>	</a:t>
            </a:r>
            <a:r>
              <a:rPr lang="es-BO" sz="2000" i="1" dirty="0" smtClean="0">
                <a:solidFill>
                  <a:srgbClr val="FF0000"/>
                </a:solidFill>
              </a:rPr>
              <a:t>author</a:t>
            </a:r>
            <a:r>
              <a:rPr lang="es-BO" sz="2000" i="1" dirty="0" smtClean="0">
                <a:solidFill>
                  <a:srgbClr val="FF0000"/>
                </a:solidFill>
              </a:rPr>
              <a:t>=</a:t>
            </a:r>
            <a:r>
              <a:rPr lang="es-BO" sz="2000" i="1" dirty="0" smtClean="0">
                <a:solidFill>
                  <a:srgbClr val="FF0000"/>
                </a:solidFill>
              </a:rPr>
              <a:t>JasonTheHacker</a:t>
            </a:r>
            <a:endParaRPr lang="es-BO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BO" sz="2000" i="1" dirty="0" smtClean="0">
                <a:solidFill>
                  <a:srgbClr val="FF0000"/>
                </a:solidFill>
              </a:rPr>
              <a:t>	HTTP/1.1 </a:t>
            </a:r>
            <a:r>
              <a:rPr lang="es-BO" sz="2000" i="1" dirty="0">
                <a:solidFill>
                  <a:srgbClr val="FF0000"/>
                </a:solidFill>
              </a:rPr>
              <a:t>200 OK</a:t>
            </a:r>
          </a:p>
          <a:p>
            <a:pPr marL="0" indent="0">
              <a:buNone/>
            </a:pPr>
            <a:r>
              <a:rPr lang="es-BO" sz="2000" i="1" dirty="0" smtClean="0">
                <a:solidFill>
                  <a:srgbClr val="FF0000"/>
                </a:solidFill>
              </a:rPr>
              <a:t>	...</a:t>
            </a:r>
            <a:endParaRPr lang="es-BO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BO" sz="2000" u="sng" dirty="0" smtClean="0">
                <a:solidFill>
                  <a:schemeClr val="bg1"/>
                </a:solidFill>
              </a:rPr>
              <a:t>Segunda </a:t>
            </a:r>
            <a:r>
              <a:rPr lang="es-BO" sz="2000" u="sng" dirty="0">
                <a:solidFill>
                  <a:schemeClr val="bg1"/>
                </a:solidFill>
              </a:rPr>
              <a:t>respuesta</a:t>
            </a:r>
          </a:p>
          <a:p>
            <a:pPr marL="0" indent="0">
              <a:buNone/>
            </a:pPr>
            <a:endParaRPr lang="es-BO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BO" sz="2000" i="1" dirty="0">
                <a:solidFill>
                  <a:srgbClr val="FF0000"/>
                </a:solidFill>
              </a:rPr>
              <a:t>HTTP/1.1 200 OK</a:t>
            </a:r>
          </a:p>
          <a:p>
            <a:pPr marL="0" indent="0">
              <a:buNone/>
            </a:pPr>
            <a:r>
              <a:rPr lang="es-BO" sz="2000" dirty="0">
                <a:solidFill>
                  <a:srgbClr val="FF00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827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Ataque Web Cache </a:t>
            </a:r>
            <a:r>
              <a:rPr lang="es-BO" dirty="0"/>
              <a:t>Poisoning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Un atacante fuerza a la cache del servidor web que limpie su contenido caché actual y envía su propia petición realizada, la cual será almacenada en caché.</a:t>
            </a:r>
          </a:p>
        </p:txBody>
      </p:sp>
    </p:spTree>
    <p:extLst>
      <p:ext uri="{BB962C8B-B14F-4D97-AF65-F5344CB8AC3E}">
        <p14:creationId xmlns:p14="http://schemas.microsoft.com/office/powerpoint/2010/main" val="3363414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HTTP Response </a:t>
            </a:r>
            <a:r>
              <a:rPr lang="es-BO" dirty="0"/>
              <a:t>Hijacking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La víctima </a:t>
            </a:r>
            <a:r>
              <a:rPr lang="es-BO" dirty="0" smtClean="0"/>
              <a:t>enviará </a:t>
            </a:r>
            <a:r>
              <a:rPr lang="es-BO" dirty="0"/>
              <a:t>una respuesta de fraccionamiento al servidor. El servidor realiza la primera </a:t>
            </a:r>
            <a:r>
              <a:rPr lang="es-BO" dirty="0" smtClean="0"/>
              <a:t>respuesta. </a:t>
            </a:r>
            <a:r>
              <a:rPr lang="es-BO" dirty="0"/>
              <a:t>El cliente solicita el servicio </a:t>
            </a:r>
            <a:r>
              <a:rPr lang="es-BO" dirty="0">
                <a:solidFill>
                  <a:srgbClr val="00B050"/>
                </a:solidFill>
              </a:rPr>
              <a:t>http://</a:t>
            </a:r>
            <a:r>
              <a:rPr lang="es-BO" dirty="0" smtClean="0">
                <a:solidFill>
                  <a:srgbClr val="00B050"/>
                </a:solidFill>
              </a:rPr>
              <a:t>www.juggybank.com/account?id=214 </a:t>
            </a:r>
            <a:r>
              <a:rPr lang="es-BO" dirty="0"/>
              <a:t>Luego el servidor envía la respuesta a la solicitud del atacante. El atacante solicita para </a:t>
            </a:r>
            <a:r>
              <a:rPr lang="es-BO" dirty="0">
                <a:solidFill>
                  <a:srgbClr val="00B050"/>
                </a:solidFill>
              </a:rPr>
              <a:t>http://</a:t>
            </a:r>
            <a:r>
              <a:rPr lang="es-BO" dirty="0" smtClean="0">
                <a:solidFill>
                  <a:srgbClr val="00B050"/>
                </a:solidFill>
              </a:rPr>
              <a:t>www.juggybank.com/index.html </a:t>
            </a:r>
            <a:r>
              <a:rPr lang="es-BO" dirty="0" smtClean="0"/>
              <a:t>El  atacante </a:t>
            </a:r>
            <a:r>
              <a:rPr lang="es-BO" dirty="0"/>
              <a:t>obtiene la respuesta de la solicitud de la víctima. </a:t>
            </a:r>
          </a:p>
        </p:txBody>
      </p:sp>
    </p:spTree>
    <p:extLst>
      <p:ext uri="{BB962C8B-B14F-4D97-AF65-F5344CB8AC3E}">
        <p14:creationId xmlns:p14="http://schemas.microsoft.com/office/powerpoint/2010/main" val="2773773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Ataque SSH de fuerza bruta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Los protocolos SSH son utilizados para </a:t>
            </a:r>
            <a:r>
              <a:rPr lang="es-BO" dirty="0" smtClean="0"/>
              <a:t>cifrar </a:t>
            </a:r>
            <a:r>
              <a:rPr lang="es-BO" dirty="0"/>
              <a:t>un </a:t>
            </a:r>
            <a:r>
              <a:rPr lang="es-BO" dirty="0" smtClean="0"/>
              <a:t>túnel </a:t>
            </a:r>
            <a:r>
              <a:rPr lang="es-BO" dirty="0"/>
              <a:t>SSH entre dos hosts para poder transferir datos sin encriptación en una red insegura. Los atacantes pueden hacer fuerza bruta a las credenciales </a:t>
            </a:r>
            <a:r>
              <a:rPr lang="es-BO" dirty="0"/>
              <a:t>login</a:t>
            </a:r>
            <a:r>
              <a:rPr lang="es-BO" dirty="0"/>
              <a:t> SSH para obtener acceso no autorizado al </a:t>
            </a:r>
            <a:r>
              <a:rPr lang="es-BO" dirty="0" smtClean="0"/>
              <a:t>túnel </a:t>
            </a:r>
            <a:r>
              <a:rPr lang="es-BO" dirty="0"/>
              <a:t>SSH. Los túneles SSH </a:t>
            </a:r>
            <a:r>
              <a:rPr lang="es-BO" dirty="0" smtClean="0"/>
              <a:t>puede </a:t>
            </a:r>
            <a:r>
              <a:rPr lang="es-BO" dirty="0"/>
              <a:t>ser utilizados para transferir </a:t>
            </a:r>
            <a:r>
              <a:rPr lang="es-BO" dirty="0"/>
              <a:t>malwares</a:t>
            </a:r>
            <a:r>
              <a:rPr lang="es-BO" dirty="0"/>
              <a:t> y otros </a:t>
            </a:r>
            <a:r>
              <a:rPr lang="es-BO" dirty="0"/>
              <a:t>exploits</a:t>
            </a:r>
            <a:r>
              <a:rPr lang="es-BO" dirty="0"/>
              <a:t> a las víctimas sin ser detectados.</a:t>
            </a:r>
          </a:p>
        </p:txBody>
      </p:sp>
    </p:spTree>
    <p:extLst>
      <p:ext uri="{BB962C8B-B14F-4D97-AF65-F5344CB8AC3E}">
        <p14:creationId xmlns:p14="http://schemas.microsoft.com/office/powerpoint/2010/main" val="2097589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Ataque </a:t>
            </a:r>
            <a:r>
              <a:rPr lang="es-BO" dirty="0"/>
              <a:t>Man</a:t>
            </a:r>
            <a:r>
              <a:rPr lang="es-BO" dirty="0"/>
              <a:t>-in-</a:t>
            </a:r>
            <a:r>
              <a:rPr lang="es-BO" dirty="0"/>
              <a:t>the</a:t>
            </a:r>
            <a:r>
              <a:rPr lang="es-BO" dirty="0"/>
              <a:t>-</a:t>
            </a:r>
            <a:r>
              <a:rPr lang="es-BO" dirty="0"/>
              <a:t>Middle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Permite al atacante obtener información sensible Interceptando y Alterando las comunicaciones entre el usuario final y los servidores Web. Un atacante actúa como un proxy de manera tal que las comunicaciones entre el cliente y el servidor Web se harán a través de él.</a:t>
            </a:r>
          </a:p>
        </p:txBody>
      </p:sp>
    </p:spTree>
    <p:extLst>
      <p:ext uri="{BB962C8B-B14F-4D97-AF65-F5344CB8AC3E}">
        <p14:creationId xmlns:p14="http://schemas.microsoft.com/office/powerpoint/2010/main" val="276830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Servidores Web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Apache e IIS tienen la mayoría de </a:t>
            </a:r>
            <a:r>
              <a:rPr lang="es-BO" dirty="0"/>
              <a:t>websites</a:t>
            </a:r>
            <a:r>
              <a:rPr lang="es-BO" dirty="0"/>
              <a:t> </a:t>
            </a:r>
            <a:r>
              <a:rPr lang="es-BO" dirty="0" smtClean="0"/>
              <a:t>hosteados</a:t>
            </a:r>
            <a:r>
              <a:rPr lang="es-BO" dirty="0" smtClean="0"/>
              <a:t> en todo el mundo.</a:t>
            </a:r>
            <a:endParaRPr lang="es-B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00255"/>
            <a:ext cx="2962277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188570"/>
            <a:ext cx="4277816" cy="3048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438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Passwords</a:t>
            </a:r>
            <a:r>
              <a:rPr lang="es-BO" dirty="0"/>
              <a:t> </a:t>
            </a:r>
            <a:r>
              <a:rPr lang="es-BO" dirty="0"/>
              <a:t>crackin</a:t>
            </a:r>
            <a:r>
              <a:rPr lang="es-BO" dirty="0"/>
              <a:t> de los servidores Web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3000" dirty="0"/>
              <a:t>Se utilizan los mismos métodos de </a:t>
            </a:r>
            <a:r>
              <a:rPr lang="es-BO" sz="3000" dirty="0"/>
              <a:t>crackeo</a:t>
            </a:r>
            <a:r>
              <a:rPr lang="es-BO" sz="3000" dirty="0"/>
              <a:t> de siempre.</a:t>
            </a:r>
          </a:p>
          <a:p>
            <a:pPr marL="0" indent="0">
              <a:buNone/>
            </a:pPr>
            <a:r>
              <a:rPr lang="es-BO" sz="3000" dirty="0"/>
              <a:t>Un atacante intenta explotar una debilidad para </a:t>
            </a:r>
            <a:r>
              <a:rPr lang="es-BO" sz="3000" dirty="0"/>
              <a:t>hackear</a:t>
            </a:r>
            <a:r>
              <a:rPr lang="es-BO" sz="3000" dirty="0"/>
              <a:t> los </a:t>
            </a:r>
            <a:r>
              <a:rPr lang="es-BO" sz="3000" dirty="0"/>
              <a:t>passwords</a:t>
            </a:r>
            <a:r>
              <a:rPr lang="es-BO" sz="3000" dirty="0"/>
              <a:t> bien elegidos.</a:t>
            </a:r>
          </a:p>
          <a:p>
            <a:pPr marL="0" indent="0">
              <a:buNone/>
            </a:pPr>
            <a:r>
              <a:rPr lang="es-BO" sz="3000" dirty="0"/>
              <a:t>Muchos intentos de hacking comienzan con </a:t>
            </a:r>
            <a:r>
              <a:rPr lang="es-BO" sz="3000" dirty="0"/>
              <a:t>crackeo</a:t>
            </a:r>
            <a:r>
              <a:rPr lang="es-BO" sz="3000" dirty="0"/>
              <a:t> de contraseñas y prueban al servidor Web que son un usuario válido.</a:t>
            </a:r>
          </a:p>
          <a:p>
            <a:pPr marL="0" indent="0">
              <a:buNone/>
            </a:pPr>
            <a:r>
              <a:rPr lang="es-BO" sz="3000" dirty="0"/>
              <a:t>Los atacantes utilizan distintos métodos como ingeniería social, </a:t>
            </a:r>
            <a:r>
              <a:rPr lang="es-BO" sz="3000" dirty="0"/>
              <a:t>spoofing</a:t>
            </a:r>
            <a:r>
              <a:rPr lang="es-BO" sz="3000" dirty="0"/>
              <a:t>, </a:t>
            </a:r>
            <a:r>
              <a:rPr lang="es-BO" sz="3000" dirty="0"/>
              <a:t>phishing</a:t>
            </a:r>
            <a:r>
              <a:rPr lang="es-BO" sz="3000" dirty="0"/>
              <a:t>, caballos de </a:t>
            </a:r>
            <a:r>
              <a:rPr lang="es-BO" sz="3000" dirty="0"/>
              <a:t>troya</a:t>
            </a:r>
            <a:r>
              <a:rPr lang="es-BO" sz="3000" dirty="0"/>
              <a:t>, virus, </a:t>
            </a:r>
            <a:r>
              <a:rPr lang="es-BO" sz="3000" dirty="0"/>
              <a:t>wiretapping</a:t>
            </a:r>
            <a:r>
              <a:rPr lang="es-BO" sz="3000" dirty="0"/>
              <a:t>, </a:t>
            </a:r>
            <a:r>
              <a:rPr lang="es-BO" sz="3000" dirty="0"/>
              <a:t>keyloggers</a:t>
            </a:r>
            <a:r>
              <a:rPr lang="es-BO" sz="30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394454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Passwords</a:t>
            </a:r>
            <a:r>
              <a:rPr lang="es-BO" dirty="0"/>
              <a:t> </a:t>
            </a:r>
            <a:r>
              <a:rPr lang="es-BO" dirty="0"/>
              <a:t>crackin</a:t>
            </a:r>
            <a:r>
              <a:rPr lang="es-BO" dirty="0"/>
              <a:t> de los servidores Web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3100" dirty="0"/>
              <a:t>Un Atacante apunta sobre todo para:</a:t>
            </a:r>
          </a:p>
          <a:p>
            <a:pPr marL="0" indent="0">
              <a:buNone/>
            </a:pPr>
            <a:r>
              <a:rPr lang="es-BO" sz="3100" dirty="0"/>
              <a:t>- </a:t>
            </a:r>
            <a:r>
              <a:rPr lang="es-BO" sz="3100" dirty="0"/>
              <a:t>Crackear</a:t>
            </a:r>
            <a:r>
              <a:rPr lang="es-BO" sz="3100" dirty="0"/>
              <a:t> formularios web de autenticación.</a:t>
            </a:r>
          </a:p>
          <a:p>
            <a:pPr marL="0" indent="0">
              <a:buNone/>
            </a:pPr>
            <a:r>
              <a:rPr lang="es-BO" sz="3100" dirty="0"/>
              <a:t>- Túneles SSH</a:t>
            </a:r>
          </a:p>
          <a:p>
            <a:pPr marL="0" indent="0">
              <a:buNone/>
            </a:pPr>
            <a:r>
              <a:rPr lang="es-BO" sz="3100" dirty="0"/>
              <a:t>- </a:t>
            </a:r>
            <a:r>
              <a:rPr lang="es-BO" sz="3100" dirty="0" smtClean="0"/>
              <a:t>Servidores </a:t>
            </a:r>
            <a:r>
              <a:rPr lang="es-BO" sz="3100" dirty="0"/>
              <a:t>FTP</a:t>
            </a:r>
          </a:p>
          <a:p>
            <a:pPr marL="0" indent="0">
              <a:buNone/>
            </a:pPr>
            <a:r>
              <a:rPr lang="es-BO" sz="3100" dirty="0"/>
              <a:t>- Servidores SMTP</a:t>
            </a:r>
          </a:p>
          <a:p>
            <a:pPr marL="0" indent="0">
              <a:buNone/>
            </a:pPr>
            <a:r>
              <a:rPr lang="es-BO" sz="3100" dirty="0"/>
              <a:t>- Web shares</a:t>
            </a:r>
          </a:p>
          <a:p>
            <a:pPr marL="0" indent="0">
              <a:buNone/>
            </a:pPr>
            <a:r>
              <a:rPr lang="es-BO" sz="3100" dirty="0"/>
              <a:t>Las contraseñas más comunes son: </a:t>
            </a:r>
            <a:r>
              <a:rPr lang="es-BO" sz="3100" dirty="0"/>
              <a:t>root</a:t>
            </a:r>
            <a:r>
              <a:rPr lang="es-BO" sz="3100" dirty="0"/>
              <a:t>, </a:t>
            </a:r>
            <a:r>
              <a:rPr lang="es-BO" sz="3100" dirty="0"/>
              <a:t>administrator</a:t>
            </a:r>
            <a:r>
              <a:rPr lang="es-BO" sz="3100" dirty="0"/>
              <a:t>, </a:t>
            </a:r>
            <a:r>
              <a:rPr lang="es-BO" sz="3100" dirty="0"/>
              <a:t>admin</a:t>
            </a:r>
            <a:r>
              <a:rPr lang="es-BO" sz="3100" dirty="0"/>
              <a:t>, demo, test, </a:t>
            </a:r>
            <a:r>
              <a:rPr lang="es-BO" sz="3100" dirty="0"/>
              <a:t>guest</a:t>
            </a:r>
            <a:r>
              <a:rPr lang="es-BO" sz="3100" dirty="0"/>
              <a:t>, </a:t>
            </a:r>
            <a:r>
              <a:rPr lang="es-BO" sz="3100" dirty="0"/>
              <a:t>qwerty</a:t>
            </a:r>
            <a:r>
              <a:rPr lang="es-BO" sz="3100" dirty="0"/>
              <a:t>, nombres de mascotas, etc.</a:t>
            </a:r>
          </a:p>
        </p:txBody>
      </p:sp>
    </p:spTree>
    <p:extLst>
      <p:ext uri="{BB962C8B-B14F-4D97-AF65-F5344CB8AC3E}">
        <p14:creationId xmlns:p14="http://schemas.microsoft.com/office/powerpoint/2010/main" val="314178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BO" sz="3600" dirty="0"/>
              <a:t>Técnicas de </a:t>
            </a:r>
            <a:r>
              <a:rPr lang="es-BO" sz="3600" dirty="0"/>
              <a:t>crackeo</a:t>
            </a:r>
            <a:r>
              <a:rPr lang="es-BO" sz="3600" dirty="0"/>
              <a:t> de contraseñas para los servidores WEB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1. Adivinando</a:t>
            </a:r>
          </a:p>
          <a:p>
            <a:pPr marL="0" indent="0">
              <a:buNone/>
            </a:pPr>
            <a:r>
              <a:rPr lang="es-BO" dirty="0"/>
              <a:t>2. Ataques de diccionario</a:t>
            </a:r>
          </a:p>
          <a:p>
            <a:pPr marL="0" indent="0">
              <a:buNone/>
            </a:pPr>
            <a:r>
              <a:rPr lang="es-BO" dirty="0"/>
              <a:t>3. Ataques híbridos.</a:t>
            </a:r>
          </a:p>
          <a:p>
            <a:pPr marL="0" indent="0">
              <a:buNone/>
            </a:pPr>
            <a:r>
              <a:rPr lang="es-BO" dirty="0"/>
              <a:t>4. Ataques de fuerza </a:t>
            </a:r>
            <a:r>
              <a:rPr lang="es-BO" dirty="0" smtClean="0"/>
              <a:t>bruta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/>
              <a:t>Pueden ser realizados manualmente o utilizando herramientas automatizadas como: </a:t>
            </a:r>
            <a:r>
              <a:rPr lang="es-BO" dirty="0" smtClean="0"/>
              <a:t>Caín </a:t>
            </a:r>
            <a:r>
              <a:rPr lang="es-BO" dirty="0"/>
              <a:t>&amp;</a:t>
            </a:r>
            <a:r>
              <a:rPr lang="es-BO" dirty="0" smtClean="0"/>
              <a:t> </a:t>
            </a:r>
            <a:r>
              <a:rPr lang="es-BO" dirty="0"/>
              <a:t>Abel, </a:t>
            </a:r>
            <a:r>
              <a:rPr lang="es-BO" dirty="0"/>
              <a:t>Brutus</a:t>
            </a:r>
            <a:r>
              <a:rPr lang="es-BO" dirty="0"/>
              <a:t>, TCH </a:t>
            </a:r>
            <a:r>
              <a:rPr lang="es-BO" dirty="0"/>
              <a:t>Hydra</a:t>
            </a:r>
            <a:r>
              <a:rPr lang="es-BO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735979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sz="2700" dirty="0" smtClean="0"/>
              <a:t>Un </a:t>
            </a:r>
            <a:r>
              <a:rPr lang="es-BO" sz="2700" dirty="0"/>
              <a:t>input no </a:t>
            </a:r>
            <a:r>
              <a:rPr lang="es-BO" sz="2700" dirty="0" smtClean="0"/>
              <a:t>validado</a:t>
            </a:r>
            <a:r>
              <a:rPr lang="es-BO" sz="2700" dirty="0"/>
              <a:t>.</a:t>
            </a:r>
          </a:p>
          <a:p>
            <a:r>
              <a:rPr lang="es-BO" sz="2700" dirty="0" smtClean="0"/>
              <a:t>Manipulación </a:t>
            </a:r>
            <a:r>
              <a:rPr lang="es-BO" sz="2700" dirty="0"/>
              <a:t>de un formulario o parámetro.</a:t>
            </a:r>
          </a:p>
          <a:p>
            <a:r>
              <a:rPr lang="es-BO" sz="2700" dirty="0" smtClean="0"/>
              <a:t>Directorio transversal.</a:t>
            </a:r>
            <a:endParaRPr lang="es-BO" sz="2700" dirty="0"/>
          </a:p>
          <a:p>
            <a:r>
              <a:rPr lang="es-BO" sz="2700" dirty="0" smtClean="0"/>
              <a:t>Ataques </a:t>
            </a:r>
            <a:r>
              <a:rPr lang="es-BO" sz="2700" dirty="0"/>
              <a:t>SQL </a:t>
            </a:r>
            <a:r>
              <a:rPr lang="es-BO" sz="2700" dirty="0"/>
              <a:t>Injection</a:t>
            </a:r>
            <a:r>
              <a:rPr lang="es-BO" sz="2700" dirty="0"/>
              <a:t>.</a:t>
            </a:r>
          </a:p>
          <a:p>
            <a:r>
              <a:rPr lang="es-BO" sz="2700" dirty="0" smtClean="0"/>
              <a:t>Ataques </a:t>
            </a:r>
            <a:r>
              <a:rPr lang="es-BO" sz="2700" dirty="0"/>
              <a:t>de inyección de comandos.</a:t>
            </a:r>
          </a:p>
          <a:p>
            <a:r>
              <a:rPr lang="es-BO" sz="2700" dirty="0" smtClean="0"/>
              <a:t>Ataques </a:t>
            </a:r>
            <a:r>
              <a:rPr lang="es-BO" sz="2700" dirty="0"/>
              <a:t>de inyección de archivos.</a:t>
            </a:r>
          </a:p>
          <a:p>
            <a:r>
              <a:rPr lang="es-BO" sz="2700" dirty="0" smtClean="0"/>
              <a:t>Ataques </a:t>
            </a:r>
            <a:r>
              <a:rPr lang="es-BO" sz="2700" dirty="0"/>
              <a:t>Cross-</a:t>
            </a:r>
            <a:r>
              <a:rPr lang="es-BO" sz="2700" dirty="0"/>
              <a:t>Site</a:t>
            </a:r>
            <a:r>
              <a:rPr lang="es-BO" sz="2700" dirty="0"/>
              <a:t> scripting (XSS).</a:t>
            </a:r>
          </a:p>
          <a:p>
            <a:r>
              <a:rPr lang="es-BO" sz="2700" dirty="0" smtClean="0"/>
              <a:t>Ataque </a:t>
            </a:r>
            <a:r>
              <a:rPr lang="es-BO" sz="2700" dirty="0"/>
              <a:t>Cross-</a:t>
            </a:r>
            <a:r>
              <a:rPr lang="es-BO" sz="2700" dirty="0"/>
              <a:t>Site</a:t>
            </a:r>
            <a:r>
              <a:rPr lang="es-BO" sz="2700" dirty="0"/>
              <a:t> </a:t>
            </a:r>
            <a:r>
              <a:rPr lang="es-BO" sz="2700" dirty="0"/>
              <a:t>Request</a:t>
            </a:r>
            <a:r>
              <a:rPr lang="es-BO" sz="2700" dirty="0"/>
              <a:t> </a:t>
            </a:r>
            <a:r>
              <a:rPr lang="es-BO" sz="2700" dirty="0"/>
              <a:t>Forgery</a:t>
            </a:r>
            <a:r>
              <a:rPr lang="es-BO" sz="2700" dirty="0"/>
              <a:t>.</a:t>
            </a:r>
          </a:p>
          <a:p>
            <a:r>
              <a:rPr lang="es-BO" sz="2700" dirty="0" smtClean="0"/>
              <a:t>Ataque </a:t>
            </a:r>
            <a:r>
              <a:rPr lang="es-BO" sz="2700" dirty="0"/>
              <a:t>DoS</a:t>
            </a:r>
            <a:r>
              <a:rPr lang="es-BO" sz="2700" dirty="0"/>
              <a:t>.</a:t>
            </a:r>
          </a:p>
          <a:p>
            <a:r>
              <a:rPr lang="es-BO" sz="2700" dirty="0" smtClean="0"/>
              <a:t>Ataques </a:t>
            </a:r>
            <a:r>
              <a:rPr lang="es-BO" sz="2700" dirty="0"/>
              <a:t>Buffer </a:t>
            </a:r>
            <a:r>
              <a:rPr lang="es-BO" sz="2700" dirty="0"/>
              <a:t>Overflow</a:t>
            </a:r>
            <a:r>
              <a:rPr lang="es-BO" sz="2700" dirty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Ataques a una aplicación </a:t>
            </a:r>
            <a:r>
              <a:rPr lang="es-BO" dirty="0" smtClean="0"/>
              <a:t>WEB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560343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Metodología de ataque a Servidor Web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Information</a:t>
            </a:r>
            <a:r>
              <a:rPr lang="es-BO" dirty="0" smtClean="0"/>
              <a:t> </a:t>
            </a:r>
            <a:r>
              <a:rPr lang="es-BO" dirty="0"/>
              <a:t>Gathering</a:t>
            </a:r>
            <a:r>
              <a:rPr lang="es-BO" dirty="0"/>
              <a:t>.</a:t>
            </a:r>
          </a:p>
          <a:p>
            <a:r>
              <a:rPr lang="es-BO" dirty="0" smtClean="0"/>
              <a:t>WebServer</a:t>
            </a:r>
            <a:r>
              <a:rPr lang="es-BO" dirty="0" smtClean="0"/>
              <a:t> </a:t>
            </a:r>
            <a:r>
              <a:rPr lang="es-BO" dirty="0"/>
              <a:t>footprinting</a:t>
            </a:r>
            <a:r>
              <a:rPr lang="es-BO" dirty="0"/>
              <a:t>.</a:t>
            </a:r>
          </a:p>
          <a:p>
            <a:r>
              <a:rPr lang="es-BO" dirty="0" smtClean="0"/>
              <a:t>Mirror</a:t>
            </a:r>
            <a:r>
              <a:rPr lang="es-BO" dirty="0" smtClean="0"/>
              <a:t> </a:t>
            </a:r>
            <a:r>
              <a:rPr lang="es-BO" dirty="0"/>
              <a:t>Website</a:t>
            </a:r>
            <a:r>
              <a:rPr lang="es-BO" dirty="0"/>
              <a:t>.</a:t>
            </a:r>
          </a:p>
          <a:p>
            <a:r>
              <a:rPr lang="es-BO" dirty="0" smtClean="0"/>
              <a:t>Vulnerability</a:t>
            </a:r>
            <a:r>
              <a:rPr lang="es-BO" dirty="0" smtClean="0"/>
              <a:t> </a:t>
            </a:r>
            <a:r>
              <a:rPr lang="es-BO" dirty="0"/>
              <a:t>Scanning</a:t>
            </a:r>
            <a:r>
              <a:rPr lang="es-BO" dirty="0"/>
              <a:t>.</a:t>
            </a:r>
          </a:p>
          <a:p>
            <a:r>
              <a:rPr lang="es-BO" dirty="0" smtClean="0"/>
              <a:t>Session</a:t>
            </a:r>
            <a:r>
              <a:rPr lang="es-BO" dirty="0" smtClean="0"/>
              <a:t> </a:t>
            </a:r>
            <a:r>
              <a:rPr lang="es-BO" dirty="0"/>
              <a:t>Hijacking</a:t>
            </a:r>
            <a:r>
              <a:rPr lang="es-BO" dirty="0"/>
              <a:t>.</a:t>
            </a:r>
          </a:p>
          <a:p>
            <a:r>
              <a:rPr lang="es-BO" dirty="0" smtClean="0"/>
              <a:t>Hacking </a:t>
            </a:r>
            <a:r>
              <a:rPr lang="es-BO" dirty="0"/>
              <a:t>Webserver</a:t>
            </a:r>
            <a:r>
              <a:rPr lang="es-BO" dirty="0"/>
              <a:t> </a:t>
            </a:r>
            <a:r>
              <a:rPr lang="es-BO" dirty="0"/>
              <a:t>Passwords</a:t>
            </a:r>
            <a:r>
              <a:rPr lang="es-B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0704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Information</a:t>
            </a:r>
            <a:r>
              <a:rPr lang="es-BO" dirty="0"/>
              <a:t> </a:t>
            </a:r>
            <a:r>
              <a:rPr lang="es-BO" dirty="0"/>
              <a:t>Gathering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sz="2800" dirty="0"/>
              <a:t>Implica </a:t>
            </a:r>
            <a:r>
              <a:rPr lang="es-BO" sz="2800" dirty="0" smtClean="0"/>
              <a:t>recolectar </a:t>
            </a:r>
            <a:r>
              <a:rPr lang="es-BO" sz="2800" dirty="0"/>
              <a:t>información acerca de la compañía objetivo. Los atacantes buscan en Internet, </a:t>
            </a:r>
            <a:r>
              <a:rPr lang="es-BO" sz="2800" dirty="0"/>
              <a:t>newsgroups</a:t>
            </a:r>
            <a:r>
              <a:rPr lang="es-BO" sz="2800" dirty="0"/>
              <a:t>, tablas de anuncios, etc. información sobre la compañía. Los atacantes utilizan herramientas como whois, </a:t>
            </a:r>
            <a:r>
              <a:rPr lang="es-BO" sz="2800" dirty="0"/>
              <a:t>tracerout</a:t>
            </a:r>
            <a:r>
              <a:rPr lang="es-BO" sz="2800" dirty="0"/>
              <a:t>, active whois, etc. y consultas a </a:t>
            </a:r>
            <a:r>
              <a:rPr lang="es-BO" sz="2800" dirty="0" smtClean="0"/>
              <a:t>                         las </a:t>
            </a:r>
            <a:r>
              <a:rPr lang="es-BO" sz="2800" dirty="0"/>
              <a:t>bases de datos para obtener </a:t>
            </a:r>
            <a:r>
              <a:rPr lang="es-BO" sz="2800" dirty="0" smtClean="0"/>
              <a:t>                detalles </a:t>
            </a:r>
            <a:r>
              <a:rPr lang="es-BO" sz="2800" dirty="0"/>
              <a:t>sobre el nombre </a:t>
            </a:r>
            <a:r>
              <a:rPr lang="es-BO" sz="2800" dirty="0" smtClean="0"/>
              <a:t>                                  del </a:t>
            </a:r>
            <a:r>
              <a:rPr lang="es-BO" sz="2800" dirty="0"/>
              <a:t>dominio, IP, etc.</a:t>
            </a:r>
          </a:p>
        </p:txBody>
      </p:sp>
      <p:pic>
        <p:nvPicPr>
          <p:cNvPr id="3074" name="Picture 2" descr="http://s3.amazonaws.com/readers/2010/12/20/spyware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976818"/>
            <a:ext cx="2490936" cy="249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175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Webserver</a:t>
            </a:r>
            <a:r>
              <a:rPr lang="es-BO" dirty="0"/>
              <a:t> </a:t>
            </a:r>
            <a:r>
              <a:rPr lang="es-BO" dirty="0"/>
              <a:t>Footprinting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BO" sz="3000" dirty="0"/>
              <a:t>Obtener información importante sobre niveles del sistema como detalles de cuentas, S.O., etc. y versiones de software, nombres de servidores, esquema de base de datos, etc. Hacer telnet a un servidor web para hacer </a:t>
            </a:r>
            <a:r>
              <a:rPr lang="es-BO" sz="3000" dirty="0"/>
              <a:t>footprint</a:t>
            </a:r>
            <a:r>
              <a:rPr lang="es-BO" sz="3000" dirty="0"/>
              <a:t> y obtener información como nombres de servidores, tipos de servidor, S.O., aplicaciones corriendo, etc. Utilizar herramientas como ID </a:t>
            </a:r>
            <a:r>
              <a:rPr lang="es-BO" sz="3000" dirty="0"/>
              <a:t>Serve</a:t>
            </a:r>
            <a:r>
              <a:rPr lang="es-BO" sz="3000" dirty="0"/>
              <a:t>, </a:t>
            </a:r>
            <a:r>
              <a:rPr lang="es-BO" sz="3000" dirty="0"/>
              <a:t>httprecon</a:t>
            </a:r>
            <a:r>
              <a:rPr lang="es-BO" sz="3000" dirty="0"/>
              <a:t>, </a:t>
            </a:r>
            <a:r>
              <a:rPr lang="es-BO" sz="3000" dirty="0"/>
              <a:t>Netcraft</a:t>
            </a:r>
            <a:r>
              <a:rPr lang="es-BO" sz="3000" dirty="0"/>
              <a:t> para realizar </a:t>
            </a:r>
            <a:r>
              <a:rPr lang="es-BO" sz="3000" dirty="0"/>
              <a:t>footprinting</a:t>
            </a:r>
            <a:r>
              <a:rPr lang="es-BO" sz="300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079745"/>
            <a:ext cx="1451731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882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Reflejando o duplicando un Sitio Web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Se realiza esta acción para ver la estructura del directorio, de archivos, links externos, etc. Buscan comentarios en el código HTML para hacer las actividades </a:t>
            </a:r>
            <a:r>
              <a:rPr lang="es-BO" dirty="0"/>
              <a:t>footprinting</a:t>
            </a:r>
            <a:r>
              <a:rPr lang="es-BO" dirty="0"/>
              <a:t> más eficientes. Utilizar herramientas como </a:t>
            </a:r>
            <a:r>
              <a:rPr lang="es-BO" dirty="0" smtClean="0"/>
              <a:t>   				</a:t>
            </a:r>
            <a:r>
              <a:rPr lang="es-BO" dirty="0" smtClean="0"/>
              <a:t>HTTrack</a:t>
            </a:r>
            <a:r>
              <a:rPr lang="es-BO" dirty="0"/>
              <a:t>, Web </a:t>
            </a:r>
            <a:r>
              <a:rPr lang="es-BO" dirty="0"/>
              <a:t>Copier</a:t>
            </a:r>
            <a:r>
              <a:rPr lang="es-BO" dirty="0"/>
              <a:t> , </a:t>
            </a:r>
            <a:r>
              <a:rPr lang="es-BO" dirty="0" smtClean="0"/>
              <a:t>				</a:t>
            </a:r>
            <a:r>
              <a:rPr lang="es-BO" dirty="0" smtClean="0"/>
              <a:t>BlackWidow</a:t>
            </a:r>
            <a:r>
              <a:rPr lang="es-BO" dirty="0"/>
              <a:t>, etc.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9080"/>
            <a:ext cx="2379234" cy="237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398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BO" sz="4400" dirty="0"/>
              <a:t>Escaneo de vulnerabilidades en los Servidores Web</a:t>
            </a:r>
            <a:r>
              <a:rPr lang="es-BO" sz="4400" dirty="0" smtClean="0"/>
              <a:t>.</a:t>
            </a:r>
            <a:endParaRPr lang="es-BO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sz="2700" dirty="0"/>
              <a:t>Realizar un escaneo para encontrar vulnerabilidades en la red y </a:t>
            </a:r>
            <a:r>
              <a:rPr lang="es-BO" sz="2700" dirty="0" smtClean="0"/>
              <a:t>determinar </a:t>
            </a:r>
            <a:r>
              <a:rPr lang="es-BO" sz="2700" dirty="0"/>
              <a:t>si el sistema </a:t>
            </a:r>
            <a:r>
              <a:rPr lang="es-BO" sz="2700" dirty="0" smtClean="0"/>
              <a:t>                         puede ser </a:t>
            </a:r>
            <a:r>
              <a:rPr lang="es-BO" sz="2700" dirty="0"/>
              <a:t>explotado. Utilizar </a:t>
            </a:r>
            <a:endParaRPr lang="es-BO" sz="2700" dirty="0" smtClean="0"/>
          </a:p>
          <a:p>
            <a:pPr marL="0" indent="0">
              <a:buNone/>
            </a:pPr>
            <a:r>
              <a:rPr lang="es-BO" sz="2700" dirty="0" smtClean="0"/>
              <a:t>escaners</a:t>
            </a:r>
            <a:r>
              <a:rPr lang="es-BO" sz="2700" dirty="0" smtClean="0"/>
              <a:t>   como </a:t>
            </a:r>
            <a:r>
              <a:rPr lang="es-BO" sz="2700" dirty="0"/>
              <a:t>HP </a:t>
            </a:r>
            <a:r>
              <a:rPr lang="es-BO" sz="2700" dirty="0"/>
              <a:t>WebInspect</a:t>
            </a:r>
            <a:r>
              <a:rPr lang="es-BO" sz="2700" dirty="0"/>
              <a:t>, </a:t>
            </a:r>
            <a:endParaRPr lang="es-BO" sz="2700" dirty="0" smtClean="0"/>
          </a:p>
          <a:p>
            <a:pPr marL="0" indent="0">
              <a:buNone/>
            </a:pPr>
            <a:r>
              <a:rPr lang="es-BO" sz="2700" dirty="0" smtClean="0"/>
              <a:t>Nessus</a:t>
            </a:r>
            <a:r>
              <a:rPr lang="es-BO" sz="2700" dirty="0" smtClean="0"/>
              <a:t>, Paros </a:t>
            </a:r>
            <a:r>
              <a:rPr lang="es-BO" sz="2700" dirty="0"/>
              <a:t>proxy, etc. para </a:t>
            </a:r>
            <a:r>
              <a:rPr lang="es-BO" sz="2700" dirty="0" smtClean="0"/>
              <a:t> </a:t>
            </a:r>
          </a:p>
          <a:p>
            <a:pPr marL="0" indent="0">
              <a:buNone/>
            </a:pPr>
            <a:r>
              <a:rPr lang="es-BO" sz="2700" dirty="0" smtClean="0"/>
              <a:t>encontrar  hosts</a:t>
            </a:r>
            <a:r>
              <a:rPr lang="es-BO" sz="2700" dirty="0"/>
              <a:t>, servicios y </a:t>
            </a:r>
            <a:endParaRPr lang="es-BO" sz="2700" dirty="0" smtClean="0"/>
          </a:p>
          <a:p>
            <a:pPr marL="0" indent="0">
              <a:buNone/>
            </a:pPr>
            <a:r>
              <a:rPr lang="es-BO" sz="2700" dirty="0" smtClean="0"/>
              <a:t>vulnerabilidades</a:t>
            </a:r>
            <a:r>
              <a:rPr lang="es-BO" sz="2700" dirty="0"/>
              <a:t>. </a:t>
            </a:r>
            <a:r>
              <a:rPr lang="es-BO" sz="2700" dirty="0" smtClean="0"/>
              <a:t>Olfatear </a:t>
            </a:r>
            <a:r>
              <a:rPr lang="es-BO" sz="2700" dirty="0"/>
              <a:t>el tráfico de la red para encontrar sistemas activos, servicios de red, aplicaciones y vulnerabilidades presentes. Testear la infraestructura del Servidor Web para ver si hay alguna mala configuración, contenido obsoleto, y vulnerabilidades conocidas.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15" y="2060848"/>
            <a:ext cx="2429536" cy="236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565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Ataque </a:t>
            </a:r>
            <a:r>
              <a:rPr lang="es-BO" dirty="0"/>
              <a:t>Session</a:t>
            </a:r>
            <a:r>
              <a:rPr lang="es-BO" dirty="0"/>
              <a:t> </a:t>
            </a:r>
            <a:r>
              <a:rPr lang="es-BO" dirty="0"/>
              <a:t>Hijacking</a:t>
            </a:r>
            <a:r>
              <a:rPr lang="es-BO" dirty="0"/>
              <a:t> al Servidor Web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3000" dirty="0"/>
              <a:t>Sniffear</a:t>
            </a:r>
            <a:r>
              <a:rPr lang="es-BO" sz="3000" dirty="0"/>
              <a:t> un ID de sesión válido para obtener acceso no autorizado al servidor Web y curiosear los datos. Utilizar técnicas de sesión </a:t>
            </a:r>
            <a:r>
              <a:rPr lang="es-BO" sz="3000" dirty="0"/>
              <a:t>Hijacking</a:t>
            </a:r>
            <a:r>
              <a:rPr lang="es-BO" sz="3000" dirty="0"/>
              <a:t> como </a:t>
            </a:r>
            <a:r>
              <a:rPr lang="es-BO" sz="3000" dirty="0"/>
              <a:t>session</a:t>
            </a:r>
            <a:r>
              <a:rPr lang="es-BO" sz="3000" dirty="0"/>
              <a:t> </a:t>
            </a:r>
            <a:r>
              <a:rPr lang="es-BO" sz="3000" dirty="0"/>
              <a:t>fixation</a:t>
            </a:r>
            <a:r>
              <a:rPr lang="es-BO" sz="3000" dirty="0"/>
              <a:t>, </a:t>
            </a:r>
            <a:r>
              <a:rPr lang="es-BO" sz="3000" dirty="0"/>
              <a:t>session</a:t>
            </a:r>
            <a:r>
              <a:rPr lang="es-BO" sz="3000" dirty="0"/>
              <a:t> </a:t>
            </a:r>
            <a:r>
              <a:rPr lang="es-BO" sz="3000" dirty="0"/>
              <a:t>sidejacking</a:t>
            </a:r>
            <a:r>
              <a:rPr lang="es-BO" sz="3000" dirty="0"/>
              <a:t>, Cross-</a:t>
            </a:r>
            <a:r>
              <a:rPr lang="es-BO" sz="3000" dirty="0"/>
              <a:t>site</a:t>
            </a:r>
            <a:r>
              <a:rPr lang="es-BO" sz="3000" dirty="0"/>
              <a:t> scripting, etc. para </a:t>
            </a:r>
            <a:r>
              <a:rPr lang="es-BO" sz="3000" dirty="0" smtClean="0"/>
              <a:t>capturar </a:t>
            </a:r>
            <a:r>
              <a:rPr lang="es-BO" sz="3000" dirty="0"/>
              <a:t>cookies de sesiones </a:t>
            </a:r>
            <a:r>
              <a:rPr lang="es-BO" sz="3000" dirty="0" smtClean="0"/>
              <a:t>                       válidas </a:t>
            </a:r>
            <a:r>
              <a:rPr lang="es-BO" sz="3000" dirty="0"/>
              <a:t>e </a:t>
            </a:r>
            <a:r>
              <a:rPr lang="es-BO" sz="3000" dirty="0"/>
              <a:t>IDs</a:t>
            </a:r>
            <a:r>
              <a:rPr lang="es-BO" sz="3000" dirty="0"/>
              <a:t>. Utilizar </a:t>
            </a:r>
            <a:r>
              <a:rPr lang="es-BO" sz="3000" dirty="0" smtClean="0"/>
              <a:t>herramientas                      </a:t>
            </a:r>
            <a:r>
              <a:rPr lang="es-BO" sz="3000" dirty="0"/>
              <a:t>como </a:t>
            </a:r>
            <a:r>
              <a:rPr lang="es-BO" sz="3000" dirty="0"/>
              <a:t>Burp</a:t>
            </a:r>
            <a:r>
              <a:rPr lang="es-BO" sz="3000" dirty="0"/>
              <a:t> Suite </a:t>
            </a:r>
            <a:r>
              <a:rPr lang="es-BO" sz="3000" dirty="0"/>
              <a:t>Hamster</a:t>
            </a:r>
            <a:r>
              <a:rPr lang="es-BO" sz="3000" dirty="0"/>
              <a:t>, </a:t>
            </a:r>
            <a:r>
              <a:rPr lang="es-BO" sz="3000" dirty="0" smtClean="0"/>
              <a:t>                      </a:t>
            </a:r>
            <a:r>
              <a:rPr lang="es-BO" sz="3000" dirty="0" smtClean="0"/>
              <a:t>Firesheel</a:t>
            </a:r>
            <a:r>
              <a:rPr lang="es-BO" sz="3000" dirty="0"/>
              <a:t>, </a:t>
            </a:r>
            <a:r>
              <a:rPr lang="es-BO" sz="3000" dirty="0" smtClean="0"/>
              <a:t>etc</a:t>
            </a:r>
            <a:r>
              <a:rPr lang="es-BO" sz="3000" dirty="0"/>
              <a:t>. para realizar una </a:t>
            </a:r>
            <a:r>
              <a:rPr lang="es-BO" sz="3000" dirty="0" smtClean="0"/>
              <a:t>                      sesión </a:t>
            </a:r>
            <a:r>
              <a:rPr lang="es-BO" sz="3000" dirty="0" smtClean="0"/>
              <a:t>hijacking</a:t>
            </a:r>
            <a:r>
              <a:rPr lang="es-BO" sz="3000" dirty="0" smtClean="0"/>
              <a:t> </a:t>
            </a:r>
            <a:r>
              <a:rPr lang="es-BO" sz="3000" dirty="0"/>
              <a:t>automatizada</a:t>
            </a:r>
            <a:r>
              <a:rPr lang="es-BO" sz="3000" dirty="0" smtClean="0"/>
              <a:t>.</a:t>
            </a:r>
            <a:endParaRPr lang="es-BO" sz="3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458" y="4077072"/>
            <a:ext cx="2140796" cy="2283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973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Internet </a:t>
            </a:r>
            <a:r>
              <a:rPr lang="es-BO" dirty="0" smtClean="0"/>
              <a:t>Information</a:t>
            </a:r>
            <a:r>
              <a:rPr lang="es-BO" dirty="0" smtClean="0"/>
              <a:t> </a:t>
            </a:r>
            <a:r>
              <a:rPr lang="es-BO" dirty="0" smtClean="0"/>
              <a:t>Services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IIS es seguro pero hay que asegurarse de deshabilitar los módulos que no vayan a ser utilizados</a:t>
            </a:r>
          </a:p>
        </p:txBody>
      </p:sp>
    </p:spTree>
    <p:extLst>
      <p:ext uri="{BB962C8B-B14F-4D97-AF65-F5344CB8AC3E}">
        <p14:creationId xmlns:p14="http://schemas.microsoft.com/office/powerpoint/2010/main" val="4265830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Ataque</a:t>
            </a:r>
            <a:r>
              <a:rPr lang="en-US" dirty="0"/>
              <a:t> hacking web Server Passwords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Ataque hacking web Server </a:t>
            </a:r>
            <a:r>
              <a:rPr lang="es-BO" dirty="0"/>
              <a:t>Passwords</a:t>
            </a:r>
            <a:endParaRPr lang="es-BO" dirty="0"/>
          </a:p>
          <a:p>
            <a:pPr marL="0" indent="0">
              <a:buNone/>
            </a:pPr>
            <a:r>
              <a:rPr lang="es-BO" dirty="0"/>
              <a:t>Utilizar técnicas de craqueo de contraseñas como fuerza bruta, diccionario, </a:t>
            </a:r>
            <a:r>
              <a:rPr lang="es-BO" dirty="0"/>
              <a:t>password</a:t>
            </a:r>
            <a:r>
              <a:rPr lang="es-BO" dirty="0"/>
              <a:t> </a:t>
            </a:r>
            <a:r>
              <a:rPr lang="es-BO" dirty="0"/>
              <a:t>guessing</a:t>
            </a:r>
            <a:r>
              <a:rPr lang="es-BO" dirty="0"/>
              <a:t>, etc. Utilizar herramientas como </a:t>
            </a:r>
            <a:r>
              <a:rPr lang="es-BO" dirty="0"/>
              <a:t>Brutus</a:t>
            </a:r>
            <a:r>
              <a:rPr lang="es-BO" dirty="0"/>
              <a:t>, THC-</a:t>
            </a:r>
            <a:r>
              <a:rPr lang="es-BO" dirty="0"/>
              <a:t>Hydra</a:t>
            </a:r>
            <a:r>
              <a:rPr lang="es-BO" dirty="0"/>
              <a:t>, etc.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789040"/>
            <a:ext cx="2117490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188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Herramientas de ataque a Servidores Web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Metasploit</a:t>
            </a:r>
            <a:r>
              <a:rPr lang="es-BO" dirty="0"/>
              <a:t>: Abusa de vulnerabilidades conocidas y aprovecha las contraseñas débiles </a:t>
            </a:r>
            <a:r>
              <a:rPr lang="es-BO" dirty="0" smtClean="0"/>
              <a:t>vía </a:t>
            </a:r>
            <a:r>
              <a:rPr lang="es-BO" dirty="0"/>
              <a:t>Telnet, SSH, HTTP y SNM.</a:t>
            </a:r>
          </a:p>
        </p:txBody>
      </p:sp>
    </p:spTree>
    <p:extLst>
      <p:ext uri="{BB962C8B-B14F-4D97-AF65-F5344CB8AC3E}">
        <p14:creationId xmlns:p14="http://schemas.microsoft.com/office/powerpoint/2010/main" val="2863803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Modulo </a:t>
            </a:r>
            <a:r>
              <a:rPr lang="es-BO" dirty="0"/>
              <a:t>Exploit</a:t>
            </a:r>
            <a:r>
              <a:rPr lang="es-BO" dirty="0"/>
              <a:t> de </a:t>
            </a:r>
            <a:r>
              <a:rPr lang="es-BO" dirty="0"/>
              <a:t>Metasploit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 smtClean="0"/>
              <a:t>Es </a:t>
            </a:r>
            <a:r>
              <a:rPr lang="es-BO" dirty="0"/>
              <a:t>el módulo básico en </a:t>
            </a:r>
            <a:r>
              <a:rPr lang="es-BO" dirty="0"/>
              <a:t>Metasploit</a:t>
            </a:r>
            <a:r>
              <a:rPr lang="es-BO" dirty="0"/>
              <a:t> utilizado para encapsular un </a:t>
            </a:r>
            <a:r>
              <a:rPr lang="es-BO" dirty="0"/>
              <a:t>exploit</a:t>
            </a:r>
            <a:r>
              <a:rPr lang="es-BO" dirty="0"/>
              <a:t> utilizando que usuarios se dirigen en muchas plataformas con un </a:t>
            </a:r>
            <a:r>
              <a:rPr lang="es-BO" dirty="0"/>
              <a:t>exploit</a:t>
            </a:r>
            <a:r>
              <a:rPr lang="es-BO" dirty="0"/>
              <a:t> simple. Este módulo viene con campos simplificados de meta información. Utilizando la </a:t>
            </a:r>
            <a:r>
              <a:rPr lang="es-BO" dirty="0" smtClean="0"/>
              <a:t>característica </a:t>
            </a:r>
            <a:r>
              <a:rPr lang="es-BO" dirty="0"/>
              <a:t>Mixins</a:t>
            </a:r>
            <a:r>
              <a:rPr lang="es-BO" dirty="0"/>
              <a:t>, los usuarios también pueden modificar el comportamiento de un </a:t>
            </a:r>
            <a:r>
              <a:rPr lang="es-BO" dirty="0"/>
              <a:t>exploit</a:t>
            </a:r>
            <a:r>
              <a:rPr lang="es-BO" dirty="0"/>
              <a:t> dinámicamente. ataques de fuerza bruta e intentos </a:t>
            </a:r>
            <a:r>
              <a:rPr lang="es-BO" dirty="0" smtClean="0"/>
              <a:t>pasivos </a:t>
            </a:r>
            <a:r>
              <a:rPr lang="es-BO" dirty="0"/>
              <a:t>de </a:t>
            </a:r>
            <a:r>
              <a:rPr lang="es-BO" dirty="0"/>
              <a:t>exploits</a:t>
            </a:r>
            <a:r>
              <a:rPr lang="es-BO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53828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BO" sz="4000" dirty="0"/>
              <a:t>Pasos para explotar un sistema utilizando </a:t>
            </a:r>
            <a:r>
              <a:rPr lang="es-BO" sz="4000" dirty="0"/>
              <a:t>Metasploit</a:t>
            </a:r>
            <a:r>
              <a:rPr lang="es-BO" sz="4000" dirty="0"/>
              <a:t> Framework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Configurar </a:t>
            </a:r>
            <a:r>
              <a:rPr lang="es-BO" dirty="0"/>
              <a:t>Active </a:t>
            </a:r>
            <a:r>
              <a:rPr lang="es-BO" dirty="0"/>
              <a:t>Exploit</a:t>
            </a:r>
            <a:r>
              <a:rPr lang="es-BO" dirty="0"/>
              <a:t>. </a:t>
            </a:r>
            <a:endParaRPr lang="es-BO" dirty="0" smtClean="0"/>
          </a:p>
          <a:p>
            <a:r>
              <a:rPr lang="es-BO" dirty="0" smtClean="0"/>
              <a:t>Verificar las Opciones de </a:t>
            </a:r>
            <a:r>
              <a:rPr lang="es-BO" dirty="0" smtClean="0"/>
              <a:t>Exploit</a:t>
            </a:r>
            <a:r>
              <a:rPr lang="es-BO" dirty="0"/>
              <a:t>.</a:t>
            </a:r>
            <a:r>
              <a:rPr lang="es-BO" dirty="0" smtClean="0"/>
              <a:t> </a:t>
            </a:r>
          </a:p>
          <a:p>
            <a:r>
              <a:rPr lang="es-BO" dirty="0" smtClean="0"/>
              <a:t>Seleccionar un objetivo. </a:t>
            </a:r>
          </a:p>
          <a:p>
            <a:r>
              <a:rPr lang="es-BO" dirty="0" smtClean="0"/>
              <a:t>Seleccionar el </a:t>
            </a:r>
            <a:r>
              <a:rPr lang="es-BO" dirty="0"/>
              <a:t>Payload</a:t>
            </a:r>
            <a:r>
              <a:rPr lang="es-BO" dirty="0"/>
              <a:t>. </a:t>
            </a:r>
            <a:endParaRPr lang="es-BO" dirty="0" smtClean="0"/>
          </a:p>
          <a:p>
            <a:r>
              <a:rPr lang="es-BO" dirty="0" smtClean="0"/>
              <a:t>Ejecutar el </a:t>
            </a:r>
            <a:r>
              <a:rPr lang="es-BO" dirty="0" smtClean="0"/>
              <a:t>Exploit</a:t>
            </a:r>
            <a:r>
              <a:rPr lang="es-BO" dirty="0"/>
              <a:t>.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927065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El módulo </a:t>
            </a:r>
            <a:r>
              <a:rPr lang="es-BO" dirty="0"/>
              <a:t>Payload</a:t>
            </a:r>
            <a:r>
              <a:rPr lang="es-BO" dirty="0"/>
              <a:t> de </a:t>
            </a:r>
            <a:r>
              <a:rPr lang="es-BO" dirty="0"/>
              <a:t>Metasploit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1. Establece un canal de comunicación entre </a:t>
            </a:r>
            <a:r>
              <a:rPr lang="es-BO" dirty="0"/>
              <a:t>Metasploit</a:t>
            </a:r>
            <a:r>
              <a:rPr lang="es-BO" dirty="0"/>
              <a:t> y el host víctima.</a:t>
            </a:r>
          </a:p>
          <a:p>
            <a:pPr marL="0" indent="0">
              <a:buNone/>
            </a:pPr>
            <a:r>
              <a:rPr lang="es-BO" dirty="0"/>
              <a:t>2. Combina código arbitrario que es ejecutado como resultado de una explotación correcta.</a:t>
            </a:r>
          </a:p>
          <a:p>
            <a:pPr marL="0" indent="0">
              <a:buNone/>
            </a:pPr>
            <a:r>
              <a:rPr lang="es-BO" dirty="0"/>
              <a:t>3. Para generar </a:t>
            </a:r>
            <a:r>
              <a:rPr lang="es-BO" dirty="0"/>
              <a:t>payloads</a:t>
            </a:r>
            <a:r>
              <a:rPr lang="es-BO" dirty="0"/>
              <a:t>, primero se debe seleccionar el </a:t>
            </a:r>
            <a:r>
              <a:rPr lang="es-BO" dirty="0"/>
              <a:t>payload</a:t>
            </a:r>
            <a:r>
              <a:rPr lang="es-BO" dirty="0"/>
              <a:t> utilizando el comando:</a:t>
            </a:r>
          </a:p>
          <a:p>
            <a:pPr marL="0" indent="0">
              <a:buNone/>
            </a:pPr>
            <a:r>
              <a:rPr lang="es-BO" i="1" dirty="0"/>
              <a:t>use </a:t>
            </a:r>
            <a:r>
              <a:rPr lang="es-BO" i="1" dirty="0" smtClean="0"/>
              <a:t>Windows/</a:t>
            </a:r>
            <a:r>
              <a:rPr lang="es-BO" i="1" dirty="0" smtClean="0"/>
              <a:t>shell_reverse_tcp</a:t>
            </a:r>
            <a:endParaRPr lang="es-BO" i="1" dirty="0"/>
          </a:p>
        </p:txBody>
      </p:sp>
    </p:spTree>
    <p:extLst>
      <p:ext uri="{BB962C8B-B14F-4D97-AF65-F5344CB8AC3E}">
        <p14:creationId xmlns:p14="http://schemas.microsoft.com/office/powerpoint/2010/main" val="1005186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Módulo auxiliar de </a:t>
            </a:r>
            <a:r>
              <a:rPr lang="es-BO" dirty="0"/>
              <a:t>Metasploit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Puede ser utilizado para realizar arbitrario, un frente de acción como </a:t>
            </a:r>
            <a:r>
              <a:rPr lang="es-BO" dirty="0"/>
              <a:t>port</a:t>
            </a:r>
            <a:r>
              <a:rPr lang="es-BO" dirty="0"/>
              <a:t> </a:t>
            </a:r>
            <a:r>
              <a:rPr lang="es-BO" dirty="0"/>
              <a:t>scanning</a:t>
            </a:r>
            <a:r>
              <a:rPr lang="es-BO" dirty="0"/>
              <a:t>, </a:t>
            </a:r>
            <a:r>
              <a:rPr lang="es-BO" dirty="0"/>
              <a:t>DoS</a:t>
            </a:r>
            <a:r>
              <a:rPr lang="es-BO" dirty="0"/>
              <a:t>, incluso </a:t>
            </a:r>
            <a:r>
              <a:rPr lang="es-BO" dirty="0"/>
              <a:t>fuzzing</a:t>
            </a:r>
            <a:r>
              <a:rPr lang="es-BO" dirty="0"/>
              <a:t>. Para ejecutar el módulo </a:t>
            </a:r>
            <a:r>
              <a:rPr lang="es-BO" dirty="0" smtClean="0"/>
              <a:t>auxiliar, </a:t>
            </a:r>
            <a:r>
              <a:rPr lang="es-BO" dirty="0"/>
              <a:t>se puede utilizar el comando "</a:t>
            </a:r>
            <a:r>
              <a:rPr lang="es-BO" dirty="0"/>
              <a:t>run</a:t>
            </a:r>
            <a:r>
              <a:rPr lang="es-BO" dirty="0"/>
              <a:t>" o utilizar el comando "</a:t>
            </a:r>
            <a:r>
              <a:rPr lang="es-BO" dirty="0"/>
              <a:t>exploit</a:t>
            </a:r>
            <a:r>
              <a:rPr lang="es-BO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356970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Módulo NOPS de </a:t>
            </a:r>
            <a:r>
              <a:rPr lang="es-BO" dirty="0"/>
              <a:t>Metasploit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Genera instrucciones no operacionales utilizadas para bloquear los buffers. Utilizar el comando "</a:t>
            </a:r>
            <a:r>
              <a:rPr lang="es-BO" dirty="0"/>
              <a:t>generate</a:t>
            </a:r>
            <a:r>
              <a:rPr lang="es-BO" dirty="0"/>
              <a:t>" para generar un trineo NOP en un campo arbitrario y </a:t>
            </a:r>
            <a:r>
              <a:rPr lang="es-BO" dirty="0" smtClean="0"/>
              <a:t>mostrarlo </a:t>
            </a:r>
            <a:r>
              <a:rPr lang="es-BO" dirty="0"/>
              <a:t>en un formato dado.</a:t>
            </a:r>
          </a:p>
          <a:p>
            <a:pPr marL="0" indent="0">
              <a:buNone/>
            </a:pPr>
            <a:r>
              <a:rPr lang="es-BO" dirty="0"/>
              <a:t>ej</a:t>
            </a:r>
            <a:r>
              <a:rPr lang="es-BO" dirty="0"/>
              <a:t>: </a:t>
            </a:r>
            <a:endParaRPr lang="es-BO" dirty="0" smtClean="0"/>
          </a:p>
          <a:p>
            <a:pPr marL="0" indent="0">
              <a:buNone/>
            </a:pPr>
            <a:r>
              <a:rPr lang="es-BO" i="1" dirty="0" smtClean="0"/>
              <a:t>use </a:t>
            </a:r>
            <a:r>
              <a:rPr lang="es-BO" i="1" dirty="0"/>
              <a:t>x86/opty2</a:t>
            </a:r>
          </a:p>
          <a:p>
            <a:pPr marL="0" indent="0">
              <a:buNone/>
            </a:pPr>
            <a:r>
              <a:rPr lang="es-BO" i="1" dirty="0"/>
              <a:t>generate</a:t>
            </a:r>
            <a:r>
              <a:rPr lang="es-BO" i="1" dirty="0"/>
              <a:t> -t c 50</a:t>
            </a:r>
          </a:p>
        </p:txBody>
      </p:sp>
    </p:spTree>
    <p:extLst>
      <p:ext uri="{BB962C8B-B14F-4D97-AF65-F5344CB8AC3E}">
        <p14:creationId xmlns:p14="http://schemas.microsoft.com/office/powerpoint/2010/main" val="2038434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Herramienta de ataque Web </a:t>
            </a:r>
            <a:r>
              <a:rPr lang="es-BO" dirty="0"/>
              <a:t>Wfetch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Permite al </a:t>
            </a:r>
            <a:r>
              <a:rPr lang="es-BO" dirty="0" smtClean="0"/>
              <a:t>atacante </a:t>
            </a:r>
            <a:r>
              <a:rPr lang="es-BO" dirty="0"/>
              <a:t>personalizar totalmente una solicitud HTTP y </a:t>
            </a:r>
            <a:r>
              <a:rPr lang="es-BO" dirty="0" smtClean="0"/>
              <a:t>enviarla </a:t>
            </a:r>
            <a:r>
              <a:rPr lang="es-BO" dirty="0"/>
              <a:t>al servidor web para ver la solicitud HTTP prima y responder datos. Permite al atacante testear el rendimiento de sitios Web que contienen nuevos elementos como ASP o protocolos </a:t>
            </a:r>
            <a:r>
              <a:rPr lang="es-BO" dirty="0"/>
              <a:t>Wireless</a:t>
            </a:r>
            <a:r>
              <a:rPr lang="es-B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2698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Herramienta de </a:t>
            </a:r>
            <a:r>
              <a:rPr lang="es-BO" dirty="0"/>
              <a:t>crackeo</a:t>
            </a:r>
            <a:r>
              <a:rPr lang="es-BO" dirty="0"/>
              <a:t> de contraseñas </a:t>
            </a:r>
            <a:r>
              <a:rPr lang="es-BO" dirty="0"/>
              <a:t>Brutus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Soporta, HTTP, POOP3, FTP, SMB, Telnet, IMAP, NNTP y muchos otros protocolos de autenticación. Incluye un motor de autenticación múltiple y puede hacer hasta 60 conexiones simultáneas. Soporta el no uso de nombre de usuario, nombres de usuario múltiples, listas de contraseñas, listas combo (usuarios/contraseñas) y modos configurables de fuerza bruta.</a:t>
            </a:r>
          </a:p>
        </p:txBody>
      </p:sp>
    </p:spTree>
    <p:extLst>
      <p:ext uri="{BB962C8B-B14F-4D97-AF65-F5344CB8AC3E}">
        <p14:creationId xmlns:p14="http://schemas.microsoft.com/office/powerpoint/2010/main" val="3638754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Es un </a:t>
            </a:r>
            <a:r>
              <a:rPr lang="es-BO" dirty="0"/>
              <a:t>crackeador</a:t>
            </a:r>
            <a:r>
              <a:rPr lang="es-BO" dirty="0"/>
              <a:t> </a:t>
            </a:r>
            <a:r>
              <a:rPr lang="es-BO" dirty="0" smtClean="0"/>
              <a:t>rápido </a:t>
            </a:r>
            <a:r>
              <a:rPr lang="es-BO" dirty="0"/>
              <a:t>de </a:t>
            </a:r>
            <a:r>
              <a:rPr lang="es-BO" dirty="0"/>
              <a:t>logon</a:t>
            </a:r>
            <a:r>
              <a:rPr lang="es-BO" dirty="0"/>
              <a:t> de red. Soporta TELNET, FTP, HTTP, HTTPS, HTTP-PROXY, SMB, SMFBT, MS-SQL, MYSQL, REXEC, etc.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Herramienta de </a:t>
            </a:r>
            <a:r>
              <a:rPr lang="es-BO" dirty="0"/>
              <a:t>cracko</a:t>
            </a:r>
            <a:r>
              <a:rPr lang="es-BO" dirty="0"/>
              <a:t> de contraseñas TCH-</a:t>
            </a:r>
            <a:r>
              <a:rPr lang="es-BO" dirty="0"/>
              <a:t>Hydra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01615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Desfiguración de un Sitio Web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Ocurre cuando un intruso maliciosamente altera la apariencia de un sitio web, esto expone a los visitantes a ciertas propagandas.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155" y="3404924"/>
            <a:ext cx="3075944" cy="3009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://italyanker.files.wordpress.com/2008/01/free_kevin.jpeg?w=4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87705"/>
            <a:ext cx="2007917" cy="279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34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Contramedidas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2800" dirty="0"/>
              <a:t>Contramedida Parches y Actualizaciones</a:t>
            </a:r>
          </a:p>
          <a:p>
            <a:r>
              <a:rPr lang="es-BO" sz="2800" dirty="0" smtClean="0"/>
              <a:t>Escanear </a:t>
            </a:r>
            <a:r>
              <a:rPr lang="es-BO" sz="2800" dirty="0"/>
              <a:t>vulnerabilidades existentes, parcharlas y actualizar el software del servidor regularmente. Antes de aplicar cualquier </a:t>
            </a:r>
            <a:r>
              <a:rPr lang="es-BO" sz="2800" dirty="0"/>
              <a:t>service</a:t>
            </a:r>
            <a:r>
              <a:rPr lang="es-BO" sz="2800" dirty="0"/>
              <a:t> pack, </a:t>
            </a:r>
            <a:r>
              <a:rPr lang="es-BO" sz="2800" dirty="0"/>
              <a:t>hotfix</a:t>
            </a:r>
            <a:r>
              <a:rPr lang="es-BO" sz="2800" dirty="0"/>
              <a:t> o parche de seguridad, leer la revisión de toda la documentación relevante.</a:t>
            </a:r>
          </a:p>
          <a:p>
            <a:r>
              <a:rPr lang="es-BO" sz="2800" dirty="0" smtClean="0"/>
              <a:t>Aplicar </a:t>
            </a:r>
            <a:r>
              <a:rPr lang="es-BO" sz="2800" dirty="0"/>
              <a:t>todas las actualizaciones sin tener en cuenta su tipo en base a "según sea necesario". Testear los </a:t>
            </a:r>
            <a:r>
              <a:rPr lang="es-BO" sz="2800" dirty="0"/>
              <a:t>service</a:t>
            </a:r>
            <a:r>
              <a:rPr lang="es-BO" sz="2800" dirty="0"/>
              <a:t> packs y </a:t>
            </a:r>
            <a:r>
              <a:rPr lang="es-BO" sz="2800" dirty="0"/>
              <a:t>hotfixes</a:t>
            </a:r>
            <a:r>
              <a:rPr lang="es-BO" sz="2800" dirty="0"/>
              <a:t> en un ambiente no productivo antes de implementarla en la producción.</a:t>
            </a:r>
          </a:p>
        </p:txBody>
      </p:sp>
    </p:spTree>
    <p:extLst>
      <p:ext uri="{BB962C8B-B14F-4D97-AF65-F5344CB8AC3E}">
        <p14:creationId xmlns:p14="http://schemas.microsoft.com/office/powerpoint/2010/main" val="2359619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Contramedidas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sz="2800" dirty="0" smtClean="0"/>
              <a:t>Asegurarse </a:t>
            </a:r>
            <a:r>
              <a:rPr lang="es-BO" sz="2800" dirty="0"/>
              <a:t>que los SP, </a:t>
            </a:r>
            <a:r>
              <a:rPr lang="es-BO" sz="2800" dirty="0"/>
              <a:t>Hotfixes</a:t>
            </a:r>
            <a:r>
              <a:rPr lang="es-BO" sz="2800" dirty="0"/>
              <a:t> y niveles de parches de seguridad sean consistentes en Todos los controladores de dominio DC. Asegurarse que los cortes de servidores son </a:t>
            </a:r>
            <a:r>
              <a:rPr lang="es-BO" sz="2800" dirty="0" smtClean="0"/>
              <a:t>programados </a:t>
            </a:r>
            <a:r>
              <a:rPr lang="es-BO" sz="2800" dirty="0"/>
              <a:t>y que haya </a:t>
            </a:r>
            <a:r>
              <a:rPr lang="es-BO" sz="2800" dirty="0"/>
              <a:t>backups</a:t>
            </a:r>
            <a:r>
              <a:rPr lang="es-BO" sz="2800" dirty="0"/>
              <a:t> y discos de reparación de emergencias disponibles.</a:t>
            </a:r>
          </a:p>
          <a:p>
            <a:r>
              <a:rPr lang="es-BO" sz="2800" dirty="0" smtClean="0"/>
              <a:t>Tener </a:t>
            </a:r>
            <a:r>
              <a:rPr lang="es-BO" sz="2800" dirty="0"/>
              <a:t>un plan de "marcha atrás" que permita al sistema y la empresa volver a un estado original, antes de que la implementación fallida. Programar </a:t>
            </a:r>
            <a:r>
              <a:rPr lang="es-BO" sz="2800" dirty="0" smtClean="0"/>
              <a:t>periódicamente </a:t>
            </a:r>
            <a:r>
              <a:rPr lang="es-BO" sz="2800" dirty="0"/>
              <a:t>actualizaciones </a:t>
            </a:r>
            <a:r>
              <a:rPr lang="es-BO" sz="2800" dirty="0" smtClean="0"/>
              <a:t>como parte </a:t>
            </a:r>
            <a:r>
              <a:rPr lang="es-BO" sz="2800" dirty="0"/>
              <a:t>de las operaciones de mantenimiento y nunca intentar tener mas de un SP atrás.</a:t>
            </a:r>
          </a:p>
        </p:txBody>
      </p:sp>
    </p:spTree>
    <p:extLst>
      <p:ext uri="{BB962C8B-B14F-4D97-AF65-F5344CB8AC3E}">
        <p14:creationId xmlns:p14="http://schemas.microsoft.com/office/powerpoint/2010/main" val="11302105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Contramedida Protocolos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Bloquear </a:t>
            </a:r>
            <a:r>
              <a:rPr lang="es-BO" dirty="0"/>
              <a:t>puertos innecesarios, tráfico ICMP, y protocolos innecesarios como NetBIOS y SMB.</a:t>
            </a:r>
          </a:p>
          <a:p>
            <a:r>
              <a:rPr lang="es-BO" dirty="0" smtClean="0"/>
              <a:t>Endurecer </a:t>
            </a:r>
            <a:r>
              <a:rPr lang="es-BO" dirty="0"/>
              <a:t>la pila TCP/IP y consistentemente aplicar los últimos parches y actualizaciones en el software del sistema</a:t>
            </a:r>
            <a:r>
              <a:rPr lang="es-BO" dirty="0" smtClean="0"/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999589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Contramedida</a:t>
            </a:r>
            <a:br>
              <a:rPr lang="es-BO" dirty="0" smtClean="0"/>
            </a:br>
            <a:r>
              <a:rPr lang="es-BO" dirty="0" smtClean="0"/>
              <a:t>Protocolos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sz="2800" dirty="0" smtClean="0"/>
              <a:t>Si </a:t>
            </a:r>
            <a:r>
              <a:rPr lang="es-BO" sz="2800" dirty="0"/>
              <a:t>se utilizan protocolos no seguros como Telnet, POP3, SMTP, FTP, tomar las medidas para </a:t>
            </a:r>
            <a:r>
              <a:rPr lang="es-BO" sz="2800" dirty="0" smtClean="0"/>
              <a:t>proveer </a:t>
            </a:r>
            <a:r>
              <a:rPr lang="es-BO" sz="2800" dirty="0"/>
              <a:t>autenticación y comunicación seguras, por ejemplo utilizando directivas </a:t>
            </a:r>
            <a:r>
              <a:rPr lang="es-BO" sz="2800" dirty="0"/>
              <a:t>IPSec</a:t>
            </a:r>
            <a:r>
              <a:rPr lang="es-BO" sz="2800" dirty="0"/>
              <a:t>.</a:t>
            </a:r>
          </a:p>
          <a:p>
            <a:r>
              <a:rPr lang="es-BO" sz="2800" dirty="0" smtClean="0"/>
              <a:t>Si </a:t>
            </a:r>
            <a:r>
              <a:rPr lang="es-BO" sz="2800" dirty="0"/>
              <a:t>el acceso remoto es necesario, asegurarse que la conexión remota está asegurada de manera apropiada utilizando protocolos de encriptación y túnel.</a:t>
            </a:r>
          </a:p>
          <a:p>
            <a:r>
              <a:rPr lang="es-BO" sz="2800" dirty="0" smtClean="0"/>
              <a:t>Deshabilitar </a:t>
            </a:r>
            <a:r>
              <a:rPr lang="es-BO" sz="2800" dirty="0"/>
              <a:t>WebDAV</a:t>
            </a:r>
            <a:r>
              <a:rPr lang="es-BO" sz="2800" dirty="0"/>
              <a:t> si no esta siendo utilizado por ninguna aplicación o mantenerlo seguro si es que es necesario.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5050249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Contramedidas </a:t>
            </a:r>
            <a:r>
              <a:rPr lang="es-BO" dirty="0"/>
              <a:t>Cuentas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sz="2800" dirty="0"/>
              <a:t>1. Remover todos los módulos y extensiones de aplicaciones.</a:t>
            </a:r>
          </a:p>
          <a:p>
            <a:pPr marL="0" indent="0">
              <a:buNone/>
            </a:pPr>
            <a:r>
              <a:rPr lang="es-BO" sz="2800" dirty="0"/>
              <a:t>2. Deshabilitar las cuentas por defecto creadas durante la </a:t>
            </a:r>
            <a:r>
              <a:rPr lang="es-BO" sz="2800" dirty="0" smtClean="0"/>
              <a:t>instalación </a:t>
            </a:r>
            <a:r>
              <a:rPr lang="es-BO" sz="2800" dirty="0"/>
              <a:t>de un S.O.</a:t>
            </a:r>
          </a:p>
          <a:p>
            <a:pPr marL="0" indent="0">
              <a:buNone/>
            </a:pPr>
            <a:r>
              <a:rPr lang="es-BO" sz="2800" dirty="0"/>
              <a:t>3. Cuando se creé un nuevo directorio raíz Web, dar los permisos </a:t>
            </a:r>
            <a:r>
              <a:rPr lang="es-BO" sz="2800" dirty="0" smtClean="0"/>
              <a:t>NTFS </a:t>
            </a:r>
            <a:r>
              <a:rPr lang="es-BO" sz="2800" dirty="0"/>
              <a:t>(mínimos si es posible) al usuario anónimo en el servidor IIS a </a:t>
            </a:r>
            <a:r>
              <a:rPr lang="es-BO" sz="2800" dirty="0" smtClean="0"/>
              <a:t>ser </a:t>
            </a:r>
            <a:r>
              <a:rPr lang="es-BO" sz="2800" dirty="0"/>
              <a:t>utilizado.</a:t>
            </a:r>
          </a:p>
          <a:p>
            <a:pPr marL="0" indent="0">
              <a:buNone/>
            </a:pPr>
            <a:r>
              <a:rPr lang="es-BO" sz="2800" dirty="0"/>
              <a:t>4. Eliminar las bases de datos de usuarios y procedimientos </a:t>
            </a:r>
            <a:r>
              <a:rPr lang="es-BO" sz="2800" dirty="0" smtClean="0"/>
              <a:t>almacenados </a:t>
            </a:r>
            <a:r>
              <a:rPr lang="es-BO" sz="2800" dirty="0"/>
              <a:t>y seguir siempre el mínimo privilegio para la aplicación </a:t>
            </a:r>
            <a:r>
              <a:rPr lang="es-BO" sz="2800" dirty="0" smtClean="0"/>
              <a:t>de </a:t>
            </a:r>
            <a:r>
              <a:rPr lang="es-BO" sz="2800" dirty="0"/>
              <a:t>bases de datos para defenderse contra SQL </a:t>
            </a:r>
            <a:r>
              <a:rPr lang="es-BO" sz="2800" dirty="0"/>
              <a:t>query</a:t>
            </a:r>
            <a:r>
              <a:rPr lang="es-BO" sz="2800" dirty="0"/>
              <a:t> </a:t>
            </a:r>
            <a:r>
              <a:rPr lang="es-BO" sz="2800" dirty="0"/>
              <a:t>poisoning</a:t>
            </a:r>
            <a:r>
              <a:rPr lang="es-BO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9942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Contramedidas Cuentas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dirty="0"/>
              <a:t>5. Utilizar permisos WEB, permisos NTFS y mecanismos de control de </a:t>
            </a:r>
            <a:r>
              <a:rPr lang="es-BO" dirty="0" smtClean="0"/>
              <a:t>acceso </a:t>
            </a:r>
            <a:r>
              <a:rPr lang="es-BO" dirty="0"/>
              <a:t>.NET incluyendo la autorización URL.</a:t>
            </a:r>
          </a:p>
          <a:p>
            <a:pPr marL="0" indent="0">
              <a:buNone/>
            </a:pPr>
            <a:r>
              <a:rPr lang="es-BO" dirty="0"/>
              <a:t>6. Implementar directivas de contraseña fuertes para </a:t>
            </a:r>
            <a:r>
              <a:rPr lang="es-BO" dirty="0" smtClean="0"/>
              <a:t>ralentizar </a:t>
            </a:r>
            <a:r>
              <a:rPr lang="es-BO" dirty="0"/>
              <a:t>los </a:t>
            </a:r>
            <a:r>
              <a:rPr lang="es-BO" dirty="0" smtClean="0"/>
              <a:t>ataques </a:t>
            </a:r>
            <a:r>
              <a:rPr lang="es-BO" dirty="0"/>
              <a:t>de diccionario y fuerza bruta y los </a:t>
            </a:r>
            <a:r>
              <a:rPr lang="es-BO" dirty="0"/>
              <a:t>logs</a:t>
            </a:r>
            <a:r>
              <a:rPr lang="es-BO" dirty="0"/>
              <a:t> de auditoria y </a:t>
            </a:r>
            <a:r>
              <a:rPr lang="es-BO" dirty="0" smtClean="0"/>
              <a:t>alertas </a:t>
            </a:r>
            <a:r>
              <a:rPr lang="es-BO" dirty="0"/>
              <a:t>de falla.</a:t>
            </a:r>
          </a:p>
          <a:p>
            <a:pPr marL="0" indent="0">
              <a:buNone/>
            </a:pPr>
            <a:r>
              <a:rPr lang="es-BO" dirty="0"/>
              <a:t>7. Ejecutar procesos utilizando cuentas con menos privilegios, </a:t>
            </a:r>
            <a:r>
              <a:rPr lang="es-BO" dirty="0" smtClean="0"/>
              <a:t>servicios </a:t>
            </a:r>
            <a:r>
              <a:rPr lang="es-BO" dirty="0"/>
              <a:t>con mínimos privilegios y cuentas de usuarios.</a:t>
            </a:r>
          </a:p>
        </p:txBody>
      </p:sp>
    </p:spTree>
    <p:extLst>
      <p:ext uri="{BB962C8B-B14F-4D97-AF65-F5344CB8AC3E}">
        <p14:creationId xmlns:p14="http://schemas.microsoft.com/office/powerpoint/2010/main" val="2898732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Contramedida Archivos y Directorios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sz="3000" dirty="0" smtClean="0"/>
              <a:t>Eliminar </a:t>
            </a:r>
            <a:r>
              <a:rPr lang="es-BO" sz="3000" dirty="0"/>
              <a:t>archivos innecesarios .</a:t>
            </a:r>
            <a:r>
              <a:rPr lang="es-BO" sz="3000" dirty="0"/>
              <a:t>jar</a:t>
            </a:r>
            <a:endParaRPr lang="es-BO" sz="3000" dirty="0"/>
          </a:p>
          <a:p>
            <a:r>
              <a:rPr lang="es-BO" sz="3000" dirty="0" smtClean="0"/>
              <a:t>Eliminar configuración </a:t>
            </a:r>
            <a:r>
              <a:rPr lang="es-BO" sz="3000" dirty="0"/>
              <a:t>sensible entre el código byte.</a:t>
            </a:r>
          </a:p>
          <a:p>
            <a:r>
              <a:rPr lang="es-BO" sz="3000" dirty="0" smtClean="0"/>
              <a:t>Impedir </a:t>
            </a:r>
            <a:r>
              <a:rPr lang="es-BO" sz="3000" dirty="0"/>
              <a:t>el mapeo de directorios virtuales entre dos servidores </a:t>
            </a:r>
            <a:r>
              <a:rPr lang="es-BO" sz="3000" dirty="0" smtClean="0"/>
              <a:t>distintos</a:t>
            </a:r>
            <a:r>
              <a:rPr lang="es-BO" sz="3000" dirty="0"/>
              <a:t>, o sobre la red.</a:t>
            </a:r>
          </a:p>
          <a:p>
            <a:r>
              <a:rPr lang="es-BO" sz="3000" dirty="0" smtClean="0"/>
              <a:t>Monitorear </a:t>
            </a:r>
            <a:r>
              <a:rPr lang="es-BO" sz="3000" dirty="0"/>
              <a:t>y revisar frecuentemente todos los </a:t>
            </a:r>
            <a:r>
              <a:rPr lang="es-BO" sz="3000" dirty="0"/>
              <a:t>logs</a:t>
            </a:r>
            <a:r>
              <a:rPr lang="es-BO" sz="3000" dirty="0"/>
              <a:t> de servicios de </a:t>
            </a:r>
            <a:r>
              <a:rPr lang="es-BO" sz="3000" dirty="0" smtClean="0"/>
              <a:t>red</a:t>
            </a:r>
            <a:r>
              <a:rPr lang="es-BO" sz="3000" dirty="0"/>
              <a:t>, </a:t>
            </a:r>
            <a:r>
              <a:rPr lang="es-BO" sz="3000" dirty="0"/>
              <a:t>logs</a:t>
            </a:r>
            <a:r>
              <a:rPr lang="es-BO" sz="3000" dirty="0"/>
              <a:t> de acceso a sitio web, los de base de dados (</a:t>
            </a:r>
            <a:r>
              <a:rPr lang="es-BO" sz="3000" dirty="0"/>
              <a:t>ej</a:t>
            </a:r>
            <a:r>
              <a:rPr lang="es-BO" sz="3000" dirty="0"/>
              <a:t>: SQL </a:t>
            </a:r>
            <a:r>
              <a:rPr lang="es-BO" sz="3000" dirty="0" smtClean="0"/>
              <a:t>Server,MySQL</a:t>
            </a:r>
            <a:r>
              <a:rPr lang="es-BO" sz="3000" dirty="0"/>
              <a:t>, </a:t>
            </a:r>
            <a:r>
              <a:rPr lang="es-BO" sz="3000" dirty="0"/>
              <a:t>Orable</a:t>
            </a:r>
            <a:r>
              <a:rPr lang="es-BO" sz="3000" dirty="0"/>
              <a:t>) y </a:t>
            </a:r>
            <a:r>
              <a:rPr lang="es-BO" sz="3000" dirty="0"/>
              <a:t>logs</a:t>
            </a:r>
            <a:r>
              <a:rPr lang="es-BO" sz="3000" dirty="0"/>
              <a:t> de S.O.</a:t>
            </a:r>
          </a:p>
        </p:txBody>
      </p:sp>
    </p:spTree>
    <p:extLst>
      <p:ext uri="{BB962C8B-B14F-4D97-AF65-F5344CB8AC3E}">
        <p14:creationId xmlns:p14="http://schemas.microsoft.com/office/powerpoint/2010/main" val="15935020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Contramedida Archivos y Directorios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dirty="0" smtClean="0"/>
              <a:t>Deshabilitar </a:t>
            </a:r>
            <a:r>
              <a:rPr lang="es-BO" dirty="0"/>
              <a:t>el listado de directorio.</a:t>
            </a:r>
          </a:p>
          <a:p>
            <a:r>
              <a:rPr lang="es-BO" dirty="0" smtClean="0"/>
              <a:t>Eliminar </a:t>
            </a:r>
            <a:r>
              <a:rPr lang="es-BO" dirty="0"/>
              <a:t>la presencia de archivos NO web como archivos, archivos </a:t>
            </a:r>
            <a:r>
              <a:rPr lang="es-BO" dirty="0" smtClean="0"/>
              <a:t>backup</a:t>
            </a:r>
            <a:r>
              <a:rPr lang="es-BO" dirty="0"/>
              <a:t>, archivos de </a:t>
            </a:r>
            <a:r>
              <a:rPr lang="es-BO" dirty="0" smtClean="0"/>
              <a:t>texto</a:t>
            </a:r>
            <a:r>
              <a:rPr lang="es-BO" dirty="0"/>
              <a:t>, etc.</a:t>
            </a:r>
          </a:p>
          <a:p>
            <a:r>
              <a:rPr lang="es-BO" dirty="0" smtClean="0"/>
              <a:t>Deshabilitar </a:t>
            </a:r>
            <a:r>
              <a:rPr lang="es-BO" dirty="0"/>
              <a:t>ciertos tipos de archivos creando un mapeo de </a:t>
            </a:r>
            <a:r>
              <a:rPr lang="es-BO" dirty="0" smtClean="0"/>
              <a:t>recursos</a:t>
            </a:r>
            <a:r>
              <a:rPr lang="es-BO" dirty="0"/>
              <a:t>.</a:t>
            </a:r>
          </a:p>
          <a:p>
            <a:r>
              <a:rPr lang="es-BO" dirty="0" smtClean="0"/>
              <a:t>Asegurarse </a:t>
            </a:r>
            <a:r>
              <a:rPr lang="es-BO" dirty="0"/>
              <a:t>de que las aplicaciones web y los </a:t>
            </a:r>
            <a:r>
              <a:rPr lang="es-BO" dirty="0" smtClean="0"/>
              <a:t>scripts </a:t>
            </a:r>
            <a:r>
              <a:rPr lang="es-BO" dirty="0"/>
              <a:t>estén en </a:t>
            </a:r>
            <a:r>
              <a:rPr lang="es-BO" dirty="0" smtClean="0"/>
              <a:t>particiones </a:t>
            </a:r>
            <a:r>
              <a:rPr lang="es-BO" dirty="0"/>
              <a:t>separadas del disco del S.O., sistema, </a:t>
            </a:r>
            <a:r>
              <a:rPr lang="es-BO" dirty="0"/>
              <a:t>logs</a:t>
            </a:r>
            <a:r>
              <a:rPr lang="es-BO" dirty="0"/>
              <a:t> y otros </a:t>
            </a:r>
            <a:r>
              <a:rPr lang="es-BO" dirty="0" smtClean="0"/>
              <a:t>archivos </a:t>
            </a:r>
            <a:r>
              <a:rPr lang="es-BO" dirty="0"/>
              <a:t>del sistema</a:t>
            </a:r>
          </a:p>
        </p:txBody>
      </p:sp>
    </p:spTree>
    <p:extLst>
      <p:ext uri="{BB962C8B-B14F-4D97-AF65-F5344CB8AC3E}">
        <p14:creationId xmlns:p14="http://schemas.microsoft.com/office/powerpoint/2010/main" val="27082823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¿Cómo defenderse contra ataques al servidor Web?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sz="2600" dirty="0"/>
              <a:t>- Puertos: </a:t>
            </a:r>
            <a:r>
              <a:rPr lang="es-BO" sz="2600" dirty="0" smtClean="0"/>
              <a:t>Auditar </a:t>
            </a:r>
            <a:r>
              <a:rPr lang="es-BO" sz="2600" dirty="0"/>
              <a:t>los puertos en el servidor regularmente para a</a:t>
            </a:r>
            <a:r>
              <a:rPr lang="es-BO" sz="2600" dirty="0" smtClean="0"/>
              <a:t>segurarse </a:t>
            </a:r>
            <a:r>
              <a:rPr lang="es-BO" sz="2600" dirty="0"/>
              <a:t>que los servicios inseguros o no necesarios están </a:t>
            </a:r>
            <a:r>
              <a:rPr lang="es-BO" sz="2600" dirty="0" smtClean="0"/>
              <a:t>inactivos </a:t>
            </a:r>
            <a:r>
              <a:rPr lang="es-BO" sz="2600" dirty="0"/>
              <a:t>en el Servidor Web. Limitar tráfico de entrada al puerto </a:t>
            </a:r>
            <a:r>
              <a:rPr lang="es-BO" sz="2600" dirty="0" smtClean="0"/>
              <a:t>80 </a:t>
            </a:r>
            <a:r>
              <a:rPr lang="es-BO" sz="2600" dirty="0"/>
              <a:t>para HTTP y puerto 443 para HTTPS. </a:t>
            </a:r>
            <a:r>
              <a:rPr lang="es-BO" sz="2600" dirty="0" smtClean="0"/>
              <a:t>Cifrar o </a:t>
            </a:r>
            <a:r>
              <a:rPr lang="es-BO" sz="2600" dirty="0"/>
              <a:t>restringir el </a:t>
            </a:r>
            <a:r>
              <a:rPr lang="es-BO" sz="2600" dirty="0" smtClean="0"/>
              <a:t>tráfico </a:t>
            </a:r>
            <a:r>
              <a:rPr lang="es-BO" sz="2600" dirty="0"/>
              <a:t>intranet.</a:t>
            </a:r>
          </a:p>
          <a:p>
            <a:r>
              <a:rPr lang="es-BO" sz="2600" dirty="0"/>
              <a:t>- Configuración del equipo: Asegurarse que los recursos protegidos </a:t>
            </a:r>
            <a:r>
              <a:rPr lang="es-BO" sz="2600" dirty="0" smtClean="0"/>
              <a:t>están </a:t>
            </a:r>
            <a:r>
              <a:rPr lang="es-BO" sz="2600" dirty="0"/>
              <a:t>mapeados en </a:t>
            </a:r>
            <a:r>
              <a:rPr lang="es-BO" sz="2600" dirty="0"/>
              <a:t>HttpForbiddenHandler</a:t>
            </a:r>
            <a:r>
              <a:rPr lang="es-BO" sz="2600" dirty="0"/>
              <a:t> y los </a:t>
            </a:r>
            <a:r>
              <a:rPr lang="es-BO" sz="2600" dirty="0" smtClean="0"/>
              <a:t>HttpModules</a:t>
            </a:r>
            <a:r>
              <a:rPr lang="es-BO" sz="2600" dirty="0" smtClean="0"/>
              <a:t> </a:t>
            </a:r>
            <a:r>
              <a:rPr lang="es-BO" sz="2600" dirty="0"/>
              <a:t>no </a:t>
            </a:r>
            <a:r>
              <a:rPr lang="es-BO" sz="2600" dirty="0" smtClean="0"/>
              <a:t>utilizados </a:t>
            </a:r>
            <a:r>
              <a:rPr lang="es-BO" sz="2600" dirty="0"/>
              <a:t>sean removidos. Asegurarse que el seguimiento (</a:t>
            </a:r>
            <a:r>
              <a:rPr lang="es-BO" sz="2600" dirty="0"/>
              <a:t>tracing</a:t>
            </a:r>
            <a:r>
              <a:rPr lang="es-BO" sz="2600" dirty="0"/>
              <a:t>) </a:t>
            </a:r>
            <a:r>
              <a:rPr lang="es-BO" sz="2600" dirty="0" smtClean="0"/>
              <a:t>esté </a:t>
            </a:r>
            <a:r>
              <a:rPr lang="es-BO" sz="2600" dirty="0"/>
              <a:t>deshabilitado &lt;trace </a:t>
            </a:r>
            <a:r>
              <a:rPr lang="es-BO" sz="2600" dirty="0"/>
              <a:t>enable</a:t>
            </a:r>
            <a:r>
              <a:rPr lang="es-BO" sz="2600" dirty="0"/>
              <a:t>="false"/&gt; y la compilaciones de </a:t>
            </a:r>
            <a:r>
              <a:rPr lang="es-BO" sz="2600" dirty="0" smtClean="0"/>
              <a:t>depuración </a:t>
            </a:r>
            <a:r>
              <a:rPr lang="es-BO" sz="2600" dirty="0"/>
              <a:t>estén apagados.</a:t>
            </a:r>
          </a:p>
        </p:txBody>
      </p:sp>
    </p:spTree>
    <p:extLst>
      <p:ext uri="{BB962C8B-B14F-4D97-AF65-F5344CB8AC3E}">
        <p14:creationId xmlns:p14="http://schemas.microsoft.com/office/powerpoint/2010/main" val="39061293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4800" dirty="0"/>
              <a:t>¿Cómo defenderse contra ataques al servidor Web?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Certificados </a:t>
            </a:r>
            <a:r>
              <a:rPr lang="es-BO" dirty="0"/>
              <a:t>del Servidor: Asegurarse que los </a:t>
            </a:r>
            <a:r>
              <a:rPr lang="es-BO" dirty="0" smtClean="0"/>
              <a:t>rangos </a:t>
            </a:r>
            <a:r>
              <a:rPr lang="es-BO" dirty="0"/>
              <a:t>de datos de </a:t>
            </a:r>
            <a:r>
              <a:rPr lang="es-BO" dirty="0" smtClean="0"/>
              <a:t>los </a:t>
            </a:r>
            <a:r>
              <a:rPr lang="es-BO" dirty="0"/>
              <a:t>certificados sean válidos y los certificados </a:t>
            </a:r>
            <a:r>
              <a:rPr lang="es-BO" dirty="0" smtClean="0"/>
              <a:t>sean utilizados </a:t>
            </a:r>
            <a:r>
              <a:rPr lang="es-BO" dirty="0"/>
              <a:t>por </a:t>
            </a:r>
            <a:r>
              <a:rPr lang="es-BO" dirty="0" smtClean="0"/>
              <a:t>el </a:t>
            </a:r>
            <a:r>
              <a:rPr lang="es-BO" dirty="0"/>
              <a:t>propósito pretendido. Asegurarse que el certificado no ha </a:t>
            </a:r>
            <a:r>
              <a:rPr lang="es-BO" dirty="0" smtClean="0"/>
              <a:t>sido revocado </a:t>
            </a:r>
            <a:r>
              <a:rPr lang="es-BO" dirty="0"/>
              <a:t>y que la </a:t>
            </a:r>
            <a:r>
              <a:rPr lang="es-BO" dirty="0"/>
              <a:t>public</a:t>
            </a:r>
            <a:r>
              <a:rPr lang="es-BO" dirty="0"/>
              <a:t> </a:t>
            </a:r>
            <a:r>
              <a:rPr lang="es-BO" dirty="0"/>
              <a:t>key</a:t>
            </a:r>
            <a:r>
              <a:rPr lang="es-BO" dirty="0"/>
              <a:t> del </a:t>
            </a:r>
            <a:r>
              <a:rPr lang="es-BO" dirty="0" smtClean="0"/>
              <a:t>certificado </a:t>
            </a:r>
            <a:r>
              <a:rPr lang="es-BO" dirty="0"/>
              <a:t>sea válida, todo se </a:t>
            </a:r>
            <a:r>
              <a:rPr lang="es-BO" dirty="0" smtClean="0"/>
              <a:t>encamine </a:t>
            </a:r>
            <a:r>
              <a:rPr lang="es-BO" dirty="0"/>
              <a:t>a una </a:t>
            </a:r>
            <a:r>
              <a:rPr lang="es-BO" dirty="0"/>
              <a:t>root</a:t>
            </a:r>
            <a:r>
              <a:rPr lang="es-BO" dirty="0"/>
              <a:t> </a:t>
            </a:r>
            <a:r>
              <a:rPr lang="es-BO" dirty="0"/>
              <a:t>authority</a:t>
            </a:r>
            <a:r>
              <a:rPr lang="es-BO" dirty="0"/>
              <a:t> confiada</a:t>
            </a:r>
            <a:r>
              <a:rPr lang="es-BO" dirty="0" smtClean="0"/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02624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¿Por qué los servidores Web son comprometidos?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BO" dirty="0" smtClean="0"/>
              <a:t>Falta </a:t>
            </a:r>
            <a:r>
              <a:rPr lang="es-BO" dirty="0"/>
              <a:t>de políticas de seguridad apropiadas, y mantenimiento.</a:t>
            </a:r>
          </a:p>
          <a:p>
            <a:r>
              <a:rPr lang="es-BO" dirty="0" smtClean="0"/>
              <a:t>Mala </a:t>
            </a:r>
            <a:r>
              <a:rPr lang="es-BO" dirty="0"/>
              <a:t>configuración en los servidores web, sistemas operativos y redes.</a:t>
            </a:r>
          </a:p>
          <a:p>
            <a:r>
              <a:rPr lang="es-BO" dirty="0" smtClean="0"/>
              <a:t>Errores </a:t>
            </a:r>
            <a:r>
              <a:rPr lang="es-BO" dirty="0"/>
              <a:t>en el software, S.O. y aplicaciones web.</a:t>
            </a:r>
          </a:p>
          <a:p>
            <a:r>
              <a:rPr lang="es-BO" dirty="0" smtClean="0"/>
              <a:t>Instalación </a:t>
            </a:r>
            <a:r>
              <a:rPr lang="es-BO" dirty="0"/>
              <a:t>del servidor con las opciones por defecto.</a:t>
            </a:r>
          </a:p>
          <a:p>
            <a:r>
              <a:rPr lang="es-BO" dirty="0" smtClean="0"/>
              <a:t>Defectos </a:t>
            </a:r>
            <a:r>
              <a:rPr lang="es-BO" dirty="0"/>
              <a:t>de seguridad sin parchar en el servidor, S.O. y aplicaciones.</a:t>
            </a:r>
          </a:p>
        </p:txBody>
      </p:sp>
    </p:spTree>
    <p:extLst>
      <p:ext uri="{BB962C8B-B14F-4D97-AF65-F5344CB8AC3E}">
        <p14:creationId xmlns:p14="http://schemas.microsoft.com/office/powerpoint/2010/main" val="35863295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4800" dirty="0"/>
              <a:t>¿Cómo defenderse contra ataques al servidor Web?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sz="2800" dirty="0" smtClean="0"/>
              <a:t>Seguridad </a:t>
            </a:r>
            <a:r>
              <a:rPr lang="es-BO" sz="2800" dirty="0"/>
              <a:t>de código de acceso: Implementar prácticas de código seguro para impedir ataques de revelación y validación. Restringir opciones de directivas de código de acceso seguro para asegurarse que el código descargado de internet o intranet no tenga permisos de ejecución. Configurar IIS para rechazar </a:t>
            </a:r>
            <a:r>
              <a:rPr lang="es-BO" sz="2800" dirty="0"/>
              <a:t>URLs</a:t>
            </a:r>
            <a:r>
              <a:rPr lang="es-BO" sz="2800" dirty="0"/>
              <a:t> con "../" para prevenir </a:t>
            </a:r>
            <a:r>
              <a:rPr lang="es-BO" sz="2800" dirty="0" smtClean="0"/>
              <a:t>transversión</a:t>
            </a:r>
            <a:r>
              <a:rPr lang="es-BO" sz="2800" dirty="0" smtClean="0"/>
              <a:t> </a:t>
            </a:r>
            <a:r>
              <a:rPr lang="es-BO" sz="2800" dirty="0"/>
              <a:t>de ruta, bloquear comandos del sistema y utilidades con Listas de control de acceso (</a:t>
            </a:r>
            <a:r>
              <a:rPr lang="es-BO" sz="2800" dirty="0"/>
              <a:t>ACLs</a:t>
            </a:r>
            <a:r>
              <a:rPr lang="es-BO" sz="2800" dirty="0"/>
              <a:t>) e instalar nuevos parches y actualizaciones</a:t>
            </a:r>
            <a:r>
              <a:rPr lang="es-BO" sz="2800" dirty="0" smtClean="0"/>
              <a:t>.</a:t>
            </a:r>
            <a:endParaRPr lang="es-BO" sz="2800" dirty="0"/>
          </a:p>
        </p:txBody>
      </p:sp>
    </p:spTree>
    <p:extLst>
      <p:ext uri="{BB962C8B-B14F-4D97-AF65-F5344CB8AC3E}">
        <p14:creationId xmlns:p14="http://schemas.microsoft.com/office/powerpoint/2010/main" val="16131840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¿Cómo defenderse contra ataques de servidor Web?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sz="2600" dirty="0" smtClean="0"/>
              <a:t>-</a:t>
            </a:r>
            <a:r>
              <a:rPr lang="es-BO" sz="2600" dirty="0" smtClean="0"/>
              <a:t>Registry</a:t>
            </a:r>
            <a:r>
              <a:rPr lang="es-BO" sz="2600" dirty="0"/>
              <a:t>: Aplicar </a:t>
            </a:r>
            <a:r>
              <a:rPr lang="es-BO" sz="2600" dirty="0"/>
              <a:t>ACLs</a:t>
            </a:r>
            <a:r>
              <a:rPr lang="es-BO" sz="2600" dirty="0"/>
              <a:t> y bloquear la administración remota del </a:t>
            </a:r>
            <a:r>
              <a:rPr lang="es-BO" sz="2600" dirty="0" smtClean="0"/>
              <a:t>registro</a:t>
            </a:r>
            <a:r>
              <a:rPr lang="es-BO" sz="2600" dirty="0"/>
              <a:t>. Asegurar la SAM (Stand-</a:t>
            </a:r>
            <a:r>
              <a:rPr lang="es-BO" sz="2600" dirty="0"/>
              <a:t>alone</a:t>
            </a:r>
            <a:r>
              <a:rPr lang="es-BO" sz="2600" dirty="0"/>
              <a:t> Servers </a:t>
            </a:r>
            <a:r>
              <a:rPr lang="es-BO" sz="2600" dirty="0"/>
              <a:t>Only</a:t>
            </a:r>
            <a:r>
              <a:rPr lang="es-BO" sz="2600" dirty="0"/>
              <a:t>).</a:t>
            </a:r>
          </a:p>
          <a:p>
            <a:r>
              <a:rPr lang="es-BO" sz="2600" dirty="0" smtClean="0"/>
              <a:t>-Shares</a:t>
            </a:r>
            <a:r>
              <a:rPr lang="es-BO" sz="2600" dirty="0"/>
              <a:t>: Remover todos los archivos compartidos innecesarios, </a:t>
            </a:r>
            <a:r>
              <a:rPr lang="es-BO" sz="2600" dirty="0" smtClean="0"/>
              <a:t>recursos </a:t>
            </a:r>
            <a:r>
              <a:rPr lang="es-BO" sz="2600" dirty="0"/>
              <a:t>compartidos administrativos por </a:t>
            </a:r>
            <a:r>
              <a:rPr lang="es-BO" sz="2600" dirty="0" smtClean="0"/>
              <a:t>defecto </a:t>
            </a:r>
            <a:r>
              <a:rPr lang="es-BO" sz="2600" dirty="0"/>
              <a:t>si no son </a:t>
            </a:r>
            <a:r>
              <a:rPr lang="es-BO" sz="2600" dirty="0" smtClean="0"/>
              <a:t>requeridas</a:t>
            </a:r>
            <a:r>
              <a:rPr lang="es-BO" sz="2600" dirty="0"/>
              <a:t>. Asegurar los recursos compartidos con permisos NTFS </a:t>
            </a:r>
            <a:r>
              <a:rPr lang="es-BO" sz="2600" dirty="0" smtClean="0"/>
              <a:t>restringidos</a:t>
            </a:r>
            <a:r>
              <a:rPr lang="es-BO" sz="2600" dirty="0"/>
              <a:t>.</a:t>
            </a:r>
          </a:p>
          <a:p>
            <a:r>
              <a:rPr lang="es-BO" sz="2600" dirty="0" smtClean="0"/>
              <a:t>IIS </a:t>
            </a:r>
            <a:r>
              <a:rPr lang="es-BO" sz="2600" dirty="0"/>
              <a:t>Metabase</a:t>
            </a:r>
            <a:r>
              <a:rPr lang="es-BO" sz="2600" dirty="0"/>
              <a:t>: Asegurarse que la seguridad está configurada </a:t>
            </a:r>
            <a:r>
              <a:rPr lang="es-BO" sz="2600" dirty="0" smtClean="0"/>
              <a:t>apropiadamente </a:t>
            </a:r>
            <a:r>
              <a:rPr lang="es-BO" sz="2600" dirty="0"/>
              <a:t>y acceder al archivo </a:t>
            </a:r>
            <a:r>
              <a:rPr lang="es-BO" sz="2600" dirty="0"/>
              <a:t>metabase</a:t>
            </a:r>
            <a:r>
              <a:rPr lang="es-BO" sz="2600" dirty="0"/>
              <a:t> y restringir con </a:t>
            </a:r>
            <a:r>
              <a:rPr lang="es-BO" sz="2600" dirty="0" smtClean="0"/>
              <a:t>permisos </a:t>
            </a:r>
            <a:r>
              <a:rPr lang="es-BO" sz="2600" dirty="0"/>
              <a:t>NTFS más duros. Restringir </a:t>
            </a:r>
            <a:r>
              <a:rPr lang="es-BO" sz="2600" dirty="0" smtClean="0"/>
              <a:t>banner </a:t>
            </a:r>
            <a:r>
              <a:rPr lang="es-BO" sz="2600" dirty="0" smtClean="0"/>
              <a:t>information</a:t>
            </a:r>
            <a:r>
              <a:rPr lang="es-BO" sz="2600" dirty="0" smtClean="0"/>
              <a:t> retornado </a:t>
            </a:r>
            <a:r>
              <a:rPr lang="es-BO" sz="2600" dirty="0"/>
              <a:t>por </a:t>
            </a:r>
            <a:r>
              <a:rPr lang="es-BO" sz="2600" dirty="0" smtClean="0"/>
              <a:t>IIS</a:t>
            </a:r>
            <a:r>
              <a:rPr lang="es-BO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85307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4800" dirty="0"/>
              <a:t>¿Cómo defenderse contra ataques de servidor Web?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dirty="0" smtClean="0"/>
              <a:t>Auditing</a:t>
            </a:r>
            <a:r>
              <a:rPr lang="es-BO" dirty="0" smtClean="0"/>
              <a:t> </a:t>
            </a:r>
            <a:r>
              <a:rPr lang="es-BO" dirty="0"/>
              <a:t>and </a:t>
            </a:r>
            <a:r>
              <a:rPr lang="es-BO" dirty="0"/>
              <a:t>Logging</a:t>
            </a:r>
            <a:r>
              <a:rPr lang="es-BO" dirty="0"/>
              <a:t>: Habilitar un nivel mínimo de auditoría en su </a:t>
            </a:r>
            <a:r>
              <a:rPr lang="es-BO" dirty="0" smtClean="0"/>
              <a:t>servidor </a:t>
            </a:r>
            <a:r>
              <a:rPr lang="es-BO" dirty="0"/>
              <a:t>Web y permisos NTFS para proteger los archivos log.</a:t>
            </a:r>
          </a:p>
          <a:p>
            <a:r>
              <a:rPr lang="es-BO" dirty="0" smtClean="0"/>
              <a:t>Script </a:t>
            </a:r>
            <a:r>
              <a:rPr lang="es-BO" dirty="0"/>
              <a:t>mappings</a:t>
            </a:r>
            <a:r>
              <a:rPr lang="es-BO" dirty="0"/>
              <a:t>: Remover todos los IIS script </a:t>
            </a:r>
            <a:r>
              <a:rPr lang="es-BO" dirty="0"/>
              <a:t>mappings</a:t>
            </a:r>
            <a:r>
              <a:rPr lang="es-BO" dirty="0"/>
              <a:t> por </a:t>
            </a:r>
            <a:r>
              <a:rPr lang="es-BO" dirty="0" smtClean="0"/>
              <a:t>extensiones </a:t>
            </a:r>
            <a:r>
              <a:rPr lang="es-BO" dirty="0"/>
              <a:t>de archivo opcionales para impedir la explotación de </a:t>
            </a:r>
            <a:r>
              <a:rPr lang="es-BO" dirty="0" smtClean="0"/>
              <a:t>cualquier </a:t>
            </a:r>
            <a:r>
              <a:rPr lang="es-BO" dirty="0"/>
              <a:t>error en las extensiones ISAPI que manipulan estos tipos </a:t>
            </a:r>
            <a:r>
              <a:rPr lang="es-BO" dirty="0" smtClean="0"/>
              <a:t>de </a:t>
            </a:r>
            <a:r>
              <a:rPr lang="es-BO" dirty="0"/>
              <a:t>archivos</a:t>
            </a:r>
            <a:r>
              <a:rPr lang="es-BO" dirty="0" smtClean="0"/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9271108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4800" dirty="0"/>
              <a:t>¿Cómo defenderse contra ataques de servidor Web?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Sites</a:t>
            </a:r>
            <a:r>
              <a:rPr lang="es-BO" dirty="0" smtClean="0"/>
              <a:t> </a:t>
            </a:r>
            <a:r>
              <a:rPr lang="es-BO" dirty="0"/>
              <a:t>and Virtual </a:t>
            </a:r>
            <a:r>
              <a:rPr lang="es-BO" dirty="0"/>
              <a:t>Directories</a:t>
            </a:r>
            <a:r>
              <a:rPr lang="es-BO" dirty="0"/>
              <a:t>: Realojar los sitios y directorios virtuales a particiones que no se </a:t>
            </a:r>
            <a:r>
              <a:rPr lang="es-BO" dirty="0" smtClean="0"/>
              <a:t>encuentre </a:t>
            </a:r>
            <a:r>
              <a:rPr lang="es-BO" dirty="0"/>
              <a:t>el sistema y utilizar permisos IIS Web para restringir el acceso.</a:t>
            </a:r>
          </a:p>
          <a:p>
            <a:r>
              <a:rPr lang="es-BO" dirty="0" smtClean="0"/>
              <a:t>ISAPI </a:t>
            </a:r>
            <a:r>
              <a:rPr lang="es-BO" dirty="0"/>
              <a:t>Filters</a:t>
            </a:r>
            <a:r>
              <a:rPr lang="es-BO" dirty="0"/>
              <a:t>: Remover todos los filtros ISAP del servidor Web.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6578133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4800" dirty="0"/>
              <a:t>¿Cómo defenderse contra ataques de servidor Web?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sz="3000" dirty="0" smtClean="0"/>
              <a:t>Crear </a:t>
            </a:r>
            <a:r>
              <a:rPr lang="es-BO" sz="3000" dirty="0"/>
              <a:t>URL </a:t>
            </a:r>
            <a:r>
              <a:rPr lang="es-BO" sz="3000" dirty="0"/>
              <a:t>mappings</a:t>
            </a:r>
            <a:r>
              <a:rPr lang="es-BO" sz="3000" dirty="0"/>
              <a:t> para </a:t>
            </a:r>
            <a:r>
              <a:rPr lang="es-BO" sz="3000" dirty="0" smtClean="0"/>
              <a:t>los </a:t>
            </a:r>
            <a:r>
              <a:rPr lang="es-BO" sz="3000" dirty="0"/>
              <a:t>servidores internos cautelosamente.</a:t>
            </a:r>
          </a:p>
          <a:p>
            <a:r>
              <a:rPr lang="es-BO" sz="3000" dirty="0" smtClean="0"/>
              <a:t>Si </a:t>
            </a:r>
            <a:r>
              <a:rPr lang="es-BO" sz="3000" dirty="0"/>
              <a:t>un servidor de base de datos como SQL Server será utilizado </a:t>
            </a:r>
            <a:r>
              <a:rPr lang="es-BO" sz="3000" dirty="0" smtClean="0"/>
              <a:t>como </a:t>
            </a:r>
            <a:r>
              <a:rPr lang="es-BO" sz="3000" dirty="0"/>
              <a:t>DB </a:t>
            </a:r>
            <a:r>
              <a:rPr lang="es-BO" sz="3000" dirty="0" smtClean="0"/>
              <a:t>back-</a:t>
            </a:r>
            <a:r>
              <a:rPr lang="es-BO" sz="3000" dirty="0" smtClean="0"/>
              <a:t>end</a:t>
            </a:r>
            <a:r>
              <a:rPr lang="es-BO" sz="3000" dirty="0"/>
              <a:t>, </a:t>
            </a:r>
            <a:r>
              <a:rPr lang="es-BO" sz="3000" dirty="0" smtClean="0"/>
              <a:t>instalarlo </a:t>
            </a:r>
            <a:r>
              <a:rPr lang="es-BO" sz="3000" dirty="0"/>
              <a:t>en un servidor separado.</a:t>
            </a:r>
          </a:p>
          <a:p>
            <a:r>
              <a:rPr lang="es-BO" sz="3000" dirty="0" smtClean="0"/>
              <a:t>Utilizar </a:t>
            </a:r>
            <a:r>
              <a:rPr lang="es-BO" sz="3000" dirty="0"/>
              <a:t>herramientas de seguridad </a:t>
            </a:r>
            <a:r>
              <a:rPr lang="es-BO" sz="3000" dirty="0" smtClean="0"/>
              <a:t>previstas </a:t>
            </a:r>
            <a:r>
              <a:rPr lang="es-BO" sz="3000" dirty="0"/>
              <a:t>con el software del </a:t>
            </a:r>
            <a:r>
              <a:rPr lang="es-BO" sz="3000" dirty="0" smtClean="0"/>
              <a:t>servidor </a:t>
            </a:r>
            <a:r>
              <a:rPr lang="es-BO" sz="3000" dirty="0"/>
              <a:t>Web y </a:t>
            </a:r>
            <a:r>
              <a:rPr lang="es-BO" sz="3000" dirty="0" smtClean="0"/>
              <a:t>escáner </a:t>
            </a:r>
            <a:r>
              <a:rPr lang="es-BO" sz="3000" dirty="0"/>
              <a:t>para automatizar y </a:t>
            </a:r>
            <a:r>
              <a:rPr lang="es-BO" sz="3000" dirty="0" smtClean="0"/>
              <a:t>facilitar </a:t>
            </a:r>
            <a:r>
              <a:rPr lang="es-BO" sz="3000" dirty="0"/>
              <a:t>el proceso de </a:t>
            </a:r>
            <a:r>
              <a:rPr lang="es-BO" sz="3000" dirty="0" smtClean="0"/>
              <a:t>asegurar </a:t>
            </a:r>
            <a:r>
              <a:rPr lang="es-BO" sz="3000" dirty="0"/>
              <a:t>un servidor Web</a:t>
            </a:r>
            <a:r>
              <a:rPr lang="es-BO" sz="3000" dirty="0" smtClean="0"/>
              <a:t>.</a:t>
            </a:r>
            <a:endParaRPr lang="es-BO" sz="3000" dirty="0"/>
          </a:p>
        </p:txBody>
      </p:sp>
    </p:spTree>
    <p:extLst>
      <p:ext uri="{BB962C8B-B14F-4D97-AF65-F5344CB8AC3E}">
        <p14:creationId xmlns:p14="http://schemas.microsoft.com/office/powerpoint/2010/main" val="2165603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4800" dirty="0"/>
              <a:t>¿Cómo defenderse contra ataques de servidor Web?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dirty="0"/>
              <a:t>- Utilizar </a:t>
            </a:r>
            <a:r>
              <a:rPr lang="es-BO" dirty="0" smtClean="0"/>
              <a:t>del </a:t>
            </a:r>
            <a:r>
              <a:rPr lang="es-BO" dirty="0"/>
              <a:t>lado del servidor </a:t>
            </a:r>
            <a:r>
              <a:rPr lang="es-BO" dirty="0"/>
              <a:t>Session</a:t>
            </a:r>
            <a:r>
              <a:rPr lang="es-BO" dirty="0"/>
              <a:t> ID tracking y combinar conexiones con marcas de tiempo, </a:t>
            </a:r>
            <a:r>
              <a:rPr lang="es-BO" dirty="0" smtClean="0"/>
              <a:t>direcciones </a:t>
            </a:r>
            <a:r>
              <a:rPr lang="es-BO" dirty="0"/>
              <a:t>IP, etc.</a:t>
            </a:r>
          </a:p>
          <a:p>
            <a:r>
              <a:rPr lang="es-BO" dirty="0"/>
              <a:t>- No instalar IIS en un DC.</a:t>
            </a:r>
          </a:p>
          <a:p>
            <a:r>
              <a:rPr lang="es-BO" dirty="0"/>
              <a:t>- No </a:t>
            </a:r>
            <a:r>
              <a:rPr lang="es-BO" dirty="0" smtClean="0"/>
              <a:t>utilizar </a:t>
            </a:r>
            <a:r>
              <a:rPr lang="es-BO" dirty="0"/>
              <a:t>equipos dedicados como Servidores Web.</a:t>
            </a:r>
          </a:p>
          <a:p>
            <a:r>
              <a:rPr lang="es-BO" dirty="0"/>
              <a:t>- Filtrar las solicitudes de tráfico de entrada.</a:t>
            </a:r>
          </a:p>
          <a:p>
            <a:r>
              <a:rPr lang="es-BO" dirty="0"/>
              <a:t>- Realizar protección física al servidor Web en un ambiente seguro.</a:t>
            </a:r>
          </a:p>
        </p:txBody>
      </p:sp>
    </p:spTree>
    <p:extLst>
      <p:ext uri="{BB962C8B-B14F-4D97-AF65-F5344CB8AC3E}">
        <p14:creationId xmlns:p14="http://schemas.microsoft.com/office/powerpoint/2010/main" val="11086405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4800" dirty="0"/>
              <a:t>¿Cómo defenderse contra ataques de servidor Web?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dirty="0" smtClean="0"/>
              <a:t>No </a:t>
            </a:r>
            <a:r>
              <a:rPr lang="es-BO" dirty="0"/>
              <a:t>configurar cuentas </a:t>
            </a:r>
            <a:r>
              <a:rPr lang="es-BO" dirty="0" smtClean="0"/>
              <a:t>anónimas </a:t>
            </a:r>
            <a:r>
              <a:rPr lang="es-BO" dirty="0"/>
              <a:t>separadas para cada aplicación, si </a:t>
            </a:r>
            <a:r>
              <a:rPr lang="es-BO" dirty="0" smtClean="0"/>
              <a:t>es </a:t>
            </a:r>
            <a:r>
              <a:rPr lang="es-BO" dirty="0"/>
              <a:t>que se tienen varias </a:t>
            </a:r>
            <a:r>
              <a:rPr lang="es-BO" dirty="0" smtClean="0"/>
              <a:t>aplicaciones </a:t>
            </a:r>
            <a:r>
              <a:rPr lang="es-BO" dirty="0"/>
              <a:t>Web.</a:t>
            </a:r>
          </a:p>
          <a:p>
            <a:r>
              <a:rPr lang="es-BO" dirty="0" smtClean="0"/>
              <a:t>Limitar </a:t>
            </a:r>
            <a:r>
              <a:rPr lang="es-BO" dirty="0"/>
              <a:t>la funcionalidad del servidor con el fin de soportar las </a:t>
            </a:r>
            <a:r>
              <a:rPr lang="es-BO" dirty="0" smtClean="0"/>
              <a:t>tecnologías </a:t>
            </a:r>
            <a:r>
              <a:rPr lang="es-BO" dirty="0"/>
              <a:t>que serán utilizadas.</a:t>
            </a:r>
          </a:p>
          <a:p>
            <a:r>
              <a:rPr lang="es-BO" dirty="0" smtClean="0"/>
              <a:t>No </a:t>
            </a:r>
            <a:r>
              <a:rPr lang="es-BO" dirty="0"/>
              <a:t>permitir a nadie iniciar sesión localmente solo al </a:t>
            </a:r>
            <a:r>
              <a:rPr lang="es-BO" dirty="0" smtClean="0"/>
              <a:t>administrador</a:t>
            </a:r>
            <a:r>
              <a:rPr lang="es-BO" dirty="0"/>
              <a:t>.</a:t>
            </a:r>
          </a:p>
          <a:p>
            <a:r>
              <a:rPr lang="es-BO" dirty="0" smtClean="0"/>
              <a:t>No </a:t>
            </a:r>
            <a:r>
              <a:rPr lang="es-BO" dirty="0"/>
              <a:t>conectar el IIS a Internet hasta que esté endurecido.</a:t>
            </a:r>
          </a:p>
        </p:txBody>
      </p:sp>
    </p:spTree>
    <p:extLst>
      <p:ext uri="{BB962C8B-B14F-4D97-AF65-F5344CB8AC3E}">
        <p14:creationId xmlns:p14="http://schemas.microsoft.com/office/powerpoint/2010/main" val="667735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3200" dirty="0"/>
              <a:t>¿Cómo defenderse contra HTTP Response </a:t>
            </a:r>
            <a:r>
              <a:rPr lang="es-BO" sz="3200" dirty="0"/>
              <a:t>splitting</a:t>
            </a:r>
            <a:r>
              <a:rPr lang="es-BO" sz="3200" dirty="0"/>
              <a:t> y Web </a:t>
            </a:r>
            <a:r>
              <a:rPr lang="es-BO" sz="3200" dirty="0" smtClean="0"/>
              <a:t>CachePoisoning</a:t>
            </a:r>
            <a:r>
              <a:rPr lang="es-BO" sz="3200"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Server </a:t>
            </a:r>
            <a:r>
              <a:rPr lang="es-BO" dirty="0"/>
              <a:t>Admin</a:t>
            </a:r>
            <a:r>
              <a:rPr lang="es-BO" dirty="0"/>
              <a:t>:</a:t>
            </a:r>
          </a:p>
          <a:p>
            <a:pPr marL="0" indent="0">
              <a:buNone/>
            </a:pPr>
            <a:r>
              <a:rPr lang="es-BO" dirty="0"/>
              <a:t>1. Utilizar la última </a:t>
            </a:r>
            <a:r>
              <a:rPr lang="es-BO" dirty="0" smtClean="0"/>
              <a:t>versión </a:t>
            </a:r>
            <a:r>
              <a:rPr lang="es-BO" dirty="0"/>
              <a:t>de software para el servidor.</a:t>
            </a:r>
          </a:p>
          <a:p>
            <a:pPr marL="0" indent="0">
              <a:buNone/>
            </a:pPr>
            <a:r>
              <a:rPr lang="es-BO" dirty="0"/>
              <a:t>2. </a:t>
            </a:r>
            <a:r>
              <a:rPr lang="es-BO" dirty="0" smtClean="0"/>
              <a:t>Regularmente </a:t>
            </a:r>
            <a:r>
              <a:rPr lang="es-BO" dirty="0"/>
              <a:t>actualizar el S.O. el servidor web.</a:t>
            </a:r>
          </a:p>
          <a:p>
            <a:pPr marL="0" indent="0">
              <a:buNone/>
            </a:pPr>
            <a:r>
              <a:rPr lang="es-BO" dirty="0"/>
              <a:t>3. Ejecutar escaneo de vulnerabilidades.</a:t>
            </a:r>
          </a:p>
        </p:txBody>
      </p:sp>
    </p:spTree>
    <p:extLst>
      <p:ext uri="{BB962C8B-B14F-4D97-AF65-F5344CB8AC3E}">
        <p14:creationId xmlns:p14="http://schemas.microsoft.com/office/powerpoint/2010/main" val="7777707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3200" dirty="0"/>
              <a:t>¿Cómo defenderse contra HTTP Response </a:t>
            </a:r>
            <a:r>
              <a:rPr lang="es-BO" sz="3200" dirty="0"/>
              <a:t>splitting</a:t>
            </a:r>
            <a:r>
              <a:rPr lang="es-BO" sz="3200" dirty="0"/>
              <a:t> y Web </a:t>
            </a:r>
            <a:r>
              <a:rPr lang="es-BO" sz="3200" dirty="0"/>
              <a:t>CachePoisoning</a:t>
            </a:r>
            <a:r>
              <a:rPr lang="es-BO" sz="3200"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-Desarrolladores </a:t>
            </a:r>
            <a:r>
              <a:rPr lang="es-BO" dirty="0"/>
              <a:t>de aplicaciones:</a:t>
            </a:r>
          </a:p>
          <a:p>
            <a:pPr marL="0" indent="0">
              <a:buNone/>
            </a:pPr>
            <a:r>
              <a:rPr lang="es-BO" dirty="0"/>
              <a:t>1. Restringir el acceso a la aplicación a </a:t>
            </a:r>
            <a:r>
              <a:rPr lang="es-BO" dirty="0" smtClean="0"/>
              <a:t>los </a:t>
            </a:r>
            <a:r>
              <a:rPr lang="es-BO" dirty="0"/>
              <a:t>únicos.</a:t>
            </a:r>
          </a:p>
          <a:p>
            <a:pPr marL="0" indent="0">
              <a:buNone/>
            </a:pPr>
            <a:r>
              <a:rPr lang="es-BO" dirty="0"/>
              <a:t>2. Impedir el retorno (%d </a:t>
            </a:r>
            <a:r>
              <a:rPr lang="es-BO" dirty="0"/>
              <a:t>or</a:t>
            </a:r>
            <a:r>
              <a:rPr lang="es-BO" dirty="0"/>
              <a:t> \r) y </a:t>
            </a:r>
            <a:r>
              <a:rPr lang="es-BO" dirty="0" smtClean="0"/>
              <a:t>línea </a:t>
            </a:r>
            <a:r>
              <a:rPr lang="es-BO" dirty="0"/>
              <a:t>de alimentación (%0a ir \n)</a:t>
            </a:r>
          </a:p>
          <a:p>
            <a:pPr marL="0" indent="0">
              <a:buNone/>
            </a:pPr>
            <a:r>
              <a:rPr lang="es-BO" dirty="0"/>
              <a:t>3. Cumplir con las especificaciones RFC 2616 para HTTP/1.1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3622360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3200" dirty="0"/>
              <a:t>¿Cómo defenderse contra HTTP Response </a:t>
            </a:r>
            <a:r>
              <a:rPr lang="es-BO" sz="3200" dirty="0"/>
              <a:t>splitting</a:t>
            </a:r>
            <a:r>
              <a:rPr lang="es-BO" sz="3200" dirty="0"/>
              <a:t> y Web </a:t>
            </a:r>
            <a:r>
              <a:rPr lang="es-BO" sz="3200" dirty="0"/>
              <a:t>CachePoisoning</a:t>
            </a:r>
            <a:r>
              <a:rPr lang="es-BO" sz="3200"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Servidores </a:t>
            </a:r>
            <a:r>
              <a:rPr lang="es-BO" dirty="0"/>
              <a:t>Proxy:</a:t>
            </a:r>
          </a:p>
          <a:p>
            <a:pPr marL="0" indent="0">
              <a:buNone/>
            </a:pPr>
            <a:r>
              <a:rPr lang="es-BO" dirty="0"/>
              <a:t>1. Impedir el ingreso de conexiones compartidas TCP entre clientes distintos.</a:t>
            </a:r>
          </a:p>
          <a:p>
            <a:pPr marL="0" indent="0">
              <a:buNone/>
            </a:pPr>
            <a:r>
              <a:rPr lang="es-BO" dirty="0"/>
              <a:t>2. Utilizar conexiones TCP </a:t>
            </a:r>
            <a:r>
              <a:rPr lang="es-BO" dirty="0" smtClean="0"/>
              <a:t>distintas </a:t>
            </a:r>
            <a:r>
              <a:rPr lang="es-BO" dirty="0"/>
              <a:t>entre el proxy para hosts virtuales distintos.</a:t>
            </a:r>
          </a:p>
          <a:p>
            <a:pPr marL="0" indent="0">
              <a:buNone/>
            </a:pPr>
            <a:r>
              <a:rPr lang="es-BO" dirty="0"/>
              <a:t>3. Implementar correctamente "</a:t>
            </a:r>
            <a:r>
              <a:rPr lang="es-BO" dirty="0"/>
              <a:t>maintain</a:t>
            </a:r>
            <a:r>
              <a:rPr lang="es-BO" dirty="0"/>
              <a:t> </a:t>
            </a:r>
            <a:r>
              <a:rPr lang="es-BO" dirty="0"/>
              <a:t>request</a:t>
            </a:r>
            <a:r>
              <a:rPr lang="es-BO" dirty="0"/>
              <a:t> host </a:t>
            </a:r>
            <a:r>
              <a:rPr lang="es-BO" dirty="0"/>
              <a:t>header</a:t>
            </a:r>
            <a:r>
              <a:rPr lang="es-BO" dirty="0"/>
              <a:t>"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14052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4800" dirty="0"/>
              <a:t>¿Por qué los servidores Web son comprometidos?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Archivos </a:t>
            </a:r>
            <a:r>
              <a:rPr lang="es-BO" dirty="0"/>
              <a:t>por defecto, respaldados o simples innecesarios.</a:t>
            </a:r>
          </a:p>
          <a:p>
            <a:r>
              <a:rPr lang="es-BO" dirty="0" smtClean="0"/>
              <a:t>Permisos </a:t>
            </a:r>
            <a:r>
              <a:rPr lang="es-BO" dirty="0"/>
              <a:t>de archivos y directorios inapropiados.</a:t>
            </a:r>
          </a:p>
          <a:p>
            <a:r>
              <a:rPr lang="es-BO" dirty="0" smtClean="0"/>
              <a:t>Servicios </a:t>
            </a:r>
            <a:r>
              <a:rPr lang="es-BO" dirty="0"/>
              <a:t>innecesarios habilitados, incluyendo administración de contenido y administración remota.</a:t>
            </a:r>
          </a:p>
          <a:p>
            <a:r>
              <a:rPr lang="es-BO" dirty="0" smtClean="0"/>
              <a:t>Cuentas </a:t>
            </a:r>
            <a:r>
              <a:rPr lang="es-BO" dirty="0"/>
              <a:t>con sus contraseñas por defecto</a:t>
            </a:r>
            <a:r>
              <a:rPr lang="es-BO" dirty="0" smtClean="0"/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6152193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Administración de Parches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Parches y </a:t>
            </a:r>
            <a:r>
              <a:rPr lang="es-BO" dirty="0"/>
              <a:t>Hotfixes</a:t>
            </a:r>
            <a:endParaRPr lang="es-BO" dirty="0"/>
          </a:p>
          <a:p>
            <a:pPr marL="0" indent="0">
              <a:buNone/>
            </a:pPr>
            <a:r>
              <a:rPr lang="es-BO" dirty="0"/>
              <a:t>Un parche es una pequeña pieza de </a:t>
            </a:r>
            <a:r>
              <a:rPr lang="es-BO" dirty="0" smtClean="0"/>
              <a:t>software </a:t>
            </a:r>
            <a:r>
              <a:rPr lang="es-BO" dirty="0"/>
              <a:t>para corregir problemas, </a:t>
            </a:r>
          </a:p>
          <a:p>
            <a:pPr marL="0" indent="0">
              <a:buNone/>
            </a:pPr>
            <a:r>
              <a:rPr lang="es-BO" dirty="0"/>
              <a:t>vulnerabilidades de seguridad y errores.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2835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¿Qué es la administración de parches?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Es el proceso utilizado para asegurar que los parches apropiados son </a:t>
            </a:r>
            <a:r>
              <a:rPr lang="es-BO" dirty="0" smtClean="0"/>
              <a:t>instalados </a:t>
            </a:r>
            <a:r>
              <a:rPr lang="es-BO" dirty="0"/>
              <a:t>en un sistema para ayudar a corregir </a:t>
            </a:r>
            <a:r>
              <a:rPr lang="es-BO" dirty="0" smtClean="0"/>
              <a:t>vulnerabilidades conocidas</a:t>
            </a:r>
            <a:r>
              <a:rPr lang="es-B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80871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4800" dirty="0"/>
              <a:t>¿Qué es la administración de parches?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Proceso de administración automatizada de </a:t>
            </a:r>
            <a:r>
              <a:rPr lang="es-BO" dirty="0" smtClean="0"/>
              <a:t>administración </a:t>
            </a:r>
            <a:r>
              <a:rPr lang="es-BO" dirty="0"/>
              <a:t>de </a:t>
            </a:r>
            <a:r>
              <a:rPr lang="es-BO" dirty="0" smtClean="0"/>
              <a:t>parches:</a:t>
            </a:r>
          </a:p>
          <a:p>
            <a:pPr marL="0" indent="0">
              <a:buNone/>
            </a:pPr>
            <a:r>
              <a:rPr lang="es-BO" dirty="0"/>
              <a:t>1. </a:t>
            </a:r>
            <a:r>
              <a:rPr lang="es-BO" dirty="0"/>
              <a:t>Detect</a:t>
            </a:r>
            <a:r>
              <a:rPr lang="es-BO" dirty="0"/>
              <a:t>: </a:t>
            </a:r>
            <a:r>
              <a:rPr lang="es-BO" dirty="0" smtClean="0"/>
              <a:t>Utilizar </a:t>
            </a:r>
            <a:r>
              <a:rPr lang="es-BO" dirty="0"/>
              <a:t>herramientas para detectar parches de seguridad </a:t>
            </a:r>
            <a:r>
              <a:rPr lang="es-BO" dirty="0" smtClean="0"/>
              <a:t>que </a:t>
            </a:r>
            <a:r>
              <a:rPr lang="es-BO" dirty="0"/>
              <a:t>faltan</a:t>
            </a:r>
          </a:p>
          <a:p>
            <a:pPr marL="0" indent="0">
              <a:buNone/>
            </a:pPr>
            <a:r>
              <a:rPr lang="es-BO" dirty="0"/>
              <a:t>2. </a:t>
            </a:r>
            <a:r>
              <a:rPr lang="es-BO" dirty="0"/>
              <a:t>Assess</a:t>
            </a:r>
            <a:r>
              <a:rPr lang="es-BO" dirty="0"/>
              <a:t> (evaluar): Evaluar problemas y su severidad mitigando los </a:t>
            </a:r>
            <a:r>
              <a:rPr lang="es-BO" dirty="0" smtClean="0"/>
              <a:t>factores </a:t>
            </a:r>
            <a:r>
              <a:rPr lang="es-BO" dirty="0"/>
              <a:t>que pueden influenciar en su decisión.</a:t>
            </a:r>
          </a:p>
          <a:p>
            <a:pPr marL="0" indent="0">
              <a:buNone/>
            </a:pPr>
            <a:r>
              <a:rPr lang="es-BO" dirty="0"/>
              <a:t>3. </a:t>
            </a:r>
            <a:r>
              <a:rPr lang="es-BO" dirty="0"/>
              <a:t>Acquire</a:t>
            </a:r>
            <a:r>
              <a:rPr lang="es-BO" dirty="0"/>
              <a:t>: Descargar el parche para testearlo.</a:t>
            </a:r>
          </a:p>
        </p:txBody>
      </p:sp>
    </p:spTree>
    <p:extLst>
      <p:ext uri="{BB962C8B-B14F-4D97-AF65-F5344CB8AC3E}">
        <p14:creationId xmlns:p14="http://schemas.microsoft.com/office/powerpoint/2010/main" val="12180920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4800" dirty="0"/>
              <a:t>¿Qué es la administración de parches?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4. Test: Instalar el parche primero en un equipo de pruebas para </a:t>
            </a:r>
            <a:r>
              <a:rPr lang="es-BO" dirty="0" smtClean="0"/>
              <a:t>verificar </a:t>
            </a:r>
            <a:r>
              <a:rPr lang="es-BO" dirty="0"/>
              <a:t>las consecuencias de la actualización.</a:t>
            </a:r>
          </a:p>
          <a:p>
            <a:pPr marL="0" indent="0">
              <a:buNone/>
            </a:pPr>
            <a:r>
              <a:rPr lang="es-BO" dirty="0"/>
              <a:t>5. </a:t>
            </a:r>
            <a:r>
              <a:rPr lang="es-BO" dirty="0"/>
              <a:t>Deploy</a:t>
            </a:r>
            <a:r>
              <a:rPr lang="es-BO" dirty="0"/>
              <a:t>: Implementar el parche a los equipos y asegurarse que las </a:t>
            </a:r>
            <a:r>
              <a:rPr lang="es-BO" dirty="0" smtClean="0"/>
              <a:t>aplicaciones </a:t>
            </a:r>
            <a:r>
              <a:rPr lang="es-BO" dirty="0"/>
              <a:t>no se vean afectadas.</a:t>
            </a:r>
          </a:p>
          <a:p>
            <a:pPr marL="0" indent="0">
              <a:buNone/>
            </a:pPr>
            <a:r>
              <a:rPr lang="es-BO" dirty="0"/>
              <a:t>6. </a:t>
            </a:r>
            <a:r>
              <a:rPr lang="es-BO" dirty="0"/>
              <a:t>Maintain</a:t>
            </a:r>
            <a:r>
              <a:rPr lang="es-BO" dirty="0"/>
              <a:t>: Suscribirse para obtener notificaciones sobre </a:t>
            </a:r>
            <a:r>
              <a:rPr lang="es-BO" dirty="0" smtClean="0"/>
              <a:t>vulnerabilidades </a:t>
            </a:r>
            <a:r>
              <a:rPr lang="es-BO" dirty="0"/>
              <a:t>reportadas.</a:t>
            </a:r>
          </a:p>
        </p:txBody>
      </p:sp>
    </p:spTree>
    <p:extLst>
      <p:ext uri="{BB962C8B-B14F-4D97-AF65-F5344CB8AC3E}">
        <p14:creationId xmlns:p14="http://schemas.microsoft.com/office/powerpoint/2010/main" val="33818265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sz="4000" dirty="0"/>
              <a:t>Identificando fuentes apropiadas para parches y actualizaciones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3000" dirty="0"/>
              <a:t>Primero hacer un plan de administración de parches que se ajuste al </a:t>
            </a:r>
            <a:r>
              <a:rPr lang="es-BO" sz="3000" dirty="0" smtClean="0"/>
              <a:t>ambiente </a:t>
            </a:r>
            <a:r>
              <a:rPr lang="es-BO" sz="3000" dirty="0"/>
              <a:t>operacional y objetivos del negocio. Encontrar </a:t>
            </a:r>
            <a:r>
              <a:rPr lang="es-BO" sz="3000" dirty="0" smtClean="0"/>
              <a:t>actualizaciones </a:t>
            </a:r>
            <a:r>
              <a:rPr lang="es-BO" sz="3000" dirty="0"/>
              <a:t>y parches apropiados en los sitios oficiales de </a:t>
            </a:r>
            <a:r>
              <a:rPr lang="es-BO" sz="3000" dirty="0" smtClean="0"/>
              <a:t>las aplicaciones </a:t>
            </a:r>
            <a:r>
              <a:rPr lang="es-BO" sz="3000" dirty="0"/>
              <a:t>y del vendedor del S.O. El camino recomendado de hacer </a:t>
            </a:r>
            <a:r>
              <a:rPr lang="es-BO" sz="3000" dirty="0" smtClean="0"/>
              <a:t>un </a:t>
            </a:r>
            <a:r>
              <a:rPr lang="es-BO" sz="3000" dirty="0"/>
              <a:t>seguimiento a los problemas relevantes para parchar </a:t>
            </a:r>
            <a:r>
              <a:rPr lang="es-BO" sz="3000" dirty="0" smtClean="0"/>
              <a:t>proactivamente </a:t>
            </a:r>
            <a:r>
              <a:rPr lang="es-BO" sz="3000" dirty="0"/>
              <a:t>es registrándose en los sitios mencionados para </a:t>
            </a:r>
            <a:r>
              <a:rPr lang="es-BO" sz="3000" dirty="0" smtClean="0"/>
              <a:t>recibir </a:t>
            </a:r>
            <a:r>
              <a:rPr lang="es-BO" sz="3000" dirty="0"/>
              <a:t>alertas.</a:t>
            </a:r>
          </a:p>
        </p:txBody>
      </p:sp>
    </p:spTree>
    <p:extLst>
      <p:ext uri="{BB962C8B-B14F-4D97-AF65-F5344CB8AC3E}">
        <p14:creationId xmlns:p14="http://schemas.microsoft.com/office/powerpoint/2010/main" val="33431863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Instalación de un parche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Los usuarios pueden acceder e instalar los parches de seguridad </a:t>
            </a:r>
            <a:r>
              <a:rPr lang="es-BO" dirty="0" smtClean="0"/>
              <a:t>vía WWW</a:t>
            </a:r>
            <a:r>
              <a:rPr lang="es-BO" dirty="0"/>
              <a:t>. Los parches pueden ser </a:t>
            </a:r>
            <a:r>
              <a:rPr lang="es-BO" dirty="0" smtClean="0"/>
              <a:t>instalados </a:t>
            </a:r>
            <a:r>
              <a:rPr lang="es-BO" dirty="0"/>
              <a:t>de dos maneras: Manualmente y </a:t>
            </a:r>
            <a:r>
              <a:rPr lang="es-BO" dirty="0" smtClean="0"/>
              <a:t>automáticamente</a:t>
            </a:r>
            <a:r>
              <a:rPr lang="es-B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29219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BO" sz="4400" dirty="0"/>
              <a:t>Implementación y verificación de un parche de seguridad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BO" sz="3000" dirty="0"/>
              <a:t>Antes de instalar cualquier parche verificar la fuente. Utilizar el </a:t>
            </a:r>
            <a:r>
              <a:rPr lang="es-BO" sz="3000" dirty="0" smtClean="0"/>
              <a:t>programa </a:t>
            </a:r>
            <a:r>
              <a:rPr lang="es-BO" sz="3000" dirty="0"/>
              <a:t>de administración de parches apropiado para validar las </a:t>
            </a:r>
            <a:r>
              <a:rPr lang="es-BO" sz="3000" dirty="0" smtClean="0"/>
              <a:t>versiones </a:t>
            </a:r>
            <a:r>
              <a:rPr lang="es-BO" sz="3000" dirty="0"/>
              <a:t>de archivos y las sumas de comprobación antes de </a:t>
            </a:r>
          </a:p>
          <a:p>
            <a:pPr marL="0" indent="0">
              <a:buNone/>
            </a:pPr>
            <a:r>
              <a:rPr lang="es-BO" sz="3000" dirty="0"/>
              <a:t>implementar los parches de seguridad. La herramienta de </a:t>
            </a:r>
            <a:r>
              <a:rPr lang="es-BO" sz="3000" dirty="0" smtClean="0"/>
              <a:t>administración </a:t>
            </a:r>
            <a:r>
              <a:rPr lang="es-BO" sz="3000" dirty="0"/>
              <a:t>de parches debe ser capaz de monitorear los sistemas </a:t>
            </a:r>
            <a:r>
              <a:rPr lang="es-BO" sz="3000" dirty="0" smtClean="0"/>
              <a:t>parchados</a:t>
            </a:r>
            <a:r>
              <a:rPr lang="es-BO" sz="3000" dirty="0"/>
              <a:t>. El equipo de administración de parches debe revisar </a:t>
            </a:r>
            <a:r>
              <a:rPr lang="es-BO" sz="3000" dirty="0" smtClean="0"/>
              <a:t>regularmente </a:t>
            </a:r>
            <a:r>
              <a:rPr lang="es-BO" sz="3000" dirty="0"/>
              <a:t>actualizaciones y parches.</a:t>
            </a:r>
          </a:p>
        </p:txBody>
      </p:sp>
    </p:spTree>
    <p:extLst>
      <p:ext uri="{BB962C8B-B14F-4D97-AF65-F5344CB8AC3E}">
        <p14:creationId xmlns:p14="http://schemas.microsoft.com/office/powerpoint/2010/main" val="22352546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Herramientas de parches de seguridad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Microsoft </a:t>
            </a:r>
            <a:r>
              <a:rPr lang="es-BO" dirty="0" smtClean="0"/>
              <a:t>Baseline</a:t>
            </a:r>
            <a:r>
              <a:rPr lang="es-BO" dirty="0" smtClean="0"/>
              <a:t> Security </a:t>
            </a:r>
            <a:r>
              <a:rPr lang="es-BO" dirty="0" smtClean="0"/>
              <a:t>Analyzer</a:t>
            </a:r>
            <a:endParaRPr lang="es-BO" dirty="0" smtClean="0"/>
          </a:p>
          <a:p>
            <a:r>
              <a:rPr lang="es-BO" dirty="0" smtClean="0"/>
              <a:t>Altiris</a:t>
            </a:r>
            <a:endParaRPr lang="es-BO" dirty="0" smtClean="0"/>
          </a:p>
          <a:p>
            <a:r>
              <a:rPr lang="es-BO" dirty="0" smtClean="0"/>
              <a:t>Etc.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4409865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Herramientas de Seguridad de Servidor Web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Sandcat</a:t>
            </a:r>
            <a:r>
              <a:rPr lang="es-BO" dirty="0"/>
              <a:t>: Aplicación de escaneo de vulnerabilidades web remota </a:t>
            </a:r>
            <a:r>
              <a:rPr lang="es-BO" dirty="0" smtClean="0"/>
              <a:t>multi</a:t>
            </a:r>
            <a:r>
              <a:rPr lang="es-BO" dirty="0" smtClean="0"/>
              <a:t> </a:t>
            </a:r>
            <a:r>
              <a:rPr lang="es-BO" dirty="0"/>
              <a:t>proceso. Mapea toda la estructura Web. También revisa SQL </a:t>
            </a:r>
            <a:r>
              <a:rPr lang="es-BO" dirty="0" smtClean="0"/>
              <a:t>Injection</a:t>
            </a:r>
            <a:r>
              <a:rPr lang="es-BO" dirty="0"/>
              <a:t>, XSS, File </a:t>
            </a:r>
            <a:r>
              <a:rPr lang="es-BO" dirty="0" smtClean="0"/>
              <a:t>inclusión, </a:t>
            </a:r>
            <a:r>
              <a:rPr lang="es-BO" dirty="0"/>
              <a:t>etc. Automatiza el proceso </a:t>
            </a:r>
            <a:r>
              <a:rPr lang="es-BO" dirty="0" smtClean="0"/>
              <a:t>de revisar </a:t>
            </a:r>
            <a:r>
              <a:rPr lang="es-BO" dirty="0"/>
              <a:t>el código de la aplicación web.</a:t>
            </a:r>
          </a:p>
          <a:p>
            <a:r>
              <a:rPr lang="es-BO" dirty="0" smtClean="0"/>
              <a:t>Wikto</a:t>
            </a:r>
            <a:r>
              <a:rPr lang="es-BO" dirty="0"/>
              <a:t>: Es un </a:t>
            </a:r>
            <a:r>
              <a:rPr lang="es-BO" dirty="0" smtClean="0"/>
              <a:t>escáner </a:t>
            </a:r>
            <a:r>
              <a:rPr lang="es-BO" dirty="0"/>
              <a:t>de servidores Web para </a:t>
            </a:r>
            <a:r>
              <a:rPr lang="es-BO" dirty="0" smtClean="0"/>
              <a:t>Windows.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8893068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4800" dirty="0"/>
              <a:t>Herramientas de Seguridad de Servidor Web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Herramienta de monitoreo de infección Malware: </a:t>
            </a:r>
            <a:r>
              <a:rPr lang="es-BO" dirty="0"/>
              <a:t>Hackalert</a:t>
            </a:r>
            <a:r>
              <a:rPr lang="es-BO" dirty="0"/>
              <a:t>: Servicio </a:t>
            </a:r>
            <a:r>
              <a:rPr lang="es-BO" dirty="0" smtClean="0"/>
              <a:t>basado </a:t>
            </a:r>
            <a:r>
              <a:rPr lang="es-BO" dirty="0"/>
              <a:t>en la </a:t>
            </a:r>
            <a:r>
              <a:rPr lang="es-BO" dirty="0" smtClean="0"/>
              <a:t>nube </a:t>
            </a:r>
            <a:r>
              <a:rPr lang="es-BO" dirty="0"/>
              <a:t>que provee en tiempo real identificaciones y </a:t>
            </a:r>
            <a:r>
              <a:rPr lang="es-BO" dirty="0" smtClean="0"/>
              <a:t>alarmas </a:t>
            </a:r>
            <a:r>
              <a:rPr lang="es-BO" dirty="0"/>
              <a:t>para accionamiento de descargas y amenazas malware </a:t>
            </a:r>
            <a:r>
              <a:rPr lang="es-BO" dirty="0"/>
              <a:t>zero</a:t>
            </a:r>
            <a:r>
              <a:rPr lang="es-BO" dirty="0"/>
              <a:t> </a:t>
            </a:r>
            <a:r>
              <a:rPr lang="es-BO" dirty="0"/>
              <a:t>day</a:t>
            </a:r>
            <a:r>
              <a:rPr lang="es-BO" dirty="0"/>
              <a:t> </a:t>
            </a:r>
            <a:r>
              <a:rPr lang="es-BO" dirty="0" smtClean="0"/>
              <a:t>en </a:t>
            </a:r>
            <a:r>
              <a:rPr lang="es-BO" dirty="0"/>
              <a:t>sitios y </a:t>
            </a:r>
            <a:r>
              <a:rPr lang="es-BO" dirty="0" smtClean="0"/>
              <a:t>anuncios </a:t>
            </a:r>
            <a:r>
              <a:rPr lang="es-BO" dirty="0"/>
              <a:t>Online. Identifica el malware antes de que el </a:t>
            </a:r>
          </a:p>
          <a:p>
            <a:pPr marL="0" indent="0">
              <a:buNone/>
            </a:pPr>
            <a:r>
              <a:rPr lang="es-BO" dirty="0" smtClean="0"/>
              <a:t>sitio </a:t>
            </a:r>
            <a:r>
              <a:rPr lang="es-BO" dirty="0"/>
              <a:t>se ponga como malicioso.</a:t>
            </a:r>
          </a:p>
        </p:txBody>
      </p:sp>
    </p:spTree>
    <p:extLst>
      <p:ext uri="{BB962C8B-B14F-4D97-AF65-F5344CB8AC3E}">
        <p14:creationId xmlns:p14="http://schemas.microsoft.com/office/powerpoint/2010/main" val="24637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4800" dirty="0"/>
              <a:t>¿Por qué los servidores Web son comprometidos?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BO" dirty="0" smtClean="0"/>
              <a:t>Funciones </a:t>
            </a:r>
            <a:r>
              <a:rPr lang="es-BO" dirty="0"/>
              <a:t>administrativas o depuradas que están habilitadas o accesibles.</a:t>
            </a:r>
          </a:p>
          <a:p>
            <a:r>
              <a:rPr lang="es-BO" dirty="0" smtClean="0"/>
              <a:t>Certificados </a:t>
            </a:r>
            <a:r>
              <a:rPr lang="es-BO" dirty="0"/>
              <a:t>SSL y opciones de encriptación mal configurados.</a:t>
            </a:r>
          </a:p>
          <a:p>
            <a:r>
              <a:rPr lang="es-BO" dirty="0" smtClean="0"/>
              <a:t>Uso </a:t>
            </a:r>
            <a:r>
              <a:rPr lang="es-BO" dirty="0"/>
              <a:t>de certificados </a:t>
            </a:r>
            <a:r>
              <a:rPr lang="es-BO" dirty="0" smtClean="0"/>
              <a:t>auto firmados </a:t>
            </a:r>
            <a:r>
              <a:rPr lang="es-BO" dirty="0"/>
              <a:t>o certificados por defecto.</a:t>
            </a:r>
          </a:p>
          <a:p>
            <a:r>
              <a:rPr lang="es-BO" dirty="0" smtClean="0"/>
              <a:t>Autenticación </a:t>
            </a:r>
            <a:r>
              <a:rPr lang="es-BO" dirty="0"/>
              <a:t>inapropiada con sistemas externos.</a:t>
            </a:r>
          </a:p>
          <a:p>
            <a:r>
              <a:rPr lang="es-BO" dirty="0" smtClean="0"/>
              <a:t>Conflictos </a:t>
            </a:r>
            <a:r>
              <a:rPr lang="es-BO" dirty="0"/>
              <a:t>de seguridad con facilidad de caso de uso de negocio.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4603107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 smtClean="0"/>
              <a:t>Test de </a:t>
            </a:r>
            <a:r>
              <a:rPr lang="es-BO" dirty="0"/>
              <a:t>Intrusión a Servidores Web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dirty="0" smtClean="0"/>
              <a:t>Es </a:t>
            </a:r>
            <a:r>
              <a:rPr lang="es-BO" dirty="0"/>
              <a:t>utilizado para identificar, analizar y reportar </a:t>
            </a:r>
            <a:r>
              <a:rPr lang="es-BO" dirty="0" smtClean="0"/>
              <a:t>vulnerabilidades </a:t>
            </a:r>
            <a:r>
              <a:rPr lang="es-BO" dirty="0"/>
              <a:t>como debilidad de autenticación, errores </a:t>
            </a:r>
            <a:r>
              <a:rPr lang="es-BO" dirty="0" smtClean="0"/>
              <a:t>de configuración</a:t>
            </a:r>
            <a:r>
              <a:rPr lang="es-BO" dirty="0"/>
              <a:t>, protocolo relacionado a las </a:t>
            </a:r>
            <a:r>
              <a:rPr lang="es-BO" dirty="0" smtClean="0"/>
              <a:t>vulnerabilidades</a:t>
            </a:r>
            <a:r>
              <a:rPr lang="es-BO" dirty="0"/>
              <a:t>, etc. en </a:t>
            </a:r>
            <a:r>
              <a:rPr lang="es-BO" dirty="0" smtClean="0"/>
              <a:t>un </a:t>
            </a:r>
            <a:r>
              <a:rPr lang="es-BO" dirty="0"/>
              <a:t>servidor web.</a:t>
            </a:r>
          </a:p>
          <a:p>
            <a:r>
              <a:rPr lang="es-BO" dirty="0" smtClean="0"/>
              <a:t>La </a:t>
            </a:r>
            <a:r>
              <a:rPr lang="es-BO" dirty="0"/>
              <a:t>mejor manera de realizar un pen test es realizando una serie de </a:t>
            </a:r>
            <a:r>
              <a:rPr lang="es-BO" dirty="0" smtClean="0"/>
              <a:t>tests</a:t>
            </a:r>
            <a:r>
              <a:rPr lang="es-BO" dirty="0" smtClean="0"/>
              <a:t> </a:t>
            </a:r>
            <a:r>
              <a:rPr lang="es-BO" dirty="0"/>
              <a:t>metódicos y repetitivos en búsqueda de las distintas </a:t>
            </a:r>
            <a:r>
              <a:rPr lang="es-BO" dirty="0" smtClean="0"/>
              <a:t>vulnerabilidades </a:t>
            </a:r>
            <a:r>
              <a:rPr lang="es-BO" dirty="0"/>
              <a:t>de aplicaciones Web.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7201933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Identificación </a:t>
            </a:r>
            <a:r>
              <a:rPr lang="es-BO" dirty="0"/>
              <a:t>de infraestructura Web.</a:t>
            </a:r>
          </a:p>
          <a:p>
            <a:r>
              <a:rPr lang="es-BO" dirty="0" smtClean="0"/>
              <a:t>Verificación </a:t>
            </a:r>
            <a:r>
              <a:rPr lang="es-BO" dirty="0"/>
              <a:t>de vulnerabilidades.</a:t>
            </a:r>
          </a:p>
          <a:p>
            <a:r>
              <a:rPr lang="es-BO" dirty="0" smtClean="0"/>
              <a:t>Remediación </a:t>
            </a:r>
            <a:r>
              <a:rPr lang="es-BO" dirty="0"/>
              <a:t>de vulnerabilidades.</a:t>
            </a:r>
          </a:p>
          <a:p>
            <a:endParaRPr lang="es-B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¿Por qué Pen </a:t>
            </a:r>
            <a:r>
              <a:rPr lang="es-BO" dirty="0"/>
              <a:t>testing</a:t>
            </a:r>
            <a:r>
              <a:rPr lang="es-BO" dirty="0"/>
              <a:t> a servidores Web</a:t>
            </a:r>
            <a:r>
              <a:rPr lang="es-BO" dirty="0" smtClean="0"/>
              <a:t>?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19029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chemeClr val="bg1">
                    <a:lumMod val="75000"/>
                  </a:schemeClr>
                </a:solidFill>
              </a:rPr>
              <a:t>C|EH  Julio Iglesias Pérez</a:t>
            </a:r>
            <a:endParaRPr lang="es-BO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289" y="2743"/>
            <a:ext cx="6646677" cy="685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1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/>
          <a:lstStyle/>
          <a:p>
            <a:r>
              <a:rPr lang="es-BO" dirty="0"/>
              <a:t>¡</a:t>
            </a:r>
            <a:r>
              <a:rPr lang="es-BO" dirty="0" smtClean="0"/>
              <a:t>Muchas Gracias!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57270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Impacto de ataques de Servidor Web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Cuentas </a:t>
            </a:r>
            <a:r>
              <a:rPr lang="es-BO" dirty="0"/>
              <a:t>de usuario comprometidas.</a:t>
            </a:r>
          </a:p>
          <a:p>
            <a:r>
              <a:rPr lang="es-BO" dirty="0" smtClean="0"/>
              <a:t>Manipulación </a:t>
            </a:r>
            <a:r>
              <a:rPr lang="es-BO" dirty="0"/>
              <a:t>de datos.</a:t>
            </a:r>
          </a:p>
          <a:p>
            <a:r>
              <a:rPr lang="es-BO" dirty="0" smtClean="0"/>
              <a:t>Ataques </a:t>
            </a:r>
            <a:r>
              <a:rPr lang="es-BO" dirty="0"/>
              <a:t>secundarios desde el sitio web.</a:t>
            </a:r>
          </a:p>
          <a:p>
            <a:r>
              <a:rPr lang="es-BO" dirty="0" smtClean="0"/>
              <a:t>Desfiguración </a:t>
            </a:r>
            <a:r>
              <a:rPr lang="es-BO" dirty="0"/>
              <a:t>del sitio web.</a:t>
            </a:r>
          </a:p>
          <a:p>
            <a:r>
              <a:rPr lang="es-BO" dirty="0" smtClean="0"/>
              <a:t>Robo </a:t>
            </a:r>
            <a:r>
              <a:rPr lang="es-BO" dirty="0"/>
              <a:t>de datos.</a:t>
            </a:r>
          </a:p>
          <a:p>
            <a:r>
              <a:rPr lang="es-BO" dirty="0" smtClean="0"/>
              <a:t>Acceso </a:t>
            </a:r>
            <a:r>
              <a:rPr lang="es-BO" dirty="0"/>
              <a:t>root</a:t>
            </a:r>
            <a:r>
              <a:rPr lang="es-BO" dirty="0"/>
              <a:t> a otras aplicaciones o servidores.</a:t>
            </a:r>
          </a:p>
        </p:txBody>
      </p:sp>
    </p:spTree>
    <p:extLst>
      <p:ext uri="{BB962C8B-B14F-4D97-AF65-F5344CB8AC3E}">
        <p14:creationId xmlns:p14="http://schemas.microsoft.com/office/powerpoint/2010/main" val="3410048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Amenazas al Servidor Web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Mala Configuración: Se refiere a una debilidad en la configuración en la infraestructura web que puede ser explotada para realizar varios ataques como transversalidad de directorio, intrusión al servidor y robo de datos. Una vez detectados, estos problemas pueden ser fácilmente explotados y como resultado habrá un compromiso total de un sitio Web.</a:t>
            </a:r>
          </a:p>
        </p:txBody>
      </p:sp>
    </p:spTree>
    <p:extLst>
      <p:ext uri="{BB962C8B-B14F-4D97-AF65-F5344CB8AC3E}">
        <p14:creationId xmlns:p14="http://schemas.microsoft.com/office/powerpoint/2010/main" val="4274134188"/>
      </p:ext>
    </p:extLst>
  </p:cSld>
  <p:clrMapOvr>
    <a:masterClrMapping/>
  </p:clrMapOvr>
</p:sld>
</file>

<file path=ppt/theme/theme1.xml><?xml version="1.0" encoding="utf-8"?>
<a:theme xmlns:a="http://schemas.openxmlformats.org/drawingml/2006/main" name="Blue-Grey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Technology-PowerPoint-Template</Template>
  <TotalTime>255</TotalTime>
  <Words>4065</Words>
  <Application>Microsoft Office PowerPoint</Application>
  <PresentationFormat>Presentación en pantalla (4:3)</PresentationFormat>
  <Paragraphs>370</Paragraphs>
  <Slides>73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73</vt:i4>
      </vt:variant>
    </vt:vector>
  </HeadingPairs>
  <TitlesOfParts>
    <vt:vector size="77" baseType="lpstr">
      <vt:lpstr>Arial</vt:lpstr>
      <vt:lpstr>Calibri</vt:lpstr>
      <vt:lpstr>Microsoft New Tai Lue</vt:lpstr>
      <vt:lpstr>Blue-Grey-PowerPoint-Template</vt:lpstr>
      <vt:lpstr>12. Hackeando Servidores Web</vt:lpstr>
      <vt:lpstr>Servidores Web</vt:lpstr>
      <vt:lpstr>Internet Information Services</vt:lpstr>
      <vt:lpstr>Desfiguración de un Sitio Web</vt:lpstr>
      <vt:lpstr>¿Por qué los servidores Web son comprometidos?</vt:lpstr>
      <vt:lpstr>¿Por qué los servidores Web son comprometidos?</vt:lpstr>
      <vt:lpstr>¿Por qué los servidores Web son comprometidos?</vt:lpstr>
      <vt:lpstr>Impacto de ataques de Servidor Web</vt:lpstr>
      <vt:lpstr>Amenazas al Servidor Web</vt:lpstr>
      <vt:lpstr>Amenazas al Servidor Web</vt:lpstr>
      <vt:lpstr>Ejemplo</vt:lpstr>
      <vt:lpstr>Ejemplo</vt:lpstr>
      <vt:lpstr>Ataques transversales al directorio</vt:lpstr>
      <vt:lpstr>Ataque HTTP Response Splitting</vt:lpstr>
      <vt:lpstr>Ejemplo</vt:lpstr>
      <vt:lpstr>Ataque Web Cache Poisoning</vt:lpstr>
      <vt:lpstr>HTTP Response Hijacking</vt:lpstr>
      <vt:lpstr>Ataque SSH de fuerza bruta</vt:lpstr>
      <vt:lpstr>Ataque Man-in-the-Middle</vt:lpstr>
      <vt:lpstr>Passwords crackin de los servidores Web</vt:lpstr>
      <vt:lpstr>Passwords crackin de los servidores Web</vt:lpstr>
      <vt:lpstr>Técnicas de crackeo de contraseñas para los servidores WEB</vt:lpstr>
      <vt:lpstr>Ataques a una aplicación WEB</vt:lpstr>
      <vt:lpstr>Metodología de ataque a Servidor Web</vt:lpstr>
      <vt:lpstr>Information Gathering</vt:lpstr>
      <vt:lpstr>Webserver Footprinting</vt:lpstr>
      <vt:lpstr>Reflejando o duplicando un Sitio Web</vt:lpstr>
      <vt:lpstr>Escaneo de vulnerabilidades en los Servidores Web.</vt:lpstr>
      <vt:lpstr>Ataque Session Hijacking al Servidor Web</vt:lpstr>
      <vt:lpstr>Ataque hacking web Server Passwords</vt:lpstr>
      <vt:lpstr>Herramientas de ataque a Servidores Web</vt:lpstr>
      <vt:lpstr>Modulo Exploit de Metasploit</vt:lpstr>
      <vt:lpstr>Pasos para explotar un sistema utilizando Metasploit Framework</vt:lpstr>
      <vt:lpstr>El módulo Payload de Metasploit</vt:lpstr>
      <vt:lpstr>Módulo auxiliar de Metasploit</vt:lpstr>
      <vt:lpstr>Módulo NOPS de Metasploit</vt:lpstr>
      <vt:lpstr>Herramienta de ataque Web Wfetch</vt:lpstr>
      <vt:lpstr>Herramienta de crackeo de contraseñas Brutus</vt:lpstr>
      <vt:lpstr>Herramienta de cracko de contraseñas TCH-Hydra</vt:lpstr>
      <vt:lpstr>Contramedidas</vt:lpstr>
      <vt:lpstr>Contramedidas</vt:lpstr>
      <vt:lpstr>Contramedida Protocolos</vt:lpstr>
      <vt:lpstr>Contramedida Protocolos</vt:lpstr>
      <vt:lpstr>Contramedidas Cuentas</vt:lpstr>
      <vt:lpstr>Contramedidas Cuentas</vt:lpstr>
      <vt:lpstr>Contramedida Archivos y Directorios</vt:lpstr>
      <vt:lpstr>Contramedida Archivos y Directorios</vt:lpstr>
      <vt:lpstr>¿Cómo defenderse contra ataques al servidor Web?</vt:lpstr>
      <vt:lpstr>¿Cómo defenderse contra ataques al servidor Web?</vt:lpstr>
      <vt:lpstr>¿Cómo defenderse contra ataques al servidor Web?</vt:lpstr>
      <vt:lpstr>¿Cómo defenderse contra ataques de servidor Web?</vt:lpstr>
      <vt:lpstr>¿Cómo defenderse contra ataques de servidor Web?</vt:lpstr>
      <vt:lpstr>¿Cómo defenderse contra ataques de servidor Web?</vt:lpstr>
      <vt:lpstr>¿Cómo defenderse contra ataques de servidor Web?</vt:lpstr>
      <vt:lpstr>¿Cómo defenderse contra ataques de servidor Web?</vt:lpstr>
      <vt:lpstr>¿Cómo defenderse contra ataques de servidor Web?</vt:lpstr>
      <vt:lpstr>¿Cómo defenderse contra HTTP Response splitting y Web CachePoisoning?</vt:lpstr>
      <vt:lpstr>¿Cómo defenderse contra HTTP Response splitting y Web CachePoisoning?</vt:lpstr>
      <vt:lpstr>¿Cómo defenderse contra HTTP Response splitting y Web CachePoisoning?</vt:lpstr>
      <vt:lpstr>Administración de Parches</vt:lpstr>
      <vt:lpstr>¿Qué es la administración de parches?</vt:lpstr>
      <vt:lpstr>¿Qué es la administración de parches?</vt:lpstr>
      <vt:lpstr>¿Qué es la administración de parches?</vt:lpstr>
      <vt:lpstr>Identificando fuentes apropiadas para parches y actualizaciones</vt:lpstr>
      <vt:lpstr>Instalación de un parche</vt:lpstr>
      <vt:lpstr>Implementación y verificación de un parche de seguridad</vt:lpstr>
      <vt:lpstr>Herramientas de parches de seguridad</vt:lpstr>
      <vt:lpstr>Herramientas de Seguridad de Servidor Web</vt:lpstr>
      <vt:lpstr>Herramientas de Seguridad de Servidor Web</vt:lpstr>
      <vt:lpstr>Test de Intrusión a Servidores Web</vt:lpstr>
      <vt:lpstr>¿Por qué Pen testing a servidores Web?</vt:lpstr>
      <vt:lpstr>Presentación de PowerPoint</vt:lpstr>
      <vt:lpstr>¡Muchas Gracias!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Julio</dc:creator>
  <cp:lastModifiedBy>Julio Iglesias</cp:lastModifiedBy>
  <cp:revision>29</cp:revision>
  <dcterms:created xsi:type="dcterms:W3CDTF">2013-11-09T01:50:01Z</dcterms:created>
  <dcterms:modified xsi:type="dcterms:W3CDTF">2014-07-08T01:24:36Z</dcterms:modified>
</cp:coreProperties>
</file>