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59" r:id="rId47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50405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40649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3781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19408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  <a:lvl2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2pPr>
            <a:lvl3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3pPr>
            <a:lvl4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4pPr>
            <a:lvl5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4BEA1FFC-0729-4B4E-874A-BB33F34F7B19}" type="datetimeFigureOut">
              <a:rPr lang="bs-Latn-BA" smtClean="0"/>
              <a:pPr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498803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endParaRPr lang="bs-Latn-B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0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D71A774C-E981-4CCA-AA75-161A658A4D12}" type="slidenum">
              <a:rPr lang="bs-Latn-BA" smtClean="0"/>
              <a:pPr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4025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61048"/>
            <a:ext cx="7772400" cy="432048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2185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9629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0714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1339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75356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0030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899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6792"/>
            <a:ext cx="8229600" cy="4569371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BEA1FFC-0729-4B4E-874A-BB33F34F7B19}" type="datetimeFigureOut">
              <a:rPr lang="bs-Latn-BA" smtClean="0"/>
              <a:pPr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71A774C-E981-4CCA-AA75-161A658A4D12}" type="slidenum">
              <a:rPr lang="bs-Latn-BA" smtClean="0"/>
              <a:pPr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131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bg1"/>
          </a:solidFill>
          <a:latin typeface="Microsoft New Tai Lue" pitchFamily="34" charset="0"/>
          <a:ea typeface="+mj-ea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 smtClean="0"/>
              <a:t>14. SQL </a:t>
            </a:r>
            <a:r>
              <a:rPr lang="es-BO" dirty="0" smtClean="0"/>
              <a:t>Injection</a:t>
            </a:r>
            <a:endParaRPr lang="es-BO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dirty="0" smtClean="0"/>
              <a:t>Julio Javier Iglesias Pérez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54482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Black Box Pen Testing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Detectando problemas de truncado. </a:t>
            </a:r>
            <a:r>
              <a:rPr lang="es-BO" dirty="0" smtClean="0"/>
              <a:t>enviar </a:t>
            </a:r>
            <a:r>
              <a:rPr lang="es-BO" dirty="0"/>
              <a:t>cadenas largas, para detectar buffer </a:t>
            </a:r>
            <a:r>
              <a:rPr lang="es-BO" dirty="0"/>
              <a:t>overruns</a:t>
            </a:r>
            <a:r>
              <a:rPr lang="es-BO" dirty="0"/>
              <a:t>. Esta acción puede mostrar </a:t>
            </a:r>
            <a:r>
              <a:rPr lang="es-BO" dirty="0" smtClean="0"/>
              <a:t>errores </a:t>
            </a:r>
            <a:r>
              <a:rPr lang="es-BO" dirty="0"/>
              <a:t>en la página.</a:t>
            </a:r>
          </a:p>
        </p:txBody>
      </p:sp>
    </p:spTree>
    <p:extLst>
      <p:ext uri="{BB962C8B-B14F-4D97-AF65-F5344CB8AC3E}">
        <p14:creationId xmlns:p14="http://schemas.microsoft.com/office/powerpoint/2010/main" val="1361002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Tipos de SQL </a:t>
            </a:r>
            <a:r>
              <a:rPr lang="es-BO" dirty="0"/>
              <a:t>Injection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SQL Injection</a:t>
            </a:r>
            <a:r>
              <a:rPr lang="en-US" dirty="0"/>
              <a:t> </a:t>
            </a:r>
            <a:r>
              <a:rPr lang="en-US" dirty="0" smtClean="0"/>
              <a:t>simple</a:t>
            </a:r>
            <a:endParaRPr lang="en-US" dirty="0"/>
          </a:p>
          <a:p>
            <a:r>
              <a:rPr lang="en-US" dirty="0" smtClean="0"/>
              <a:t>UNION  </a:t>
            </a:r>
            <a:r>
              <a:rPr lang="en-US" dirty="0"/>
              <a:t>SQL Injection. </a:t>
            </a:r>
          </a:p>
          <a:p>
            <a:r>
              <a:rPr lang="en-US" dirty="0" smtClean="0"/>
              <a:t>Error </a:t>
            </a:r>
            <a:r>
              <a:rPr lang="en-US" dirty="0"/>
              <a:t>Based  SQL Injection.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SQL Injection</a:t>
            </a:r>
            <a:r>
              <a:rPr lang="en-US" dirty="0"/>
              <a:t> </a:t>
            </a:r>
            <a:r>
              <a:rPr lang="en-US" dirty="0" smtClean="0"/>
              <a:t>ciega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46085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Ataque simple SQL </a:t>
            </a:r>
            <a:r>
              <a:rPr lang="es-BO" dirty="0"/>
              <a:t>Injection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Stored </a:t>
            </a:r>
            <a:r>
              <a:rPr lang="en-US" dirty="0"/>
              <a:t>Procedire</a:t>
            </a:r>
            <a:r>
              <a:rPr lang="en-US" dirty="0"/>
              <a:t>.</a:t>
            </a:r>
          </a:p>
          <a:p>
            <a:r>
              <a:rPr lang="en-US" dirty="0" smtClean="0"/>
              <a:t>Union </a:t>
            </a:r>
            <a:r>
              <a:rPr lang="en-US" dirty="0"/>
              <a:t>Query.</a:t>
            </a:r>
          </a:p>
          <a:p>
            <a:r>
              <a:rPr lang="en-US" dirty="0" smtClean="0"/>
              <a:t>Tautology</a:t>
            </a:r>
            <a:r>
              <a:rPr lang="en-US" dirty="0"/>
              <a:t>.</a:t>
            </a:r>
          </a:p>
          <a:p>
            <a:r>
              <a:rPr lang="en-US" dirty="0" smtClean="0"/>
              <a:t>Illegal/Logically </a:t>
            </a:r>
            <a:r>
              <a:rPr lang="en-US" dirty="0"/>
              <a:t>Incorrect Query.</a:t>
            </a:r>
          </a:p>
          <a:p>
            <a:r>
              <a:rPr lang="en-US" dirty="0" smtClean="0"/>
              <a:t>End </a:t>
            </a:r>
            <a:r>
              <a:rPr lang="en-US" dirty="0"/>
              <a:t>Line Comment.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825380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Ejemplo UNION SQL </a:t>
            </a:r>
            <a:r>
              <a:rPr lang="es-BO" dirty="0"/>
              <a:t>Injection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Extrayendo</a:t>
            </a:r>
            <a:r>
              <a:rPr lang="en-US" dirty="0"/>
              <a:t> </a:t>
            </a:r>
            <a:r>
              <a:rPr lang="en-US" dirty="0"/>
              <a:t>tabla</a:t>
            </a:r>
            <a:r>
              <a:rPr lang="en-US" dirty="0"/>
              <a:t> Column Names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http://juggyboy.com/page.aspx?id=1 UNION SELECT ALL 1,column_name,3,4 from </a:t>
            </a:r>
            <a:r>
              <a:rPr lang="en-US" dirty="0">
                <a:solidFill>
                  <a:srgbClr val="FF0000"/>
                </a:solidFill>
              </a:rPr>
              <a:t>DB_NAME.information_schema.clumns</a:t>
            </a:r>
            <a:r>
              <a:rPr lang="en-US" dirty="0">
                <a:solidFill>
                  <a:srgbClr val="FF0000"/>
                </a:solidFill>
              </a:rPr>
              <a:t> where </a:t>
            </a:r>
            <a:r>
              <a:rPr lang="en-US" dirty="0">
                <a:solidFill>
                  <a:srgbClr val="FF0000"/>
                </a:solidFill>
              </a:rPr>
              <a:t>table_name</a:t>
            </a:r>
            <a:r>
              <a:rPr lang="en-US" dirty="0">
                <a:solidFill>
                  <a:srgbClr val="FF0000"/>
                </a:solidFill>
              </a:rPr>
              <a:t> = 'EMPLOYEE_TABLE' --</a:t>
            </a:r>
            <a:endParaRPr lang="es-B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96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SQL </a:t>
            </a:r>
            <a:r>
              <a:rPr lang="es-BO" dirty="0"/>
              <a:t>Injection</a:t>
            </a:r>
            <a:r>
              <a:rPr lang="es-BO" dirty="0"/>
              <a:t> Error </a:t>
            </a:r>
            <a:r>
              <a:rPr lang="es-BO" dirty="0"/>
              <a:t>Based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Extrayendo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n-US" dirty="0"/>
              <a:t>primera</a:t>
            </a:r>
            <a:r>
              <a:rPr lang="en-US" dirty="0"/>
              <a:t> </a:t>
            </a:r>
            <a:r>
              <a:rPr lang="en-US" dirty="0"/>
              <a:t>tabla</a:t>
            </a:r>
            <a:r>
              <a:rPr lang="en-US" dirty="0"/>
              <a:t> de la BD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http://juggyboy.com/page.aspx?id=1 or 1=convert(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, (select top 1 name from </a:t>
            </a:r>
            <a:r>
              <a:rPr lang="en-US" dirty="0">
                <a:solidFill>
                  <a:srgbClr val="FF0000"/>
                </a:solidFill>
              </a:rPr>
              <a:t>sysobjects</a:t>
            </a:r>
            <a:r>
              <a:rPr lang="en-US" dirty="0">
                <a:solidFill>
                  <a:srgbClr val="FF0000"/>
                </a:solidFill>
              </a:rPr>
              <a:t> where </a:t>
            </a:r>
            <a:r>
              <a:rPr lang="en-US" dirty="0">
                <a:solidFill>
                  <a:srgbClr val="FF0000"/>
                </a:solidFill>
              </a:rPr>
              <a:t>xtype</a:t>
            </a:r>
            <a:r>
              <a:rPr lang="en-US" dirty="0">
                <a:solidFill>
                  <a:srgbClr val="FF0000"/>
                </a:solidFill>
              </a:rPr>
              <a:t>=char(85)))--</a:t>
            </a:r>
            <a:endParaRPr lang="es-B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6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SQL </a:t>
            </a:r>
            <a:r>
              <a:rPr lang="es-BO" dirty="0" smtClean="0"/>
              <a:t>Injection</a:t>
            </a:r>
            <a:r>
              <a:rPr lang="es-BO" dirty="0" smtClean="0"/>
              <a:t> ciega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2800" dirty="0"/>
              <a:t>Es utilizado cuando una aplicación Web es vulnerable a SQL </a:t>
            </a:r>
            <a:r>
              <a:rPr lang="es-BO" sz="2800" dirty="0"/>
              <a:t>Injection</a:t>
            </a:r>
            <a:r>
              <a:rPr lang="es-BO" sz="2800" dirty="0"/>
              <a:t> pero los resultados de la inyección no son visibles para el atacante. Es </a:t>
            </a:r>
            <a:r>
              <a:rPr lang="es-BO" sz="2800" dirty="0" smtClean="0"/>
              <a:t>idéntica </a:t>
            </a:r>
            <a:r>
              <a:rPr lang="es-BO" sz="2800" dirty="0"/>
              <a:t>a un SQL </a:t>
            </a:r>
            <a:r>
              <a:rPr lang="es-BO" sz="2800" dirty="0"/>
              <a:t>Injection</a:t>
            </a:r>
            <a:r>
              <a:rPr lang="es-BO" sz="2800" dirty="0"/>
              <a:t> normal excepto que cuando un atacante intenta explotar una aplicación, una página a medida es mostrada. Puede ser intensiva</a:t>
            </a:r>
            <a:r>
              <a:rPr lang="es-BO" sz="2800" dirty="0" smtClean="0"/>
              <a:t>.</a:t>
            </a:r>
          </a:p>
          <a:p>
            <a:pPr marL="0" indent="0">
              <a:buNone/>
            </a:pPr>
            <a:endParaRPr lang="es-BO" sz="2800" dirty="0"/>
          </a:p>
          <a:p>
            <a:pPr marL="0" indent="0">
              <a:buNone/>
            </a:pPr>
            <a:r>
              <a:rPr lang="es-BO" sz="2800" dirty="0"/>
              <a:t>Como son retornados los mensajes de error, utilizar el comando "</a:t>
            </a:r>
            <a:r>
              <a:rPr lang="es-BO" sz="2800" dirty="0"/>
              <a:t>wait</a:t>
            </a:r>
            <a:r>
              <a:rPr lang="es-BO" sz="2800" dirty="0"/>
              <a:t> </a:t>
            </a:r>
            <a:r>
              <a:rPr lang="es-BO" sz="2800" dirty="0"/>
              <a:t>for</a:t>
            </a:r>
            <a:r>
              <a:rPr lang="es-BO" sz="2800" dirty="0"/>
              <a:t>" para revisar el estado de ejecución de SQL. </a:t>
            </a:r>
            <a:r>
              <a:rPr lang="es-BO" sz="2800" dirty="0"/>
              <a:t>Ej</a:t>
            </a:r>
            <a:r>
              <a:rPr lang="es-BO" sz="2800" dirty="0"/>
              <a:t>: </a:t>
            </a:r>
            <a:r>
              <a:rPr lang="es-BO" sz="2800" dirty="0">
                <a:solidFill>
                  <a:srgbClr val="FF0000"/>
                </a:solidFill>
              </a:rPr>
              <a:t>waitfor</a:t>
            </a:r>
            <a:r>
              <a:rPr lang="es-BO" sz="2800" dirty="0">
                <a:solidFill>
                  <a:srgbClr val="FF0000"/>
                </a:solidFill>
              </a:rPr>
              <a:t> </a:t>
            </a:r>
            <a:r>
              <a:rPr lang="es-BO" sz="2800" dirty="0">
                <a:solidFill>
                  <a:srgbClr val="FF0000"/>
                </a:solidFill>
              </a:rPr>
              <a:t>delay</a:t>
            </a:r>
            <a:r>
              <a:rPr lang="es-BO" sz="2800" dirty="0">
                <a:solidFill>
                  <a:srgbClr val="FF0000"/>
                </a:solidFill>
              </a:rPr>
              <a:t> '0:0:10'--</a:t>
            </a:r>
          </a:p>
        </p:txBody>
      </p:sp>
    </p:spTree>
    <p:extLst>
      <p:ext uri="{BB962C8B-B14F-4D97-AF65-F5344CB8AC3E}">
        <p14:creationId xmlns:p14="http://schemas.microsoft.com/office/powerpoint/2010/main" val="3733200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Metodología SQL </a:t>
            </a:r>
            <a:r>
              <a:rPr lang="es-BO" dirty="0"/>
              <a:t>Injection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BO" sz="3000" dirty="0"/>
              <a:t>1. </a:t>
            </a:r>
            <a:r>
              <a:rPr lang="es-BO" sz="3000" dirty="0"/>
              <a:t>Information</a:t>
            </a:r>
            <a:r>
              <a:rPr lang="es-BO" sz="3000" dirty="0"/>
              <a:t> </a:t>
            </a:r>
            <a:r>
              <a:rPr lang="es-BO" sz="3000" dirty="0"/>
              <a:t>Gathering</a:t>
            </a:r>
            <a:r>
              <a:rPr lang="es-BO" sz="3000" dirty="0"/>
              <a:t>. Extraer el nombre de la DB, versión, usuarios, mecanismo de salida, tipo de DB, nivel de privilegios de usuario y nivel de interacción con el S.O:</a:t>
            </a:r>
          </a:p>
          <a:p>
            <a:pPr marL="0" indent="0">
              <a:buNone/>
            </a:pPr>
            <a:r>
              <a:rPr lang="es-BO" sz="3000" dirty="0"/>
              <a:t>2. SQL </a:t>
            </a:r>
            <a:r>
              <a:rPr lang="es-BO" sz="3000" dirty="0"/>
              <a:t>Injection</a:t>
            </a:r>
            <a:r>
              <a:rPr lang="es-BO" sz="3000" dirty="0"/>
              <a:t> </a:t>
            </a:r>
            <a:r>
              <a:rPr lang="es-BO" sz="3000" dirty="0"/>
              <a:t>Vulnerability</a:t>
            </a:r>
            <a:r>
              <a:rPr lang="es-BO" sz="3000" dirty="0"/>
              <a:t> </a:t>
            </a:r>
            <a:r>
              <a:rPr lang="es-BO" sz="3000" dirty="0"/>
              <a:t>Detection</a:t>
            </a:r>
            <a:r>
              <a:rPr lang="es-BO" sz="3000" dirty="0"/>
              <a:t>. Listar todos los campos de entrada, </a:t>
            </a:r>
            <a:r>
              <a:rPr lang="es-BO" sz="3000" dirty="0" smtClean="0"/>
              <a:t>ocultos</a:t>
            </a:r>
            <a:r>
              <a:rPr lang="es-BO" sz="3000" dirty="0"/>
              <a:t>, solicitudes post. Intentar inyectar códigos dentro de los campos para generar errores. Entrar ('), (;), (--), AND, OR en el campo de entrada, un mensaje de error significa vulnerabilidad.</a:t>
            </a:r>
          </a:p>
        </p:txBody>
      </p:sp>
    </p:spTree>
    <p:extLst>
      <p:ext uri="{BB962C8B-B14F-4D97-AF65-F5344CB8AC3E}">
        <p14:creationId xmlns:p14="http://schemas.microsoft.com/office/powerpoint/2010/main" val="2890855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Metodología SQL </a:t>
            </a:r>
            <a:r>
              <a:rPr lang="es-BO" dirty="0"/>
              <a:t>Injection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2700" dirty="0"/>
              <a:t>3. </a:t>
            </a:r>
            <a:r>
              <a:rPr lang="es-BO" sz="2700" dirty="0"/>
              <a:t>Lanch</a:t>
            </a:r>
            <a:r>
              <a:rPr lang="es-BO" sz="2700" dirty="0"/>
              <a:t> SQL </a:t>
            </a:r>
            <a:r>
              <a:rPr lang="es-BO" sz="2700" dirty="0"/>
              <a:t>Injection</a:t>
            </a:r>
            <a:r>
              <a:rPr lang="es-BO" sz="2700" dirty="0"/>
              <a:t> </a:t>
            </a:r>
            <a:r>
              <a:rPr lang="es-BO" sz="2700" dirty="0"/>
              <a:t>Attacks</a:t>
            </a:r>
            <a:r>
              <a:rPr lang="es-BO" sz="2700" dirty="0"/>
              <a:t>. Realizar </a:t>
            </a:r>
            <a:r>
              <a:rPr lang="es-BO" sz="2700" dirty="0"/>
              <a:t>Blind</a:t>
            </a:r>
            <a:r>
              <a:rPr lang="es-BO" sz="2700" dirty="0"/>
              <a:t> (</a:t>
            </a:r>
            <a:r>
              <a:rPr lang="es-BO" sz="2700" dirty="0"/>
              <a:t>Waitfor</a:t>
            </a:r>
            <a:r>
              <a:rPr lang="es-BO" sz="2700" dirty="0"/>
              <a:t> </a:t>
            </a:r>
            <a:r>
              <a:rPr lang="es-BO" sz="2700" dirty="0"/>
              <a:t>Delay</a:t>
            </a:r>
            <a:r>
              <a:rPr lang="es-BO" sz="2700" dirty="0"/>
              <a:t>) SQL </a:t>
            </a:r>
            <a:r>
              <a:rPr lang="es-BO" sz="2700" dirty="0"/>
              <a:t>Injection</a:t>
            </a:r>
            <a:r>
              <a:rPr lang="es-BO" sz="2700" dirty="0"/>
              <a:t>. Realizar </a:t>
            </a:r>
            <a:r>
              <a:rPr lang="es-BO" sz="2700" dirty="0" smtClean="0"/>
              <a:t>errores </a:t>
            </a:r>
            <a:r>
              <a:rPr lang="es-BO" sz="2700" dirty="0"/>
              <a:t>basados en SQL </a:t>
            </a:r>
            <a:r>
              <a:rPr lang="es-BO" sz="2700" dirty="0"/>
              <a:t>Injection</a:t>
            </a:r>
            <a:r>
              <a:rPr lang="es-BO" sz="2700" dirty="0"/>
              <a:t>. Realizar uniones basadas en SQL </a:t>
            </a:r>
            <a:r>
              <a:rPr lang="es-BO" sz="2700" dirty="0"/>
              <a:t>Injection</a:t>
            </a:r>
            <a:r>
              <a:rPr lang="es-BO" sz="2700" dirty="0"/>
              <a:t>.</a:t>
            </a:r>
          </a:p>
          <a:p>
            <a:pPr marL="0" indent="0">
              <a:buNone/>
            </a:pPr>
            <a:r>
              <a:rPr lang="es-BO" sz="2700" dirty="0"/>
              <a:t>4. Extraer los Datos. Extraer nombres de tablas, columnas, datos.</a:t>
            </a:r>
          </a:p>
          <a:p>
            <a:pPr marL="0" indent="0">
              <a:buNone/>
            </a:pPr>
            <a:r>
              <a:rPr lang="es-BO" sz="2700" dirty="0"/>
              <a:t>5. </a:t>
            </a:r>
            <a:r>
              <a:rPr lang="es-BO" sz="2700" dirty="0"/>
              <a:t>Interact</a:t>
            </a:r>
            <a:r>
              <a:rPr lang="es-BO" sz="2700" dirty="0"/>
              <a:t> </a:t>
            </a:r>
            <a:r>
              <a:rPr lang="es-BO" sz="2700" dirty="0"/>
              <a:t>with</a:t>
            </a:r>
            <a:r>
              <a:rPr lang="es-BO" sz="2700" dirty="0"/>
              <a:t> </a:t>
            </a:r>
            <a:r>
              <a:rPr lang="es-BO" sz="2700" dirty="0"/>
              <a:t>the</a:t>
            </a:r>
            <a:r>
              <a:rPr lang="es-BO" sz="2700" dirty="0"/>
              <a:t> O.S. Extraer contraseñas de aplicaciones del S.O., acceder </a:t>
            </a:r>
            <a:r>
              <a:rPr lang="es-BO" sz="2700" dirty="0" smtClean="0"/>
              <a:t>a los </a:t>
            </a:r>
            <a:r>
              <a:rPr lang="es-BO" sz="2700" dirty="0"/>
              <a:t>archivos del sistema y ejecutar comandos.</a:t>
            </a:r>
          </a:p>
          <a:p>
            <a:pPr marL="0" indent="0">
              <a:buNone/>
            </a:pPr>
            <a:r>
              <a:rPr lang="es-BO" sz="2700" dirty="0"/>
              <a:t>6. </a:t>
            </a:r>
            <a:r>
              <a:rPr lang="es-BO" sz="2700" dirty="0"/>
              <a:t>Compromise</a:t>
            </a:r>
            <a:r>
              <a:rPr lang="es-BO" sz="2700" dirty="0"/>
              <a:t> </a:t>
            </a:r>
            <a:r>
              <a:rPr lang="es-BO" sz="2700" dirty="0"/>
              <a:t>the</a:t>
            </a:r>
            <a:r>
              <a:rPr lang="es-BO" sz="2700" dirty="0"/>
              <a:t> </a:t>
            </a:r>
            <a:r>
              <a:rPr lang="es-BO" sz="2700" dirty="0"/>
              <a:t>network</a:t>
            </a:r>
            <a:r>
              <a:rPr lang="es-BO" sz="2700" dirty="0"/>
              <a:t>. Mecanismos de penetración adicionales en la red, instalar troyanos y </a:t>
            </a:r>
            <a:r>
              <a:rPr lang="es-BO" sz="2700" dirty="0"/>
              <a:t>keyloggers</a:t>
            </a:r>
            <a:r>
              <a:rPr lang="es-BO" sz="2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2903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SQL Avanzada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Los mensajes de error son esenciales para extraer información sobre la base de datos.</a:t>
            </a:r>
          </a:p>
          <a:p>
            <a:r>
              <a:rPr lang="es-BO" dirty="0" smtClean="0"/>
              <a:t>Tipos </a:t>
            </a:r>
            <a:r>
              <a:rPr lang="es-BO" dirty="0"/>
              <a:t>de bases de datos. SQL distintos tienen sintaxis distintas.</a:t>
            </a:r>
          </a:p>
          <a:p>
            <a:r>
              <a:rPr lang="es-BO" dirty="0" smtClean="0"/>
              <a:t>Nivel </a:t>
            </a:r>
            <a:r>
              <a:rPr lang="es-BO" dirty="0"/>
              <a:t>de privilegio. Identificar el nivel de privilegio utilizado par ala base de datos, DBA, </a:t>
            </a:r>
            <a:r>
              <a:rPr lang="es-BO" dirty="0"/>
              <a:t>sysadmin</a:t>
            </a:r>
            <a:r>
              <a:rPr lang="es-BO" dirty="0"/>
              <a:t>, etc.</a:t>
            </a:r>
          </a:p>
          <a:p>
            <a:r>
              <a:rPr lang="es-BO" dirty="0" smtClean="0"/>
              <a:t>Interacción </a:t>
            </a:r>
            <a:r>
              <a:rPr lang="es-BO" dirty="0"/>
              <a:t>con el S.O. A través de comandos se compromete toda la red.</a:t>
            </a:r>
          </a:p>
        </p:txBody>
      </p:sp>
    </p:spTree>
    <p:extLst>
      <p:ext uri="{BB962C8B-B14F-4D97-AF65-F5344CB8AC3E}">
        <p14:creationId xmlns:p14="http://schemas.microsoft.com/office/powerpoint/2010/main" val="1145656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BO" sz="4000" dirty="0"/>
              <a:t>Extrayendo información a través de los mensajes de error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 </a:t>
            </a:r>
            <a:r>
              <a:rPr lang="en-US" dirty="0"/>
              <a:t>Error.</a:t>
            </a:r>
          </a:p>
          <a:p>
            <a:r>
              <a:rPr lang="en-US" dirty="0" smtClean="0"/>
              <a:t>Type </a:t>
            </a:r>
            <a:r>
              <a:rPr lang="en-US" dirty="0"/>
              <a:t>Mismatch.</a:t>
            </a:r>
          </a:p>
          <a:p>
            <a:r>
              <a:rPr lang="en-US" dirty="0" smtClean="0"/>
              <a:t>Blind </a:t>
            </a:r>
            <a:r>
              <a:rPr lang="en-US" dirty="0"/>
              <a:t>Injection.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69366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Introducción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SQL </a:t>
            </a:r>
            <a:r>
              <a:rPr lang="es-BO" dirty="0"/>
              <a:t>Injection</a:t>
            </a:r>
            <a:r>
              <a:rPr lang="es-BO" dirty="0"/>
              <a:t> es la vulnerabilidad más común en Internet. </a:t>
            </a:r>
          </a:p>
          <a:p>
            <a:pPr marL="0" indent="0">
              <a:buNone/>
            </a:pPr>
            <a:r>
              <a:rPr lang="es-BO" dirty="0"/>
              <a:t>Es una falla en las aplicaciones Web y no </a:t>
            </a:r>
            <a:r>
              <a:rPr lang="es-BO" dirty="0" smtClean="0"/>
              <a:t>así </a:t>
            </a:r>
            <a:r>
              <a:rPr lang="es-BO" dirty="0"/>
              <a:t>en los servidores Web o de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406092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Entendiendo las consultas SQL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BO" dirty="0" smtClean="0"/>
              <a:t>Inyecciones</a:t>
            </a:r>
            <a:r>
              <a:rPr lang="es-BO" dirty="0"/>
              <a:t>. La mayoría se </a:t>
            </a:r>
            <a:r>
              <a:rPr lang="es-BO" dirty="0" smtClean="0"/>
              <a:t>encuentran </a:t>
            </a:r>
            <a:r>
              <a:rPr lang="es-BO" dirty="0"/>
              <a:t>en el medio de SELECT. SELECT </a:t>
            </a:r>
            <a:r>
              <a:rPr lang="es-BO" dirty="0" smtClean="0"/>
              <a:t>casi </a:t>
            </a:r>
            <a:r>
              <a:rPr lang="es-BO" dirty="0"/>
              <a:t>siempre sigue o termina con la sección WHERE.</a:t>
            </a:r>
          </a:p>
          <a:p>
            <a:r>
              <a:rPr lang="es-BO" dirty="0" smtClean="0"/>
              <a:t>Determinando </a:t>
            </a:r>
            <a:r>
              <a:rPr lang="es-BO" dirty="0"/>
              <a:t>El tipo de base de datos. La mayoría de las DB mostrará mensajes de </a:t>
            </a:r>
            <a:r>
              <a:rPr lang="es-BO" dirty="0" smtClean="0"/>
              <a:t>error </a:t>
            </a:r>
            <a:r>
              <a:rPr lang="es-BO" dirty="0"/>
              <a:t>en la DB que se esté trabajando.</a:t>
            </a:r>
          </a:p>
          <a:p>
            <a:r>
              <a:rPr lang="es-BO" dirty="0" smtClean="0"/>
              <a:t>La </a:t>
            </a:r>
            <a:r>
              <a:rPr lang="es-BO" dirty="0"/>
              <a:t>declaración </a:t>
            </a:r>
            <a:r>
              <a:rPr lang="es-BO" dirty="0"/>
              <a:t>Select</a:t>
            </a:r>
            <a:r>
              <a:rPr lang="es-BO" dirty="0"/>
              <a:t>: SELECT * FROM tabla WHERE....</a:t>
            </a:r>
          </a:p>
        </p:txBody>
      </p:sp>
    </p:spTree>
    <p:extLst>
      <p:ext uri="{BB962C8B-B14F-4D97-AF65-F5344CB8AC3E}">
        <p14:creationId xmlns:p14="http://schemas.microsoft.com/office/powerpoint/2010/main" val="1837075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Enumeración de DB, tabla y columna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1. Identificar el nivel de privilegio del usuario.</a:t>
            </a:r>
          </a:p>
          <a:p>
            <a:pPr marL="0" indent="0">
              <a:buNone/>
            </a:pPr>
            <a:r>
              <a:rPr lang="es-BO" dirty="0"/>
              <a:t>2. Administradores DB.</a:t>
            </a:r>
          </a:p>
          <a:p>
            <a:pPr marL="0" indent="0">
              <a:buNone/>
            </a:pPr>
            <a:r>
              <a:rPr lang="es-BO" dirty="0"/>
              <a:t>3. Descubrir la estructura DB.</a:t>
            </a:r>
          </a:p>
          <a:p>
            <a:pPr marL="0" indent="0">
              <a:buNone/>
            </a:pPr>
            <a:r>
              <a:rPr lang="es-BO" dirty="0"/>
              <a:t>4. Enumeración de columnas DB.</a:t>
            </a:r>
          </a:p>
        </p:txBody>
      </p:sp>
    </p:spTree>
    <p:extLst>
      <p:ext uri="{BB962C8B-B14F-4D97-AF65-F5344CB8AC3E}">
        <p14:creationId xmlns:p14="http://schemas.microsoft.com/office/powerpoint/2010/main" val="2728418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 smtClean="0"/>
              <a:t>Oracle</a:t>
            </a:r>
            <a:endParaRPr lang="es-BO" dirty="0"/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SYS.USER_OBJECTS</a:t>
            </a:r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SYS.TAB.SYS.USER_TEBLES</a:t>
            </a:r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SYS.USER_VIEWS</a:t>
            </a:r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SYS.USER_TAB_COLUMNS</a:t>
            </a:r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SYS.USER_CATALOG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Enumeración Avanzada</a:t>
            </a:r>
          </a:p>
        </p:txBody>
      </p:sp>
    </p:spTree>
    <p:extLst>
      <p:ext uri="{BB962C8B-B14F-4D97-AF65-F5344CB8AC3E}">
        <p14:creationId xmlns:p14="http://schemas.microsoft.com/office/powerpoint/2010/main" val="837927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Enumeración Avanzada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sz="2800" dirty="0" smtClean="0"/>
              <a:t>MS </a:t>
            </a:r>
            <a:r>
              <a:rPr lang="es-BO" sz="2800" dirty="0"/>
              <a:t>Access</a:t>
            </a:r>
          </a:p>
          <a:p>
            <a:pPr marL="0" indent="0">
              <a:buNone/>
            </a:pPr>
            <a:r>
              <a:rPr lang="es-BO" sz="2800" dirty="0">
                <a:solidFill>
                  <a:srgbClr val="FF0000"/>
                </a:solidFill>
              </a:rPr>
              <a:t>MsysACEs</a:t>
            </a:r>
            <a:endParaRPr lang="es-BO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BO" sz="2800" dirty="0">
                <a:solidFill>
                  <a:srgbClr val="FF0000"/>
                </a:solidFill>
              </a:rPr>
              <a:t>MsysObjects</a:t>
            </a:r>
            <a:endParaRPr lang="es-BO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BO" sz="2800" dirty="0">
                <a:solidFill>
                  <a:srgbClr val="FF0000"/>
                </a:solidFill>
              </a:rPr>
              <a:t>MsysQuieries</a:t>
            </a:r>
            <a:endParaRPr lang="es-BO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BO" sz="2800" dirty="0">
                <a:solidFill>
                  <a:srgbClr val="FF0000"/>
                </a:solidFill>
              </a:rPr>
              <a:t>MsysRelationships</a:t>
            </a:r>
            <a:endParaRPr lang="es-BO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BO" sz="2800" dirty="0"/>
          </a:p>
          <a:p>
            <a:pPr marL="0" indent="0">
              <a:buNone/>
            </a:pPr>
            <a:r>
              <a:rPr lang="es-BO" sz="2800" dirty="0" smtClean="0"/>
              <a:t>MySQL</a:t>
            </a:r>
            <a:endParaRPr lang="es-BO" sz="2800" dirty="0"/>
          </a:p>
          <a:p>
            <a:pPr marL="0" indent="0">
              <a:buNone/>
            </a:pPr>
            <a:r>
              <a:rPr lang="es-BO" sz="2800" dirty="0">
                <a:solidFill>
                  <a:srgbClr val="FF0000"/>
                </a:solidFill>
              </a:rPr>
              <a:t>msql.user</a:t>
            </a:r>
            <a:endParaRPr lang="es-BO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BO" sz="2800" dirty="0">
                <a:solidFill>
                  <a:srgbClr val="FF0000"/>
                </a:solidFill>
              </a:rPr>
              <a:t>msql.host</a:t>
            </a:r>
            <a:endParaRPr lang="es-BO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BO" sz="2800" dirty="0">
                <a:solidFill>
                  <a:srgbClr val="FF0000"/>
                </a:solidFill>
              </a:rPr>
              <a:t>mysql.db</a:t>
            </a:r>
            <a:endParaRPr lang="es-BO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70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Enumeración Avanzada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 smtClean="0"/>
              <a:t>MS </a:t>
            </a:r>
            <a:r>
              <a:rPr lang="es-BO" dirty="0"/>
              <a:t>SQL Server</a:t>
            </a:r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sysobjects</a:t>
            </a:r>
            <a:endParaRPr lang="es-BO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syscolumns</a:t>
            </a:r>
            <a:endParaRPr lang="es-BO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systypes</a:t>
            </a:r>
            <a:endParaRPr lang="es-BO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sysdatabases</a:t>
            </a:r>
            <a:endParaRPr lang="es-B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709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Transfiriendo la DB a la máquina del usuario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SQL Server puede ser vinculado a la DB del atacante utilizando OPENROWSET</a:t>
            </a:r>
          </a:p>
        </p:txBody>
      </p:sp>
    </p:spTree>
    <p:extLst>
      <p:ext uri="{BB962C8B-B14F-4D97-AF65-F5344CB8AC3E}">
        <p14:creationId xmlns:p14="http://schemas.microsoft.com/office/powerpoint/2010/main" val="3412394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Interacción con el S.O.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Hay maneras de interactuar con el S.O.</a:t>
            </a:r>
          </a:p>
          <a:p>
            <a:pPr marL="0" indent="0">
              <a:buNone/>
            </a:pPr>
            <a:r>
              <a:rPr lang="es-BO" dirty="0"/>
              <a:t>1. Leyendo y </a:t>
            </a:r>
            <a:r>
              <a:rPr lang="es-BO" dirty="0" smtClean="0"/>
              <a:t>escribiendo </a:t>
            </a:r>
            <a:r>
              <a:rPr lang="es-BO" dirty="0"/>
              <a:t>archivos del sistema desde el disco.</a:t>
            </a:r>
          </a:p>
          <a:p>
            <a:pPr marL="0" indent="0">
              <a:buNone/>
            </a:pPr>
            <a:r>
              <a:rPr lang="es-BO" dirty="0"/>
              <a:t>2. Ejecución de comandos directa </a:t>
            </a:r>
            <a:r>
              <a:rPr lang="es-BO" dirty="0" smtClean="0"/>
              <a:t>vía </a:t>
            </a:r>
            <a:r>
              <a:rPr lang="es-BO" dirty="0"/>
              <a:t>shell</a:t>
            </a:r>
            <a:r>
              <a:rPr lang="es-BO" dirty="0"/>
              <a:t> remota.</a:t>
            </a:r>
          </a:p>
        </p:txBody>
      </p:sp>
    </p:spTree>
    <p:extLst>
      <p:ext uri="{BB962C8B-B14F-4D97-AF65-F5344CB8AC3E}">
        <p14:creationId xmlns:p14="http://schemas.microsoft.com/office/powerpoint/2010/main" val="3971835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Encontrar </a:t>
            </a:r>
            <a:r>
              <a:rPr lang="es-BO" dirty="0"/>
              <a:t>passwords</a:t>
            </a:r>
            <a:r>
              <a:rPr lang="es-BO" dirty="0"/>
              <a:t> y ejecutar comandos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Ambos métodos están restringidos por los privilegios y permisos de la DB.</a:t>
            </a:r>
          </a:p>
        </p:txBody>
      </p:sp>
    </p:spTree>
    <p:extLst>
      <p:ext uri="{BB962C8B-B14F-4D97-AF65-F5344CB8AC3E}">
        <p14:creationId xmlns:p14="http://schemas.microsoft.com/office/powerpoint/2010/main" val="2998835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Interacción con el </a:t>
            </a:r>
            <a:r>
              <a:rPr lang="es-BO" dirty="0"/>
              <a:t>FileSystem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LOAD_FILE()</a:t>
            </a:r>
          </a:p>
          <a:p>
            <a:pPr marL="0" indent="0">
              <a:buNone/>
            </a:pPr>
            <a:r>
              <a:rPr lang="es-BO" dirty="0"/>
              <a:t>Es utilizada para leer y retornar los contenidos de un archivo localizado en un servidor </a:t>
            </a:r>
            <a:r>
              <a:rPr lang="es-BO" dirty="0"/>
              <a:t>MySQL</a:t>
            </a:r>
            <a:r>
              <a:rPr lang="es-BO" dirty="0" smtClean="0"/>
              <a:t>.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INTO OUTFILE()</a:t>
            </a:r>
          </a:p>
          <a:p>
            <a:pPr marL="0" indent="0">
              <a:buNone/>
            </a:pPr>
            <a:r>
              <a:rPr lang="es-BO" dirty="0"/>
              <a:t>Para ejecutar una consulta y </a:t>
            </a:r>
            <a:r>
              <a:rPr lang="es-BO" dirty="0" smtClean="0"/>
              <a:t>arrojar </a:t>
            </a:r>
            <a:r>
              <a:rPr lang="es-BO" dirty="0"/>
              <a:t>los resultados en un archivo.</a:t>
            </a:r>
          </a:p>
        </p:txBody>
      </p:sp>
    </p:spTree>
    <p:extLst>
      <p:ext uri="{BB962C8B-B14F-4D97-AF65-F5344CB8AC3E}">
        <p14:creationId xmlns:p14="http://schemas.microsoft.com/office/powerpoint/2010/main" val="291404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Herramientas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BSQLHacker</a:t>
            </a:r>
            <a:r>
              <a:rPr lang="es-BO" dirty="0"/>
              <a:t>: Herramienta automatizada SQL </a:t>
            </a:r>
            <a:r>
              <a:rPr lang="es-BO" dirty="0"/>
              <a:t>Injection</a:t>
            </a:r>
            <a:r>
              <a:rPr lang="es-BO" dirty="0"/>
              <a:t> que soporta </a:t>
            </a:r>
            <a:r>
              <a:rPr lang="es-BO" dirty="0"/>
              <a:t>Blind</a:t>
            </a:r>
            <a:r>
              <a:rPr lang="es-BO" dirty="0"/>
              <a:t> SQL </a:t>
            </a:r>
            <a:r>
              <a:rPr lang="es-BO" dirty="0"/>
              <a:t>Injection</a:t>
            </a:r>
            <a:r>
              <a:rPr lang="es-BO" dirty="0"/>
              <a:t>, Time </a:t>
            </a:r>
            <a:r>
              <a:rPr lang="es-BO" dirty="0"/>
              <a:t>Based</a:t>
            </a:r>
            <a:r>
              <a:rPr lang="es-BO" dirty="0"/>
              <a:t> </a:t>
            </a:r>
            <a:r>
              <a:rPr lang="es-BO" dirty="0"/>
              <a:t>Blind</a:t>
            </a:r>
            <a:r>
              <a:rPr lang="es-BO" dirty="0"/>
              <a:t> SQL </a:t>
            </a:r>
            <a:r>
              <a:rPr lang="es-BO" dirty="0"/>
              <a:t>Injection</a:t>
            </a:r>
            <a:r>
              <a:rPr lang="es-BO" dirty="0"/>
              <a:t>, </a:t>
            </a:r>
            <a:r>
              <a:rPr lang="es-BO" dirty="0"/>
              <a:t>Deep</a:t>
            </a:r>
            <a:r>
              <a:rPr lang="es-BO" dirty="0"/>
              <a:t> </a:t>
            </a:r>
            <a:r>
              <a:rPr lang="es-BO" dirty="0"/>
              <a:t>Blind</a:t>
            </a:r>
            <a:r>
              <a:rPr lang="es-BO" dirty="0"/>
              <a:t> SQL </a:t>
            </a:r>
            <a:r>
              <a:rPr lang="es-BO" dirty="0"/>
              <a:t>Injection</a:t>
            </a:r>
            <a:r>
              <a:rPr lang="es-BO" dirty="0"/>
              <a:t>, Error </a:t>
            </a:r>
            <a:r>
              <a:rPr lang="es-BO" dirty="0"/>
              <a:t>Based</a:t>
            </a:r>
            <a:r>
              <a:rPr lang="es-BO" dirty="0"/>
              <a:t> SQL </a:t>
            </a:r>
            <a:r>
              <a:rPr lang="es-BO" dirty="0"/>
              <a:t>Injection</a:t>
            </a:r>
            <a:r>
              <a:rPr lang="es-B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410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¿Qué es SQL </a:t>
            </a:r>
            <a:r>
              <a:rPr lang="es-BO" dirty="0"/>
              <a:t>Injection</a:t>
            </a:r>
            <a:r>
              <a:rPr lang="es-BO" dirty="0" smtClean="0"/>
              <a:t>?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 smtClean="0"/>
              <a:t>Es </a:t>
            </a:r>
            <a:r>
              <a:rPr lang="es-BO" dirty="0"/>
              <a:t>una técnica utilizada para tomar ventaja de las vulnerabilidades de entrada no válida para pasar los comando SQL a aplicaciones Web para su ejecución.</a:t>
            </a:r>
          </a:p>
        </p:txBody>
      </p:sp>
    </p:spTree>
    <p:extLst>
      <p:ext uri="{BB962C8B-B14F-4D97-AF65-F5344CB8AC3E}">
        <p14:creationId xmlns:p14="http://schemas.microsoft.com/office/powerpoint/2010/main" val="2900509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Herramientas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2800" dirty="0"/>
              <a:t>Marathon</a:t>
            </a:r>
            <a:r>
              <a:rPr lang="es-BO" sz="2800" dirty="0"/>
              <a:t> </a:t>
            </a:r>
            <a:r>
              <a:rPr lang="es-BO" sz="2800" dirty="0"/>
              <a:t>Tool</a:t>
            </a:r>
            <a:r>
              <a:rPr lang="es-BO" sz="2800" dirty="0"/>
              <a:t>: Para </a:t>
            </a:r>
            <a:r>
              <a:rPr lang="es-BO" sz="2800" dirty="0" smtClean="0"/>
              <a:t>enviar </a:t>
            </a:r>
            <a:r>
              <a:rPr lang="es-BO" sz="2800" dirty="0"/>
              <a:t>consultas pesadas para realizar ataque Time-</a:t>
            </a:r>
            <a:r>
              <a:rPr lang="es-BO" sz="2800" dirty="0"/>
              <a:t>Based</a:t>
            </a:r>
            <a:r>
              <a:rPr lang="es-BO" sz="2800" dirty="0"/>
              <a:t> </a:t>
            </a:r>
            <a:r>
              <a:rPr lang="es-BO" sz="2800" dirty="0"/>
              <a:t>Blind</a:t>
            </a:r>
            <a:r>
              <a:rPr lang="es-BO" sz="2800" dirty="0"/>
              <a:t> SQL </a:t>
            </a:r>
            <a:r>
              <a:rPr lang="es-BO" sz="2800" dirty="0"/>
              <a:t>Injection</a:t>
            </a:r>
            <a:r>
              <a:rPr lang="es-BO" sz="2800" dirty="0"/>
              <a:t>.</a:t>
            </a:r>
          </a:p>
          <a:p>
            <a:r>
              <a:rPr lang="es-BO" sz="2800" dirty="0" smtClean="0"/>
              <a:t>Extracción </a:t>
            </a:r>
            <a:r>
              <a:rPr lang="es-BO" sz="2800" dirty="0"/>
              <a:t>del esquema de DB desde SQL Server, Oracle y </a:t>
            </a:r>
            <a:r>
              <a:rPr lang="es-BO" sz="2800" dirty="0"/>
              <a:t>MySQL</a:t>
            </a:r>
            <a:r>
              <a:rPr lang="es-BO" sz="2800" dirty="0"/>
              <a:t>.</a:t>
            </a:r>
          </a:p>
          <a:p>
            <a:r>
              <a:rPr lang="es-BO" sz="2800" dirty="0" smtClean="0"/>
              <a:t>Inyección </a:t>
            </a:r>
            <a:r>
              <a:rPr lang="es-BO" sz="2800" dirty="0"/>
              <a:t>de parámetros utilizando HTTP GET o POST.</a:t>
            </a:r>
          </a:p>
          <a:p>
            <a:r>
              <a:rPr lang="es-BO" sz="2800" dirty="0" smtClean="0"/>
              <a:t>Soporta </a:t>
            </a:r>
            <a:r>
              <a:rPr lang="es-BO" sz="2800" dirty="0"/>
              <a:t>SSL.</a:t>
            </a:r>
          </a:p>
          <a:p>
            <a:r>
              <a:rPr lang="es-BO" sz="2800" dirty="0" smtClean="0"/>
              <a:t>Conexión </a:t>
            </a:r>
            <a:r>
              <a:rPr lang="es-BO" sz="2800" dirty="0"/>
              <a:t>HTTP proxy disponible.</a:t>
            </a:r>
          </a:p>
          <a:p>
            <a:r>
              <a:rPr lang="es-BO" sz="2800" dirty="0" smtClean="0"/>
              <a:t>Métodos </a:t>
            </a:r>
            <a:r>
              <a:rPr lang="es-BO" sz="2800" dirty="0"/>
              <a:t>de autenticación: </a:t>
            </a:r>
            <a:r>
              <a:rPr lang="es-BO" sz="2800" dirty="0"/>
              <a:t>anonymous</a:t>
            </a:r>
            <a:r>
              <a:rPr lang="es-BO" sz="2800" dirty="0"/>
              <a:t>, </a:t>
            </a:r>
            <a:r>
              <a:rPr lang="es-BO" sz="2800" dirty="0" smtClean="0"/>
              <a:t>basíc</a:t>
            </a:r>
            <a:r>
              <a:rPr lang="es-BO" sz="2800" dirty="0"/>
              <a:t>, </a:t>
            </a:r>
            <a:r>
              <a:rPr lang="es-BO" sz="2800" dirty="0"/>
              <a:t>digest</a:t>
            </a:r>
            <a:r>
              <a:rPr lang="es-BO" sz="2800" dirty="0"/>
              <a:t> y NTLM.</a:t>
            </a:r>
          </a:p>
        </p:txBody>
      </p:sp>
    </p:spTree>
    <p:extLst>
      <p:ext uri="{BB962C8B-B14F-4D97-AF65-F5344CB8AC3E}">
        <p14:creationId xmlns:p14="http://schemas.microsoft.com/office/powerpoint/2010/main" val="1422069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Herramientas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Con </a:t>
            </a:r>
            <a:r>
              <a:rPr lang="es-BO" dirty="0"/>
              <a:t>Havij</a:t>
            </a:r>
            <a:r>
              <a:rPr lang="es-BO" dirty="0"/>
              <a:t> un atacante puede realizar un </a:t>
            </a:r>
            <a:r>
              <a:rPr lang="es-BO" dirty="0"/>
              <a:t>fingerprint</a:t>
            </a:r>
            <a:r>
              <a:rPr lang="es-BO" dirty="0"/>
              <a:t>, recibir Hashes usuarios y contraseñas, </a:t>
            </a:r>
            <a:r>
              <a:rPr lang="es-BO" dirty="0" smtClean="0"/>
              <a:t>dumpear</a:t>
            </a:r>
            <a:r>
              <a:rPr lang="es-BO" dirty="0" smtClean="0"/>
              <a:t> </a:t>
            </a:r>
            <a:r>
              <a:rPr lang="es-BO" dirty="0" smtClean="0"/>
              <a:t>tablas </a:t>
            </a:r>
            <a:r>
              <a:rPr lang="es-BO" dirty="0"/>
              <a:t>y columnas, etc.</a:t>
            </a:r>
          </a:p>
        </p:txBody>
      </p:sp>
    </p:spTree>
    <p:extLst>
      <p:ext uri="{BB962C8B-B14F-4D97-AF65-F5344CB8AC3E}">
        <p14:creationId xmlns:p14="http://schemas.microsoft.com/office/powerpoint/2010/main" val="850617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Evadiendo IDS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Los ataques utilizan técnicas de </a:t>
            </a:r>
            <a:r>
              <a:rPr lang="es-BO" dirty="0" smtClean="0"/>
              <a:t>evasión </a:t>
            </a:r>
            <a:r>
              <a:rPr lang="es-BO" dirty="0"/>
              <a:t>para ocultar cadenas de entradas para impedir la detección de los sistemas de detección de firmas.</a:t>
            </a:r>
          </a:p>
          <a:p>
            <a:pPr marL="0" indent="0">
              <a:buNone/>
            </a:pPr>
            <a:r>
              <a:rPr lang="es-BO" dirty="0"/>
              <a:t>Los sistemas de detección basados en firmas </a:t>
            </a:r>
            <a:r>
              <a:rPr lang="es-BO" dirty="0" smtClean="0"/>
              <a:t>construyen </a:t>
            </a:r>
            <a:r>
              <a:rPr lang="es-BO" dirty="0"/>
              <a:t>cadenas de ataques de SQL </a:t>
            </a:r>
            <a:r>
              <a:rPr lang="es-BO" dirty="0"/>
              <a:t>Injection</a:t>
            </a:r>
            <a:r>
              <a:rPr lang="es-BO" dirty="0"/>
              <a:t> (firmas) y luego compara las cadenas ingresadas con la firma de base de datos para detectar ataques.</a:t>
            </a:r>
          </a:p>
        </p:txBody>
      </p:sp>
    </p:spTree>
    <p:extLst>
      <p:ext uri="{BB962C8B-B14F-4D97-AF65-F5344CB8AC3E}">
        <p14:creationId xmlns:p14="http://schemas.microsoft.com/office/powerpoint/2010/main" val="1161197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Tipos de Técnicas de </a:t>
            </a:r>
            <a:r>
              <a:rPr lang="es-BO" dirty="0" smtClean="0"/>
              <a:t>evasión </a:t>
            </a:r>
            <a:r>
              <a:rPr lang="es-BO" dirty="0"/>
              <a:t>de </a:t>
            </a:r>
            <a:r>
              <a:rPr lang="es-BO" dirty="0" smtClean="0"/>
              <a:t>firma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Matches</a:t>
            </a:r>
            <a:r>
              <a:rPr lang="es-BO" dirty="0" smtClean="0"/>
              <a:t> </a:t>
            </a:r>
            <a:r>
              <a:rPr lang="es-BO" dirty="0"/>
              <a:t>sofisticados: Utilizar alternativamente la expresión "OR 1=1"</a:t>
            </a:r>
          </a:p>
          <a:p>
            <a:r>
              <a:rPr lang="es-BO" dirty="0" smtClean="0"/>
              <a:t>Codificación </a:t>
            </a:r>
            <a:r>
              <a:rPr lang="es-BO" dirty="0"/>
              <a:t>HEX. Para representar una cadena SQL.</a:t>
            </a:r>
          </a:p>
          <a:p>
            <a:r>
              <a:rPr lang="es-BO" dirty="0" smtClean="0"/>
              <a:t>Comentario </a:t>
            </a:r>
            <a:r>
              <a:rPr lang="es-BO" dirty="0"/>
              <a:t>in-line. Oculta las cadenas ingresadas insertando comentarios in-line entre las palabras clave SQL.</a:t>
            </a:r>
          </a:p>
          <a:p>
            <a:r>
              <a:rPr lang="es-BO" dirty="0" smtClean="0"/>
              <a:t>Codificación </a:t>
            </a:r>
            <a:r>
              <a:rPr lang="es-BO" dirty="0"/>
              <a:t>de </a:t>
            </a:r>
            <a:r>
              <a:rPr lang="es-BO" dirty="0" smtClean="0"/>
              <a:t>caracteres.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081248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Tipos de Técnicas de evasión de firma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Técnica de </a:t>
            </a:r>
            <a:r>
              <a:rPr lang="es-BO" dirty="0" smtClean="0"/>
              <a:t>evasión: </a:t>
            </a:r>
            <a:r>
              <a:rPr lang="es-BO" dirty="0"/>
              <a:t>Codificación HEX</a:t>
            </a:r>
          </a:p>
          <a:p>
            <a:pPr marL="0" indent="0">
              <a:buNone/>
            </a:pPr>
            <a:r>
              <a:rPr lang="es-BO" dirty="0"/>
              <a:t>Utiliza codificación hexadecimal para representar una cadena. Por </a:t>
            </a:r>
            <a:r>
              <a:rPr lang="es-BO" dirty="0"/>
              <a:t>ej</a:t>
            </a:r>
            <a:r>
              <a:rPr lang="es-BO" dirty="0"/>
              <a:t>, la cadena "SELECT" puede ser representada por el número hexadecimal: 0x736556c656174, lo cual no será detectado por los mecanismos de protección de firmas.</a:t>
            </a:r>
          </a:p>
        </p:txBody>
      </p:sp>
    </p:spTree>
    <p:extLst>
      <p:ext uri="{BB962C8B-B14F-4D97-AF65-F5344CB8AC3E}">
        <p14:creationId xmlns:p14="http://schemas.microsoft.com/office/powerpoint/2010/main" val="3206232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Tipos de Técnicas de evasión de firma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Técnica de </a:t>
            </a:r>
            <a:r>
              <a:rPr lang="es-BO" dirty="0" smtClean="0"/>
              <a:t>evasión: </a:t>
            </a:r>
            <a:r>
              <a:rPr lang="es-BO" dirty="0"/>
              <a:t>Manipulando espacios en blanco</a:t>
            </a:r>
          </a:p>
          <a:p>
            <a:pPr marL="0" indent="0">
              <a:buNone/>
            </a:pPr>
            <a:r>
              <a:rPr lang="es-BO" dirty="0"/>
              <a:t>- Obstaculiza la entrada de cadenas quitando o agregando espacios en blanco entre la </a:t>
            </a:r>
            <a:r>
              <a:rPr lang="es-BO" dirty="0"/>
              <a:t>keyword</a:t>
            </a:r>
            <a:r>
              <a:rPr lang="es-BO" dirty="0"/>
              <a:t> SQL y la cadena o números.</a:t>
            </a:r>
          </a:p>
          <a:p>
            <a:pPr marL="0" indent="0">
              <a:buNone/>
            </a:pPr>
            <a:r>
              <a:rPr lang="es-BO" dirty="0"/>
              <a:t>Dropping</a:t>
            </a:r>
            <a:r>
              <a:rPr lang="es-BO" dirty="0"/>
              <a:t> </a:t>
            </a:r>
            <a:r>
              <a:rPr lang="es-BO" dirty="0"/>
              <a:t>spaces</a:t>
            </a:r>
            <a:r>
              <a:rPr lang="es-BO" dirty="0"/>
              <a:t>: 'OR'1=1' (sin espacios)</a:t>
            </a:r>
          </a:p>
        </p:txBody>
      </p:sp>
    </p:spTree>
    <p:extLst>
      <p:ext uri="{BB962C8B-B14F-4D97-AF65-F5344CB8AC3E}">
        <p14:creationId xmlns:p14="http://schemas.microsoft.com/office/powerpoint/2010/main" val="2291349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Tipos de Técnicas de evasión de firma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Técnica de </a:t>
            </a:r>
            <a:r>
              <a:rPr lang="es-BO" dirty="0" smtClean="0"/>
              <a:t>evasión: </a:t>
            </a:r>
            <a:r>
              <a:rPr lang="es-BO" dirty="0"/>
              <a:t>Comentario in-line</a:t>
            </a:r>
          </a:p>
          <a:p>
            <a:pPr marL="0" indent="0">
              <a:buNone/>
            </a:pPr>
            <a:r>
              <a:rPr lang="es-BO" dirty="0"/>
              <a:t>Espacios en blanco entre las palabras clave SWL son remplazadas agregando comentarios /* */</a:t>
            </a:r>
          </a:p>
          <a:p>
            <a:pPr marL="0" indent="0">
              <a:buNone/>
            </a:pPr>
            <a:r>
              <a:rPr lang="es-BO" dirty="0"/>
              <a:t>UNION/**/SELECT/**/.....</a:t>
            </a:r>
          </a:p>
        </p:txBody>
      </p:sp>
    </p:spTree>
    <p:extLst>
      <p:ext uri="{BB962C8B-B14F-4D97-AF65-F5344CB8AC3E}">
        <p14:creationId xmlns:p14="http://schemas.microsoft.com/office/powerpoint/2010/main" val="2637671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Tipos de Técnicas de evasión de firma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Técnica de </a:t>
            </a:r>
            <a:r>
              <a:rPr lang="es-BO" dirty="0" smtClean="0"/>
              <a:t>evasión: </a:t>
            </a:r>
            <a:r>
              <a:rPr lang="es-BO" dirty="0"/>
              <a:t>Codificación </a:t>
            </a:r>
            <a:r>
              <a:rPr lang="es-BO" dirty="0"/>
              <a:t>Char</a:t>
            </a:r>
            <a:endParaRPr lang="es-BO" dirty="0"/>
          </a:p>
          <a:p>
            <a:pPr marL="0" indent="0">
              <a:buNone/>
            </a:pPr>
            <a:r>
              <a:rPr lang="es-BO" dirty="0"/>
              <a:t>La función </a:t>
            </a:r>
            <a:r>
              <a:rPr lang="es-BO" dirty="0"/>
              <a:t>Char</a:t>
            </a:r>
            <a:r>
              <a:rPr lang="es-BO" dirty="0"/>
              <a:t>() puede ser utilizado para inyectar declaraciones dentro de </a:t>
            </a:r>
            <a:r>
              <a:rPr lang="es-BO" dirty="0"/>
              <a:t>MySQL</a:t>
            </a:r>
            <a:r>
              <a:rPr lang="es-BO" dirty="0"/>
              <a:t> sin utilizar dobles cotas '</a:t>
            </a:r>
            <a:r>
              <a:rPr lang="es-BO" dirty="0"/>
              <a:t>or</a:t>
            </a:r>
            <a:r>
              <a:rPr lang="es-BO" dirty="0"/>
              <a:t> </a:t>
            </a:r>
            <a:r>
              <a:rPr lang="es-BO" dirty="0"/>
              <a:t>username</a:t>
            </a:r>
            <a:r>
              <a:rPr lang="es-BO" dirty="0"/>
              <a:t> line </a:t>
            </a:r>
            <a:r>
              <a:rPr lang="es-BO" dirty="0"/>
              <a:t>char</a:t>
            </a:r>
            <a:r>
              <a:rPr lang="es-BO" dirty="0"/>
              <a:t>(37); </a:t>
            </a:r>
          </a:p>
          <a:p>
            <a:pPr marL="0" indent="0">
              <a:buNone/>
            </a:pPr>
            <a:r>
              <a:rPr lang="es-BO" dirty="0"/>
              <a:t>' </a:t>
            </a:r>
            <a:r>
              <a:rPr lang="es-BO" dirty="0"/>
              <a:t>union</a:t>
            </a:r>
            <a:r>
              <a:rPr lang="es-BO" dirty="0"/>
              <a:t> </a:t>
            </a:r>
            <a:r>
              <a:rPr lang="es-BO" dirty="0"/>
              <a:t>select</a:t>
            </a:r>
            <a:r>
              <a:rPr lang="es-BO" dirty="0"/>
              <a:t> * </a:t>
            </a:r>
            <a:r>
              <a:rPr lang="es-BO" dirty="0"/>
              <a:t>from</a:t>
            </a:r>
            <a:r>
              <a:rPr lang="es-BO" dirty="0"/>
              <a:t> </a:t>
            </a:r>
            <a:r>
              <a:rPr lang="es-BO" dirty="0"/>
              <a:t>users</a:t>
            </a:r>
            <a:r>
              <a:rPr lang="es-BO" dirty="0"/>
              <a:t> </a:t>
            </a:r>
            <a:r>
              <a:rPr lang="es-BO" dirty="0"/>
              <a:t>where</a:t>
            </a:r>
            <a:r>
              <a:rPr lang="es-BO" dirty="0"/>
              <a:t> </a:t>
            </a:r>
            <a:r>
              <a:rPr lang="es-BO" dirty="0"/>
              <a:t>login</a:t>
            </a:r>
            <a:r>
              <a:rPr lang="es-BO" dirty="0"/>
              <a:t> = </a:t>
            </a:r>
            <a:r>
              <a:rPr lang="es-BO" dirty="0"/>
              <a:t>char</a:t>
            </a:r>
            <a:r>
              <a:rPr lang="es-BO" dirty="0"/>
              <a:t>(114,111,111,116);</a:t>
            </a:r>
          </a:p>
        </p:txBody>
      </p:sp>
    </p:spTree>
    <p:extLst>
      <p:ext uri="{BB962C8B-B14F-4D97-AF65-F5344CB8AC3E}">
        <p14:creationId xmlns:p14="http://schemas.microsoft.com/office/powerpoint/2010/main" val="501890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Tipos de Técnicas de evasión de firma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Técnica de </a:t>
            </a:r>
            <a:r>
              <a:rPr lang="es-BO" dirty="0" smtClean="0"/>
              <a:t>evasión: </a:t>
            </a:r>
            <a:r>
              <a:rPr lang="es-BO" dirty="0"/>
              <a:t>Concatenación de cadena</a:t>
            </a:r>
          </a:p>
          <a:p>
            <a:pPr marL="0" indent="0">
              <a:buNone/>
            </a:pPr>
            <a:r>
              <a:rPr lang="es-BO" dirty="0"/>
              <a:t>Dividir instrucciones para impedir la detección de firmas utilizando comandos de ejecución que permitan concatenar texto en el servidor de DB.</a:t>
            </a:r>
          </a:p>
          <a:p>
            <a:pPr marL="0" indent="0">
              <a:buNone/>
            </a:pPr>
            <a:r>
              <a:rPr lang="es-BO" dirty="0"/>
              <a:t>MS SQL: EXEC ('DRO' + 'P T' + 'AB' + 'LE')</a:t>
            </a:r>
          </a:p>
          <a:p>
            <a:pPr marL="0" indent="0">
              <a:buNone/>
            </a:pPr>
            <a:r>
              <a:rPr lang="es-BO" dirty="0"/>
              <a:t>MySQL</a:t>
            </a:r>
            <a:r>
              <a:rPr lang="es-BO" dirty="0"/>
              <a:t>: EXECUTE CONCAT ('INSE','R T US','ER')</a:t>
            </a:r>
          </a:p>
        </p:txBody>
      </p:sp>
    </p:spTree>
    <p:extLst>
      <p:ext uri="{BB962C8B-B14F-4D97-AF65-F5344CB8AC3E}">
        <p14:creationId xmlns:p14="http://schemas.microsoft.com/office/powerpoint/2010/main" val="615014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Tipos de Técnicas de evasión de firma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Técnica Códigos ocultos</a:t>
            </a:r>
          </a:p>
        </p:txBody>
      </p:sp>
    </p:spTree>
    <p:extLst>
      <p:ext uri="{BB962C8B-B14F-4D97-AF65-F5344CB8AC3E}">
        <p14:creationId xmlns:p14="http://schemas.microsoft.com/office/powerpoint/2010/main" val="76008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¿Qué es SQL </a:t>
            </a:r>
            <a:r>
              <a:rPr lang="es-BO" dirty="0"/>
              <a:t>Injection</a:t>
            </a:r>
            <a:r>
              <a:rPr lang="es-BO"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SQL </a:t>
            </a:r>
            <a:r>
              <a:rPr lang="es-BO" dirty="0"/>
              <a:t>Injection</a:t>
            </a:r>
            <a:r>
              <a:rPr lang="es-BO" dirty="0"/>
              <a:t> puede ser utilizado para realizar los siguientes tipos de ataque:</a:t>
            </a:r>
          </a:p>
          <a:p>
            <a:r>
              <a:rPr lang="es-BO" dirty="0" smtClean="0"/>
              <a:t>Salto </a:t>
            </a:r>
            <a:r>
              <a:rPr lang="es-BO" dirty="0"/>
              <a:t>en la autenticación.</a:t>
            </a:r>
          </a:p>
          <a:p>
            <a:r>
              <a:rPr lang="es-BO" dirty="0" smtClean="0"/>
              <a:t>Revelación </a:t>
            </a:r>
            <a:r>
              <a:rPr lang="es-BO" dirty="0"/>
              <a:t>de información.</a:t>
            </a:r>
          </a:p>
          <a:p>
            <a:r>
              <a:rPr lang="es-BO" dirty="0" smtClean="0"/>
              <a:t>Integridad </a:t>
            </a:r>
            <a:r>
              <a:rPr lang="es-BO" dirty="0"/>
              <a:t>de los datos comprometida.</a:t>
            </a:r>
          </a:p>
          <a:p>
            <a:r>
              <a:rPr lang="es-BO" dirty="0" smtClean="0"/>
              <a:t>Disponibilidad </a:t>
            </a:r>
            <a:r>
              <a:rPr lang="es-BO" dirty="0"/>
              <a:t>de los datos comprometida.</a:t>
            </a:r>
          </a:p>
          <a:p>
            <a:r>
              <a:rPr lang="es-BO" dirty="0" smtClean="0"/>
              <a:t>Ejecución </a:t>
            </a:r>
            <a:r>
              <a:rPr lang="es-BO" dirty="0"/>
              <a:t>de código remoto.</a:t>
            </a:r>
          </a:p>
        </p:txBody>
      </p:sp>
    </p:spTree>
    <p:extLst>
      <p:ext uri="{BB962C8B-B14F-4D97-AF65-F5344CB8AC3E}">
        <p14:creationId xmlns:p14="http://schemas.microsoft.com/office/powerpoint/2010/main" val="1237267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¿Cómo defenderse contra ataques SQL </a:t>
            </a:r>
            <a:r>
              <a:rPr lang="es-BO" dirty="0"/>
              <a:t>Injection</a:t>
            </a:r>
            <a:r>
              <a:rPr lang="es-BO"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sz="2800" dirty="0" smtClean="0"/>
              <a:t>No </a:t>
            </a:r>
            <a:r>
              <a:rPr lang="es-BO" sz="2800" dirty="0"/>
              <a:t>hacer supuestos sobre tamaño, tipo  o contenido de los datos cuando es recibida por la aplicación.</a:t>
            </a:r>
          </a:p>
          <a:p>
            <a:r>
              <a:rPr lang="es-BO" sz="2800" dirty="0" smtClean="0"/>
              <a:t>Probar </a:t>
            </a:r>
            <a:r>
              <a:rPr lang="es-BO" sz="2800" dirty="0"/>
              <a:t>el tamaño y el tipo de datos de entrada y forzar límites apropiados para prevenir buffer </a:t>
            </a:r>
            <a:r>
              <a:rPr lang="es-BO" sz="2800" dirty="0"/>
              <a:t>overruns</a:t>
            </a:r>
            <a:r>
              <a:rPr lang="es-BO" sz="2800" dirty="0"/>
              <a:t>.</a:t>
            </a:r>
          </a:p>
          <a:p>
            <a:r>
              <a:rPr lang="es-BO" sz="2800" dirty="0" smtClean="0"/>
              <a:t>Probar </a:t>
            </a:r>
            <a:r>
              <a:rPr lang="es-BO" sz="2800" dirty="0"/>
              <a:t>el contenido de las cadenas de variables y aceptar solo valores esperados.</a:t>
            </a:r>
          </a:p>
          <a:p>
            <a:r>
              <a:rPr lang="es-BO" sz="2800" dirty="0" smtClean="0"/>
              <a:t>Rechazar </a:t>
            </a:r>
            <a:r>
              <a:rPr lang="es-BO" sz="2800" dirty="0"/>
              <a:t>entradas que </a:t>
            </a:r>
            <a:r>
              <a:rPr lang="es-BO" sz="2800" dirty="0" smtClean="0"/>
              <a:t>contengan </a:t>
            </a:r>
            <a:r>
              <a:rPr lang="es-BO" sz="2800" dirty="0"/>
              <a:t>datos binarios, secuencias escape, y </a:t>
            </a:r>
            <a:r>
              <a:rPr lang="es-BO" sz="2800" dirty="0" smtClean="0"/>
              <a:t>caracteres </a:t>
            </a:r>
            <a:r>
              <a:rPr lang="es-BO" sz="2800" dirty="0"/>
              <a:t>comentario.</a:t>
            </a:r>
          </a:p>
        </p:txBody>
      </p:sp>
    </p:spTree>
    <p:extLst>
      <p:ext uri="{BB962C8B-B14F-4D97-AF65-F5344CB8AC3E}">
        <p14:creationId xmlns:p14="http://schemas.microsoft.com/office/powerpoint/2010/main" val="41709828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4800" dirty="0"/>
              <a:t>¿Cómo defenderse contra ataques SQL </a:t>
            </a:r>
            <a:r>
              <a:rPr lang="es-BO" sz="4800" dirty="0"/>
              <a:t>Injection</a:t>
            </a:r>
            <a:r>
              <a:rPr lang="es-BO" sz="4800"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sz="2700" dirty="0" smtClean="0"/>
              <a:t>Nunca </a:t>
            </a:r>
            <a:r>
              <a:rPr lang="es-BO" sz="2700" dirty="0"/>
              <a:t>construir declaraciones de transacciones SQL directamente desde la entrada del usuario y utilizar procedimientos almacenados para validar la entrada del usuario.</a:t>
            </a:r>
          </a:p>
          <a:p>
            <a:r>
              <a:rPr lang="es-BO" sz="2700" dirty="0" smtClean="0"/>
              <a:t>Implementar </a:t>
            </a:r>
            <a:r>
              <a:rPr lang="es-BO" sz="2700" dirty="0"/>
              <a:t>capas múltiples de validación y nunca concatenar entradas de usuarios que no son válidas.</a:t>
            </a:r>
          </a:p>
          <a:p>
            <a:r>
              <a:rPr lang="es-BO" sz="2700" dirty="0" smtClean="0"/>
              <a:t>Que </a:t>
            </a:r>
            <a:r>
              <a:rPr lang="es-BO" sz="2700" dirty="0"/>
              <a:t>la entrada sea tratada como un valor literal en vez de un código ejecutable.</a:t>
            </a:r>
          </a:p>
          <a:p>
            <a:r>
              <a:rPr lang="es-BO" sz="2700" dirty="0" smtClean="0"/>
              <a:t>Los </a:t>
            </a:r>
            <a:r>
              <a:rPr lang="es-BO" sz="2700" dirty="0"/>
              <a:t>checks</a:t>
            </a:r>
            <a:r>
              <a:rPr lang="es-BO" sz="2700" dirty="0"/>
              <a:t> y tipos deben ser </a:t>
            </a:r>
            <a:r>
              <a:rPr lang="es-BO" sz="2700" dirty="0" smtClean="0"/>
              <a:t>forzados utilizando </a:t>
            </a:r>
            <a:r>
              <a:rPr lang="es-BO" sz="2700" dirty="0"/>
              <a:t>colección de parámetro.</a:t>
            </a:r>
          </a:p>
        </p:txBody>
      </p:sp>
    </p:spTree>
    <p:extLst>
      <p:ext uri="{BB962C8B-B14F-4D97-AF65-F5344CB8AC3E}">
        <p14:creationId xmlns:p14="http://schemas.microsoft.com/office/powerpoint/2010/main" val="2766094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 smtClean="0"/>
              <a:t>Herramientas </a:t>
            </a:r>
            <a:r>
              <a:rPr lang="es-BO" dirty="0"/>
              <a:t>de </a:t>
            </a:r>
            <a:r>
              <a:rPr lang="es-BO" dirty="0" smtClean="0"/>
              <a:t>detección </a:t>
            </a:r>
            <a:r>
              <a:rPr lang="es-BO" dirty="0"/>
              <a:t>de SQL </a:t>
            </a:r>
            <a:r>
              <a:rPr lang="es-BO" dirty="0"/>
              <a:t>Injection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Microsoft </a:t>
            </a:r>
            <a:r>
              <a:rPr lang="es-BO" dirty="0"/>
              <a:t>Source</a:t>
            </a:r>
            <a:r>
              <a:rPr lang="es-BO" dirty="0"/>
              <a:t> </a:t>
            </a:r>
            <a:r>
              <a:rPr lang="es-BO" dirty="0"/>
              <a:t>Code</a:t>
            </a:r>
            <a:r>
              <a:rPr lang="es-BO" dirty="0"/>
              <a:t> </a:t>
            </a:r>
            <a:r>
              <a:rPr lang="es-BO" dirty="0"/>
              <a:t>Analyzer</a:t>
            </a:r>
            <a:r>
              <a:rPr lang="es-BO" dirty="0"/>
              <a:t>: Para encontrar vulnerabilidades de SQL </a:t>
            </a:r>
            <a:r>
              <a:rPr lang="es-BO" dirty="0"/>
              <a:t>Injection</a:t>
            </a:r>
            <a:r>
              <a:rPr lang="es-BO" dirty="0"/>
              <a:t> en código ASP. Escanea código fuente ASP y genera advertencias relacionadas a vulnerabilidades SQL </a:t>
            </a:r>
            <a:r>
              <a:rPr lang="es-BO" dirty="0"/>
              <a:t>Injection</a:t>
            </a:r>
            <a:r>
              <a:rPr lang="es-BO" dirty="0"/>
              <a:t> de primer orden y segundo orden.</a:t>
            </a:r>
          </a:p>
        </p:txBody>
      </p:sp>
    </p:spTree>
    <p:extLst>
      <p:ext uri="{BB962C8B-B14F-4D97-AF65-F5344CB8AC3E}">
        <p14:creationId xmlns:p14="http://schemas.microsoft.com/office/powerpoint/2010/main" val="22212661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4800" dirty="0"/>
              <a:t>Herramientas de detección de SQL </a:t>
            </a:r>
            <a:r>
              <a:rPr lang="es-BO" sz="4800" dirty="0"/>
              <a:t>Injection</a:t>
            </a:r>
            <a:endParaRPr lang="es-BO" sz="4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Microsoft </a:t>
            </a:r>
            <a:r>
              <a:rPr lang="es-BO" dirty="0"/>
              <a:t>UrlScan</a:t>
            </a:r>
            <a:r>
              <a:rPr lang="es-BO" dirty="0"/>
              <a:t>: Restringe los tipos de solicitudes HTTP que el IIS procesa. Bloquea solicitudes HTTP específicas, previniendo </a:t>
            </a:r>
            <a:r>
              <a:rPr lang="es-BO" dirty="0" smtClean="0"/>
              <a:t>potencial </a:t>
            </a:r>
            <a:r>
              <a:rPr lang="es-BO" dirty="0"/>
              <a:t>solicitudes perjudiciales de las aplicaciones que llegan en el servidor.</a:t>
            </a:r>
          </a:p>
        </p:txBody>
      </p:sp>
    </p:spTree>
    <p:extLst>
      <p:ext uri="{BB962C8B-B14F-4D97-AF65-F5344CB8AC3E}">
        <p14:creationId xmlns:p14="http://schemas.microsoft.com/office/powerpoint/2010/main" val="1883646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4800" dirty="0"/>
              <a:t>Herramientas de detección de SQL </a:t>
            </a:r>
            <a:r>
              <a:rPr lang="es-BO" sz="4800" dirty="0"/>
              <a:t>Injection</a:t>
            </a:r>
            <a:endParaRPr lang="es-BO" sz="4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dirty="0"/>
              <a:t>dotDefender</a:t>
            </a:r>
            <a:r>
              <a:rPr lang="es-BO" dirty="0"/>
              <a:t>: </a:t>
            </a:r>
            <a:r>
              <a:rPr lang="es-BO" dirty="0"/>
              <a:t>Wen</a:t>
            </a:r>
            <a:r>
              <a:rPr lang="es-BO" dirty="0"/>
              <a:t> </a:t>
            </a:r>
            <a:r>
              <a:rPr lang="es-BO" dirty="0"/>
              <a:t>Application</a:t>
            </a:r>
            <a:r>
              <a:rPr lang="es-BO" dirty="0"/>
              <a:t> Firewall. Complementa al firewall de red, IPS y otros. Inspecciona tráfico HTTP/HTTPS sospechoso. Detecta y bloquea ataques SQL </a:t>
            </a:r>
            <a:r>
              <a:rPr lang="es-BO" dirty="0"/>
              <a:t>Injection</a:t>
            </a:r>
            <a:r>
              <a:rPr lang="es-BO" dirty="0" smtClean="0"/>
              <a:t>.</a:t>
            </a:r>
          </a:p>
          <a:p>
            <a:r>
              <a:rPr lang="es-BO" dirty="0"/>
              <a:t>IMB </a:t>
            </a:r>
            <a:r>
              <a:rPr lang="es-BO" dirty="0"/>
              <a:t>AppScan</a:t>
            </a:r>
            <a:r>
              <a:rPr lang="es-BO" dirty="0"/>
              <a:t>: </a:t>
            </a:r>
            <a:r>
              <a:rPr lang="es-BO" dirty="0"/>
              <a:t>Escaneador</a:t>
            </a:r>
            <a:r>
              <a:rPr lang="es-BO" dirty="0"/>
              <a:t> de seguridad en las aplicaciones Web. Previene ataques SQL </a:t>
            </a:r>
            <a:r>
              <a:rPr lang="es-BO" dirty="0"/>
              <a:t>Injection</a:t>
            </a:r>
            <a:r>
              <a:rPr lang="es-BO" dirty="0"/>
              <a:t> en los Sitios Web. Escanea sitios en búsqueda de malware introducido. </a:t>
            </a:r>
          </a:p>
        </p:txBody>
      </p:sp>
    </p:spTree>
    <p:extLst>
      <p:ext uri="{BB962C8B-B14F-4D97-AF65-F5344CB8AC3E}">
        <p14:creationId xmlns:p14="http://schemas.microsoft.com/office/powerpoint/2010/main" val="1916085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Reglas </a:t>
            </a:r>
            <a:r>
              <a:rPr lang="es-BO" dirty="0"/>
              <a:t>Snort</a:t>
            </a:r>
            <a:r>
              <a:rPr lang="es-BO" dirty="0"/>
              <a:t> para detectar ataques SQL </a:t>
            </a:r>
            <a:r>
              <a:rPr lang="es-BO" dirty="0"/>
              <a:t>Injection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/(\%27|(\')|(\-\)|(\%23)|(#)/ix</a:t>
            </a:r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/</a:t>
            </a:r>
            <a:r>
              <a:rPr lang="es-BO" dirty="0">
                <a:solidFill>
                  <a:srgbClr val="FF0000"/>
                </a:solidFill>
              </a:rPr>
              <a:t>exec</a:t>
            </a:r>
            <a:r>
              <a:rPr lang="es-BO" dirty="0">
                <a:solidFill>
                  <a:srgbClr val="FF0000"/>
                </a:solidFill>
              </a:rPr>
              <a:t>*\s|\+)+*</a:t>
            </a:r>
            <a:r>
              <a:rPr lang="es-BO" dirty="0">
                <a:solidFill>
                  <a:srgbClr val="FF0000"/>
                </a:solidFill>
              </a:rPr>
              <a:t>s|x</a:t>
            </a:r>
            <a:r>
              <a:rPr lang="es-BO" dirty="0">
                <a:solidFill>
                  <a:srgbClr val="FF0000"/>
                </a:solidFill>
              </a:rPr>
              <a:t>)p\w+/ix</a:t>
            </a:r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i((\%27)|(\'))</a:t>
            </a:r>
            <a:r>
              <a:rPr lang="es-BO" dirty="0">
                <a:solidFill>
                  <a:srgbClr val="FF0000"/>
                </a:solidFill>
              </a:rPr>
              <a:t>union</a:t>
            </a:r>
            <a:r>
              <a:rPr lang="es-BO" dirty="0">
                <a:solidFill>
                  <a:srgbClr val="FF0000"/>
                </a:solidFill>
              </a:rPr>
              <a:t>/ix</a:t>
            </a:r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/\w*((\%27)|(\'))((\%6F)|o|(\%4F))((\%72)|r|(\%52))/ix</a:t>
            </a:r>
          </a:p>
        </p:txBody>
      </p:sp>
    </p:spTree>
    <p:extLst>
      <p:ext uri="{BB962C8B-B14F-4D97-AF65-F5344CB8AC3E}">
        <p14:creationId xmlns:p14="http://schemas.microsoft.com/office/powerpoint/2010/main" val="4463376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/>
          <a:lstStyle/>
          <a:p>
            <a:r>
              <a:rPr lang="es-BO" dirty="0"/>
              <a:t>¡</a:t>
            </a:r>
            <a:r>
              <a:rPr lang="es-BO" dirty="0" smtClean="0"/>
              <a:t>Muchas Gracias!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53480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¿Qué es SQL </a:t>
            </a:r>
            <a:r>
              <a:rPr lang="es-BO" dirty="0"/>
              <a:t>Injection</a:t>
            </a:r>
            <a:r>
              <a:rPr lang="es-BO"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Ejemplo de consulta SQL normal</a:t>
            </a:r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SELECT </a:t>
            </a:r>
            <a:r>
              <a:rPr lang="es-BO" dirty="0">
                <a:solidFill>
                  <a:srgbClr val="FF0000"/>
                </a:solidFill>
              </a:rPr>
              <a:t>Count</a:t>
            </a:r>
            <a:r>
              <a:rPr lang="es-BO" dirty="0">
                <a:solidFill>
                  <a:srgbClr val="FF0000"/>
                </a:solidFill>
              </a:rPr>
              <a:t>(*) FROM </a:t>
            </a:r>
            <a:r>
              <a:rPr lang="es-BO" dirty="0">
                <a:solidFill>
                  <a:srgbClr val="FF0000"/>
                </a:solidFill>
              </a:rPr>
              <a:t>Users</a:t>
            </a:r>
            <a:r>
              <a:rPr lang="es-BO" dirty="0">
                <a:solidFill>
                  <a:srgbClr val="FF0000"/>
                </a:solidFill>
              </a:rPr>
              <a:t> WHERE </a:t>
            </a:r>
            <a:r>
              <a:rPr lang="es-BO" dirty="0">
                <a:solidFill>
                  <a:srgbClr val="FF0000"/>
                </a:solidFill>
              </a:rPr>
              <a:t>UserName</a:t>
            </a:r>
            <a:r>
              <a:rPr lang="es-BO" dirty="0">
                <a:solidFill>
                  <a:srgbClr val="FF0000"/>
                </a:solidFill>
              </a:rPr>
              <a:t>='</a:t>
            </a:r>
            <a:r>
              <a:rPr lang="es-BO" dirty="0">
                <a:solidFill>
                  <a:srgbClr val="FF0000"/>
                </a:solidFill>
              </a:rPr>
              <a:t>Jason</a:t>
            </a:r>
            <a:r>
              <a:rPr lang="es-BO" dirty="0">
                <a:solidFill>
                  <a:srgbClr val="FF0000"/>
                </a:solidFill>
              </a:rPr>
              <a:t>' AND </a:t>
            </a:r>
            <a:r>
              <a:rPr lang="es-BO" dirty="0">
                <a:solidFill>
                  <a:srgbClr val="FF0000"/>
                </a:solidFill>
              </a:rPr>
              <a:t>Password</a:t>
            </a:r>
            <a:r>
              <a:rPr lang="es-BO" dirty="0">
                <a:solidFill>
                  <a:srgbClr val="FF0000"/>
                </a:solidFill>
              </a:rPr>
              <a:t>='</a:t>
            </a:r>
            <a:r>
              <a:rPr lang="es-BO" dirty="0">
                <a:solidFill>
                  <a:srgbClr val="FF0000"/>
                </a:solidFill>
              </a:rPr>
              <a:t>Sprinfield</a:t>
            </a:r>
            <a:r>
              <a:rPr lang="es-BO" dirty="0">
                <a:solidFill>
                  <a:srgbClr val="FF0000"/>
                </a:solidFill>
              </a:rPr>
              <a:t>'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/>
              <a:t>Ejemplo de SQL </a:t>
            </a:r>
            <a:r>
              <a:rPr lang="es-BO" dirty="0"/>
              <a:t>Injection</a:t>
            </a:r>
            <a:endParaRPr lang="es-BO" dirty="0"/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SELECT </a:t>
            </a:r>
            <a:r>
              <a:rPr lang="es-BO" dirty="0">
                <a:solidFill>
                  <a:srgbClr val="FF0000"/>
                </a:solidFill>
              </a:rPr>
              <a:t>Count</a:t>
            </a:r>
            <a:r>
              <a:rPr lang="es-BO" dirty="0">
                <a:solidFill>
                  <a:srgbClr val="FF0000"/>
                </a:solidFill>
              </a:rPr>
              <a:t>(*) FROM </a:t>
            </a:r>
            <a:r>
              <a:rPr lang="es-BO" dirty="0">
                <a:solidFill>
                  <a:srgbClr val="FF0000"/>
                </a:solidFill>
              </a:rPr>
              <a:t>Users</a:t>
            </a:r>
            <a:r>
              <a:rPr lang="es-BO" dirty="0">
                <a:solidFill>
                  <a:srgbClr val="FF0000"/>
                </a:solidFill>
              </a:rPr>
              <a:t> WHERE </a:t>
            </a:r>
            <a:r>
              <a:rPr lang="es-BO" dirty="0">
                <a:solidFill>
                  <a:srgbClr val="FF0000"/>
                </a:solidFill>
              </a:rPr>
              <a:t>UserName</a:t>
            </a:r>
            <a:r>
              <a:rPr lang="es-BO" dirty="0">
                <a:solidFill>
                  <a:srgbClr val="FF0000"/>
                </a:solidFill>
              </a:rPr>
              <a:t>='</a:t>
            </a:r>
            <a:r>
              <a:rPr lang="es-BO" dirty="0">
                <a:solidFill>
                  <a:srgbClr val="FF0000"/>
                </a:solidFill>
              </a:rPr>
              <a:t>Blah</a:t>
            </a:r>
            <a:r>
              <a:rPr lang="es-BO" dirty="0">
                <a:solidFill>
                  <a:srgbClr val="FF0000"/>
                </a:solidFill>
              </a:rPr>
              <a:t>' </a:t>
            </a:r>
            <a:r>
              <a:rPr lang="es-BO" dirty="0">
                <a:solidFill>
                  <a:srgbClr val="FF0000"/>
                </a:solidFill>
              </a:rPr>
              <a:t>or</a:t>
            </a:r>
            <a:r>
              <a:rPr lang="es-BO" dirty="0">
                <a:solidFill>
                  <a:srgbClr val="FF0000"/>
                </a:solidFill>
              </a:rPr>
              <a:t> 1=1 </a:t>
            </a:r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--AND </a:t>
            </a:r>
            <a:r>
              <a:rPr lang="es-BO" dirty="0">
                <a:solidFill>
                  <a:srgbClr val="FF0000"/>
                </a:solidFill>
              </a:rPr>
              <a:t>Password</a:t>
            </a:r>
            <a:r>
              <a:rPr lang="es-BO" dirty="0">
                <a:solidFill>
                  <a:srgbClr val="FF0000"/>
                </a:solidFill>
              </a:rPr>
              <a:t>='</a:t>
            </a:r>
            <a:r>
              <a:rPr lang="es-BO" dirty="0">
                <a:solidFill>
                  <a:srgbClr val="FF0000"/>
                </a:solidFill>
              </a:rPr>
              <a:t>Sprinfield</a:t>
            </a:r>
            <a:r>
              <a:rPr lang="es-BO" dirty="0">
                <a:solidFill>
                  <a:srgbClr val="FF0000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53973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Detección de SQL </a:t>
            </a:r>
            <a:r>
              <a:rPr lang="es-BO" dirty="0"/>
              <a:t>Injection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Paso 1: Revisar si la aplicación Web se conecta a un servidor de DB para acceder a algún dato.</a:t>
            </a:r>
          </a:p>
          <a:p>
            <a:pPr marL="0" indent="0">
              <a:buNone/>
            </a:pPr>
            <a:r>
              <a:rPr lang="es-BO" dirty="0"/>
              <a:t>Paso 2: Listar todos los campos de entrada, archivos ocultos, y solicitudes de post.</a:t>
            </a:r>
          </a:p>
          <a:p>
            <a:pPr marL="0" indent="0">
              <a:buNone/>
            </a:pPr>
            <a:r>
              <a:rPr lang="es-BO" dirty="0"/>
              <a:t>Paso 3. Intentar inyectar códigos dentro de los </a:t>
            </a:r>
            <a:r>
              <a:rPr lang="es-BO" dirty="0" smtClean="0"/>
              <a:t>campos </a:t>
            </a:r>
            <a:r>
              <a:rPr lang="es-BO" dirty="0"/>
              <a:t>de entrada para generar un error</a:t>
            </a:r>
            <a:r>
              <a:rPr lang="es-BO" dirty="0" smtClean="0"/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29106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Detección de SQL </a:t>
            </a:r>
            <a:r>
              <a:rPr lang="es-BO" dirty="0"/>
              <a:t>Injection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Paso 4. Intentar insertar una valor de cadena donde un número es esperado en el </a:t>
            </a:r>
            <a:r>
              <a:rPr lang="es-BO" dirty="0" smtClean="0"/>
              <a:t>campo </a:t>
            </a:r>
            <a:r>
              <a:rPr lang="es-BO" dirty="0"/>
              <a:t>de entrada.</a:t>
            </a:r>
          </a:p>
          <a:p>
            <a:pPr marL="0" indent="0">
              <a:buNone/>
            </a:pPr>
            <a:r>
              <a:rPr lang="es-BO" dirty="0"/>
              <a:t>Paso 5. El operador UNION es utilizado en SQL </a:t>
            </a:r>
            <a:r>
              <a:rPr lang="es-BO" dirty="0"/>
              <a:t>Injections</a:t>
            </a:r>
            <a:r>
              <a:rPr lang="es-BO" dirty="0"/>
              <a:t> para unir una consulta a la consulta original.</a:t>
            </a:r>
          </a:p>
          <a:p>
            <a:pPr marL="0" indent="0">
              <a:buNone/>
            </a:pPr>
            <a:r>
              <a:rPr lang="es-BO" dirty="0"/>
              <a:t>Paso 6. Detallar los mensajes de error proveer una riqueza de información a un atacante para ejecutar SQL </a:t>
            </a:r>
            <a:r>
              <a:rPr lang="es-BO" dirty="0"/>
              <a:t>Injection</a:t>
            </a:r>
            <a:r>
              <a:rPr lang="es-BO" dirty="0"/>
              <a:t>.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83492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Métodos adicionales para detectar SQL </a:t>
            </a:r>
            <a:r>
              <a:rPr lang="es-BO" dirty="0"/>
              <a:t>Injection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Fuzzing Testing. Function Testing. Static/Dynamic Testing.</a:t>
            </a:r>
          </a:p>
          <a:p>
            <a:pPr marL="0" indent="0">
              <a:buNone/>
            </a:pPr>
            <a:r>
              <a:rPr lang="en-US" dirty="0"/>
              <a:t>Ejemplo</a:t>
            </a:r>
            <a:r>
              <a:rPr lang="en-US" dirty="0"/>
              <a:t> de function testing: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http://juggyboy/?parameter=123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http://juggyboy/?parameter=1'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http://juggyboy/?parameter=1'#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http://juggyboy/?parameter=1"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http://juggyboy/?parameter=1 AND 1=!--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http://juggyboy/?parameter=1 AND 1=2--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http://juggyboy/?parameter=1'/*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http://juggyboy/?parameter=1 order by 1000</a:t>
            </a:r>
            <a:endParaRPr lang="es-BO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48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Injection Black Box Pen Testing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sz="3000" dirty="0" smtClean="0"/>
              <a:t>Detectando </a:t>
            </a:r>
            <a:r>
              <a:rPr lang="es-BO" sz="3000" dirty="0"/>
              <a:t>problemas SQL </a:t>
            </a:r>
            <a:r>
              <a:rPr lang="es-BO" sz="3000" dirty="0"/>
              <a:t>Injection</a:t>
            </a:r>
            <a:r>
              <a:rPr lang="es-BO" sz="3000" dirty="0"/>
              <a:t>. </a:t>
            </a:r>
            <a:r>
              <a:rPr lang="es-BO" sz="3000" dirty="0" smtClean="0"/>
              <a:t>Enviando </a:t>
            </a:r>
            <a:r>
              <a:rPr lang="es-BO" sz="3000" dirty="0"/>
              <a:t>comillas simples para atrapar instancias donde la entrada del usuario no está saneada. Dobles comillas para </a:t>
            </a:r>
            <a:r>
              <a:rPr lang="es-BO" sz="3000" dirty="0" smtClean="0"/>
              <a:t>capturar </a:t>
            </a:r>
            <a:r>
              <a:rPr lang="es-BO" sz="3000" dirty="0"/>
              <a:t>instancias donde la entrada del usuario no está saneada.</a:t>
            </a:r>
          </a:p>
          <a:p>
            <a:r>
              <a:rPr lang="es-BO" sz="3000" dirty="0" smtClean="0"/>
              <a:t>Detectando </a:t>
            </a:r>
            <a:r>
              <a:rPr lang="es-BO" sz="3000" dirty="0"/>
              <a:t>Modificación SQL. Utilizar </a:t>
            </a:r>
            <a:r>
              <a:rPr lang="es-BO" sz="3000" dirty="0" smtClean="0"/>
              <a:t>brackets</a:t>
            </a:r>
            <a:r>
              <a:rPr lang="es-BO" sz="3000" dirty="0" smtClean="0"/>
              <a:t> </a:t>
            </a:r>
            <a:r>
              <a:rPr lang="es-BO" sz="3000" dirty="0"/>
              <a:t>] como </a:t>
            </a:r>
            <a:r>
              <a:rPr lang="es-BO" sz="3000" dirty="0" smtClean="0"/>
              <a:t>carácter </a:t>
            </a:r>
            <a:r>
              <a:rPr lang="es-BO" sz="3000" dirty="0"/>
              <a:t>de entrada para </a:t>
            </a:r>
            <a:r>
              <a:rPr lang="es-BO" sz="3000" dirty="0" smtClean="0"/>
              <a:t>capturar </a:t>
            </a:r>
            <a:r>
              <a:rPr lang="es-BO" sz="3000" dirty="0"/>
              <a:t>instancias donde la entrada del usuario es utilizada como parte de un identificador SQL sin ser saneado.</a:t>
            </a:r>
          </a:p>
        </p:txBody>
      </p:sp>
    </p:spTree>
    <p:extLst>
      <p:ext uri="{BB962C8B-B14F-4D97-AF65-F5344CB8AC3E}">
        <p14:creationId xmlns:p14="http://schemas.microsoft.com/office/powerpoint/2010/main" val="3447541391"/>
      </p:ext>
    </p:extLst>
  </p:cSld>
  <p:clrMapOvr>
    <a:masterClrMapping/>
  </p:clrMapOvr>
</p:sld>
</file>

<file path=ppt/theme/theme1.xml><?xml version="1.0" encoding="utf-8"?>
<a:theme xmlns:a="http://schemas.openxmlformats.org/drawingml/2006/main" name="Blue-Grey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Technology-PowerPoint-Template</Template>
  <TotalTime>29</TotalTime>
  <Words>2128</Words>
  <Application>Microsoft Office PowerPoint</Application>
  <PresentationFormat>Presentación en pantalla (4:3)</PresentationFormat>
  <Paragraphs>241</Paragraphs>
  <Slides>46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0" baseType="lpstr">
      <vt:lpstr>Arial</vt:lpstr>
      <vt:lpstr>Calibri</vt:lpstr>
      <vt:lpstr>Microsoft New Tai Lue</vt:lpstr>
      <vt:lpstr>Blue-Grey-PowerPoint-Template</vt:lpstr>
      <vt:lpstr>14. SQL Injection</vt:lpstr>
      <vt:lpstr>Introducción</vt:lpstr>
      <vt:lpstr>¿Qué es SQL Injection?</vt:lpstr>
      <vt:lpstr>¿Qué es SQL Injection?</vt:lpstr>
      <vt:lpstr>¿Qué es SQL Injection?</vt:lpstr>
      <vt:lpstr>Detección de SQL Injection</vt:lpstr>
      <vt:lpstr>Detección de SQL Injection</vt:lpstr>
      <vt:lpstr>Métodos adicionales para detectar SQL Injection</vt:lpstr>
      <vt:lpstr>SQL Injection Black Box Pen Testing</vt:lpstr>
      <vt:lpstr>SQL Injection Black Box Pen Testing</vt:lpstr>
      <vt:lpstr>Tipos de SQL Injection</vt:lpstr>
      <vt:lpstr>Ataque simple SQL Injection</vt:lpstr>
      <vt:lpstr>Ejemplo UNION SQL Injection</vt:lpstr>
      <vt:lpstr>SQL Injection Error Based</vt:lpstr>
      <vt:lpstr>SQL Injection ciega</vt:lpstr>
      <vt:lpstr>Metodología SQL Injection</vt:lpstr>
      <vt:lpstr>Metodología SQL Injection</vt:lpstr>
      <vt:lpstr>SQL Avanzada</vt:lpstr>
      <vt:lpstr>Extrayendo información a través de los mensajes de error</vt:lpstr>
      <vt:lpstr>Entendiendo las consultas SQL</vt:lpstr>
      <vt:lpstr>Enumeración de DB, tabla y columna</vt:lpstr>
      <vt:lpstr>Enumeración Avanzada</vt:lpstr>
      <vt:lpstr>Enumeración Avanzada</vt:lpstr>
      <vt:lpstr>Enumeración Avanzada</vt:lpstr>
      <vt:lpstr>Transfiriendo la DB a la máquina del usuario</vt:lpstr>
      <vt:lpstr>Interacción con el S.O.</vt:lpstr>
      <vt:lpstr>Encontrar passwords y ejecutar comandos</vt:lpstr>
      <vt:lpstr>Interacción con el FileSystem</vt:lpstr>
      <vt:lpstr>Herramientas</vt:lpstr>
      <vt:lpstr>Herramientas</vt:lpstr>
      <vt:lpstr>Herramientas</vt:lpstr>
      <vt:lpstr>Evadiendo IDS</vt:lpstr>
      <vt:lpstr>Tipos de Técnicas de evasión de firma</vt:lpstr>
      <vt:lpstr>Tipos de Técnicas de evasión de firma</vt:lpstr>
      <vt:lpstr>Tipos de Técnicas de evasión de firma</vt:lpstr>
      <vt:lpstr>Tipos de Técnicas de evasión de firma</vt:lpstr>
      <vt:lpstr>Tipos de Técnicas de evasión de firma</vt:lpstr>
      <vt:lpstr>Tipos de Técnicas de evasión de firma</vt:lpstr>
      <vt:lpstr>Tipos de Técnicas de evasión de firma</vt:lpstr>
      <vt:lpstr>¿Cómo defenderse contra ataques SQL Injection?</vt:lpstr>
      <vt:lpstr>¿Cómo defenderse contra ataques SQL Injection?</vt:lpstr>
      <vt:lpstr>Herramientas de detección de SQL Injection</vt:lpstr>
      <vt:lpstr>Herramientas de detección de SQL Injection</vt:lpstr>
      <vt:lpstr>Herramientas de detección de SQL Injection</vt:lpstr>
      <vt:lpstr>Reglas Snort para detectar ataques SQL Injection</vt:lpstr>
      <vt:lpstr>¡Muchas Gracias!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Julio</dc:creator>
  <cp:lastModifiedBy>Julio Iglesias</cp:lastModifiedBy>
  <cp:revision>20</cp:revision>
  <dcterms:created xsi:type="dcterms:W3CDTF">2013-11-09T01:50:01Z</dcterms:created>
  <dcterms:modified xsi:type="dcterms:W3CDTF">2014-07-08T01:31:57Z</dcterms:modified>
</cp:coreProperties>
</file>