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403" r:id="rId85"/>
    <p:sldId id="398" r:id="rId86"/>
    <p:sldId id="404" r:id="rId87"/>
    <p:sldId id="405" r:id="rId88"/>
    <p:sldId id="407" r:id="rId89"/>
    <p:sldId id="406" r:id="rId90"/>
    <p:sldId id="408" r:id="rId91"/>
    <p:sldId id="409" r:id="rId92"/>
    <p:sldId id="402" r:id="rId9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15. </a:t>
            </a:r>
            <a:r>
              <a:rPr lang="es-BO" dirty="0" smtClean="0"/>
              <a:t>Hackeando</a:t>
            </a:r>
            <a:r>
              <a:rPr lang="es-BO" dirty="0" smtClean="0"/>
              <a:t> Redes Inalámbricas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790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Encriptación </a:t>
            </a:r>
            <a:r>
              <a:rPr lang="es-BO" dirty="0" smtClean="0"/>
              <a:t>Wi</a:t>
            </a:r>
            <a:r>
              <a:rPr lang="es-BO" dirty="0" smtClean="0"/>
              <a:t>-Fi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600" dirty="0"/>
              <a:t>LEAP: Autenticación WLAN desarrollada por Cisco.</a:t>
            </a:r>
          </a:p>
          <a:p>
            <a:r>
              <a:rPr lang="es-BO" sz="2600" dirty="0" smtClean="0"/>
              <a:t>RADIUS</a:t>
            </a:r>
            <a:r>
              <a:rPr lang="es-BO" sz="2600" dirty="0"/>
              <a:t>: Autenticación centralizada y sistema de administración de autorización.</a:t>
            </a:r>
          </a:p>
          <a:p>
            <a:r>
              <a:rPr lang="es-BO" sz="2600" dirty="0" smtClean="0"/>
              <a:t>801.11i</a:t>
            </a:r>
            <a:r>
              <a:rPr lang="es-BO" sz="2600" dirty="0"/>
              <a:t>: Es un estándar IEEE </a:t>
            </a:r>
            <a:r>
              <a:rPr lang="es-BO" sz="2600" dirty="0"/>
              <a:t>qe</a:t>
            </a:r>
            <a:r>
              <a:rPr lang="es-BO" sz="2600" dirty="0"/>
              <a:t> especifica </a:t>
            </a:r>
            <a:r>
              <a:rPr lang="es-BO" sz="2600" dirty="0" smtClean="0"/>
              <a:t>mecanismos </a:t>
            </a:r>
            <a:r>
              <a:rPr lang="es-BO" sz="2600" dirty="0"/>
              <a:t>de seguridad para 802.11.</a:t>
            </a:r>
          </a:p>
          <a:p>
            <a:r>
              <a:rPr lang="es-BO" sz="2600" dirty="0" smtClean="0"/>
              <a:t>AES</a:t>
            </a:r>
            <a:r>
              <a:rPr lang="es-BO" sz="2600" dirty="0"/>
              <a:t>: Encriptación de llave simétrica, utilizada en WPA2 como </a:t>
            </a:r>
            <a:r>
              <a:rPr lang="es-BO" sz="2600" dirty="0" smtClean="0"/>
              <a:t>remplazo </a:t>
            </a:r>
            <a:r>
              <a:rPr lang="es-BO" sz="2600" dirty="0"/>
              <a:t>de TKIP.</a:t>
            </a:r>
          </a:p>
          <a:p>
            <a:r>
              <a:rPr lang="es-BO" sz="2600" dirty="0" smtClean="0"/>
              <a:t>EAP</a:t>
            </a:r>
            <a:r>
              <a:rPr lang="es-BO" sz="2600" dirty="0"/>
              <a:t>: Utiliza métodos de autenticación múltiple, como </a:t>
            </a:r>
            <a:r>
              <a:rPr lang="es-BO" sz="2600" dirty="0"/>
              <a:t>token</a:t>
            </a:r>
            <a:r>
              <a:rPr lang="es-BO" sz="2600" dirty="0"/>
              <a:t> </a:t>
            </a:r>
            <a:r>
              <a:rPr lang="es-BO" sz="2600" dirty="0"/>
              <a:t>cards</a:t>
            </a:r>
            <a:r>
              <a:rPr lang="es-BO" sz="2600" dirty="0"/>
              <a:t>, </a:t>
            </a:r>
            <a:r>
              <a:rPr lang="es-BO" sz="2600" dirty="0"/>
              <a:t>kerberos</a:t>
            </a:r>
            <a:r>
              <a:rPr lang="es-BO" sz="2600" dirty="0"/>
              <a:t>, certificados, etc.</a:t>
            </a:r>
          </a:p>
          <a:p>
            <a:r>
              <a:rPr lang="es-BO" sz="2600" dirty="0" smtClean="0"/>
              <a:t>CCMP </a:t>
            </a:r>
            <a:r>
              <a:rPr lang="es-BO" sz="2600" dirty="0"/>
              <a:t>Utiliza claves de 128 bits con un vector de inicialización (IV) para detección de repetición.</a:t>
            </a:r>
          </a:p>
        </p:txBody>
      </p:sp>
    </p:spTree>
    <p:extLst>
      <p:ext uri="{BB962C8B-B14F-4D97-AF65-F5344CB8AC3E}">
        <p14:creationId xmlns:p14="http://schemas.microsoft.com/office/powerpoint/2010/main" val="28934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romper la encriptación WEP?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Iniciar la interfaz </a:t>
            </a:r>
            <a:r>
              <a:rPr lang="es-BO" dirty="0"/>
              <a:t>wireless</a:t>
            </a:r>
            <a:r>
              <a:rPr lang="es-BO" dirty="0"/>
              <a:t> en modo monitoreo en el canal específico del AP.</a:t>
            </a:r>
          </a:p>
          <a:p>
            <a:r>
              <a:rPr lang="es-BO" dirty="0"/>
              <a:t>Probar la capacidad de inyección del </a:t>
            </a:r>
            <a:r>
              <a:rPr lang="es-BO" dirty="0" smtClean="0"/>
              <a:t>dispositivo </a:t>
            </a:r>
            <a:r>
              <a:rPr lang="es-BO" dirty="0"/>
              <a:t>en el AP.</a:t>
            </a:r>
          </a:p>
          <a:p>
            <a:r>
              <a:rPr lang="es-BO" dirty="0"/>
              <a:t>Utilizar herramientas como </a:t>
            </a:r>
            <a:r>
              <a:rPr lang="es-BO" dirty="0"/>
              <a:t>aireplay-ng</a:t>
            </a:r>
            <a:r>
              <a:rPr lang="es-BO" dirty="0"/>
              <a:t> para falsificar una autenticación con el AP.</a:t>
            </a:r>
          </a:p>
          <a:p>
            <a:r>
              <a:rPr lang="es-BO" dirty="0"/>
              <a:t>Arrancar la herramienta </a:t>
            </a:r>
            <a:r>
              <a:rPr lang="es-BO" dirty="0"/>
              <a:t>sniffing</a:t>
            </a:r>
            <a:r>
              <a:rPr lang="es-BO" dirty="0"/>
              <a:t> como </a:t>
            </a:r>
            <a:r>
              <a:rPr lang="es-BO" dirty="0"/>
              <a:t>airodump-ng</a:t>
            </a:r>
            <a:r>
              <a:rPr lang="es-BO" dirty="0"/>
              <a:t> o </a:t>
            </a:r>
            <a:r>
              <a:rPr lang="es-BO" dirty="0"/>
              <a:t>Cain</a:t>
            </a:r>
            <a:r>
              <a:rPr lang="es-BO" dirty="0"/>
              <a:t> &amp; Abel con filtro </a:t>
            </a:r>
            <a:r>
              <a:rPr lang="es-BO" dirty="0"/>
              <a:t>bssid</a:t>
            </a:r>
            <a:r>
              <a:rPr lang="es-BO" dirty="0"/>
              <a:t> para conectar un IV único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67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900" dirty="0"/>
              <a:t>¿Cómo romper la encriptación WEP?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Iniciar una herramienta de encriptación de paquetes WI-FI como </a:t>
            </a:r>
            <a:r>
              <a:rPr lang="es-BO" dirty="0"/>
              <a:t>aireplay-ng</a:t>
            </a:r>
            <a:r>
              <a:rPr lang="es-BO" dirty="0"/>
              <a:t> en modo ARP </a:t>
            </a:r>
            <a:r>
              <a:rPr lang="es-BO" dirty="0"/>
              <a:t>request</a:t>
            </a:r>
            <a:r>
              <a:rPr lang="es-BO" dirty="0"/>
              <a:t> replay para inyectar paquetes.</a:t>
            </a:r>
          </a:p>
          <a:p>
            <a:r>
              <a:rPr lang="es-BO" dirty="0"/>
              <a:t>Ejecutar una herramienta </a:t>
            </a:r>
            <a:r>
              <a:rPr lang="es-BO" dirty="0" smtClean="0"/>
              <a:t>como </a:t>
            </a:r>
            <a:r>
              <a:rPr lang="es-BO" dirty="0"/>
              <a:t>Cain</a:t>
            </a:r>
            <a:r>
              <a:rPr lang="es-BO" dirty="0"/>
              <a:t> &amp; Abel o </a:t>
            </a:r>
            <a:r>
              <a:rPr lang="es-BO" dirty="0"/>
              <a:t>aircrack-ng</a:t>
            </a:r>
            <a:r>
              <a:rPr lang="es-BO" dirty="0"/>
              <a:t> para extraer la llave de encriptación del IV.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442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romper la encriptación WPA/WPA2?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000" dirty="0"/>
              <a:t>WPA PSK: Utiliza una clave predefinida para inicializar el TKIP. Ataque de diccionario</a:t>
            </a:r>
          </a:p>
          <a:p>
            <a:r>
              <a:rPr lang="es-BO" sz="3000" dirty="0" smtClean="0"/>
              <a:t>Claves </a:t>
            </a:r>
            <a:r>
              <a:rPr lang="es-BO" sz="3000" dirty="0"/>
              <a:t>WPA por fuerza bruta: Con herramientas como </a:t>
            </a:r>
            <a:r>
              <a:rPr lang="es-BO" sz="3000" dirty="0"/>
              <a:t>aircrack</a:t>
            </a:r>
            <a:r>
              <a:rPr lang="es-BO" sz="3000" dirty="0"/>
              <a:t>, </a:t>
            </a:r>
            <a:r>
              <a:rPr lang="es-BO" sz="3000" dirty="0"/>
              <a:t>aireplay</a:t>
            </a:r>
            <a:r>
              <a:rPr lang="es-BO" sz="3000" dirty="0"/>
              <a:t>, </a:t>
            </a:r>
            <a:r>
              <a:rPr lang="es-BO" sz="3000" dirty="0"/>
              <a:t>KisMac</a:t>
            </a:r>
            <a:r>
              <a:rPr lang="es-BO" sz="3000" dirty="0"/>
              <a:t> para realizar el ataque de fuerza bruta.</a:t>
            </a:r>
          </a:p>
          <a:p>
            <a:r>
              <a:rPr lang="es-BO" sz="3000" dirty="0" smtClean="0"/>
              <a:t>Ataque </a:t>
            </a:r>
            <a:r>
              <a:rPr lang="es-BO" sz="3000" dirty="0"/>
              <a:t>offline: Estar cerca del AP unos segundos para capturar la autenticación </a:t>
            </a:r>
            <a:r>
              <a:rPr lang="es-BO" sz="3000" dirty="0"/>
              <a:t>handshake</a:t>
            </a:r>
            <a:r>
              <a:rPr lang="es-BO" sz="3000" dirty="0"/>
              <a:t> WPA/WPA2, capturando los paquetes correctos, se puede </a:t>
            </a:r>
            <a:r>
              <a:rPr lang="es-BO" sz="3000" dirty="0"/>
              <a:t>crackear</a:t>
            </a:r>
            <a:r>
              <a:rPr lang="es-BO" sz="3000" dirty="0"/>
              <a:t> las claves 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278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900" dirty="0"/>
              <a:t>¿Cómo romper la encriptación WPA/WPA2?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WPA offline.</a:t>
            </a:r>
          </a:p>
          <a:p>
            <a:r>
              <a:rPr lang="es-BO" dirty="0" smtClean="0"/>
              <a:t>Ataque </a:t>
            </a:r>
            <a:r>
              <a:rPr lang="es-BO" dirty="0"/>
              <a:t>de de-autenticación: Forzar a un cliente conectado a desconectarse, luego capturar la reconexión y paquete de autenticación utilizando herramientas como </a:t>
            </a:r>
            <a:r>
              <a:rPr lang="es-BO" dirty="0" smtClean="0"/>
              <a:t>airplay</a:t>
            </a:r>
            <a:r>
              <a:rPr lang="es-BO" dirty="0"/>
              <a:t>, luego realizar un ataque de diccionario fuerza bruta al PMK.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108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¿Cómo defenderse?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 smtClean="0"/>
              <a:t>Con </a:t>
            </a:r>
            <a:r>
              <a:rPr lang="es-BO" dirty="0"/>
              <a:t>contraseñas sumamente complicadas será </a:t>
            </a:r>
            <a:r>
              <a:rPr lang="es-BO" dirty="0" smtClean="0"/>
              <a:t>casi </a:t>
            </a:r>
            <a:r>
              <a:rPr lang="es-BO" dirty="0"/>
              <a:t>imposible </a:t>
            </a:r>
            <a:r>
              <a:rPr lang="es-BO" dirty="0"/>
              <a:t>crackear</a:t>
            </a:r>
            <a:r>
              <a:rPr lang="es-BO" dirty="0"/>
              <a:t>.</a:t>
            </a:r>
          </a:p>
          <a:p>
            <a:r>
              <a:rPr lang="es-BO" dirty="0" smtClean="0"/>
              <a:t>Utilizar </a:t>
            </a:r>
            <a:r>
              <a:rPr lang="es-BO" dirty="0"/>
              <a:t>encriptación AES/CCMP.</a:t>
            </a:r>
          </a:p>
          <a:p>
            <a:r>
              <a:rPr lang="es-BO" dirty="0" smtClean="0"/>
              <a:t>Seleccionar </a:t>
            </a:r>
            <a:r>
              <a:rPr lang="es-BO" dirty="0"/>
              <a:t>una </a:t>
            </a:r>
            <a:r>
              <a:rPr lang="es-BO" dirty="0"/>
              <a:t>passphrase</a:t>
            </a:r>
            <a:r>
              <a:rPr lang="es-BO" dirty="0"/>
              <a:t> </a:t>
            </a:r>
            <a:r>
              <a:rPr lang="es-BO" dirty="0"/>
              <a:t>random</a:t>
            </a:r>
            <a:r>
              <a:rPr lang="es-BO" dirty="0"/>
              <a:t>, con un mínimo de 20 </a:t>
            </a:r>
            <a:r>
              <a:rPr lang="es-BO" dirty="0" smtClean="0"/>
              <a:t>caracteres.</a:t>
            </a:r>
            <a:endParaRPr lang="es-BO" dirty="0"/>
          </a:p>
          <a:p>
            <a:r>
              <a:rPr lang="es-BO" dirty="0" smtClean="0"/>
              <a:t>Utilizar </a:t>
            </a:r>
            <a:r>
              <a:rPr lang="es-BO" dirty="0"/>
              <a:t>VPN, </a:t>
            </a:r>
            <a:r>
              <a:rPr lang="es-BO" dirty="0"/>
              <a:t>Remote</a:t>
            </a:r>
            <a:r>
              <a:rPr lang="es-BO" dirty="0"/>
              <a:t> Access VPN, Extranet VPN, Intranet VPN, etc. Implementar Network Access Control (NAC) o Network Access </a:t>
            </a:r>
            <a:r>
              <a:rPr lang="es-BO" dirty="0"/>
              <a:t>Protection</a:t>
            </a:r>
            <a:r>
              <a:rPr lang="es-BO" dirty="0"/>
              <a:t> (NAP).</a:t>
            </a:r>
          </a:p>
        </p:txBody>
      </p:sp>
    </p:spTree>
    <p:extLst>
      <p:ext uri="{BB962C8B-B14F-4D97-AF65-F5344CB8AC3E}">
        <p14:creationId xmlns:p14="http://schemas.microsoft.com/office/powerpoint/2010/main" val="12133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Ataques de Control de Acceso: Los ataques de control de acceso </a:t>
            </a:r>
            <a:r>
              <a:rPr lang="es-BO" dirty="0"/>
              <a:t>Wireless</a:t>
            </a:r>
            <a:r>
              <a:rPr lang="es-BO" dirty="0"/>
              <a:t> tienen como objetivo penetrar una red evadiendo los controles de medida de acceso WLAN</a:t>
            </a:r>
            <a:r>
              <a:rPr lang="es-BO" dirty="0" smtClean="0"/>
              <a:t>.</a:t>
            </a:r>
          </a:p>
          <a:p>
            <a:r>
              <a:rPr lang="es-BO" dirty="0"/>
              <a:t>Ataques de integridad: Los atacantes envían control falsificado, administración o marcos sobre la red </a:t>
            </a:r>
            <a:r>
              <a:rPr lang="es-BO" dirty="0"/>
              <a:t>wifi</a:t>
            </a:r>
            <a:r>
              <a:rPr lang="es-BO" dirty="0"/>
              <a:t> para </a:t>
            </a:r>
            <a:r>
              <a:rPr lang="es-BO" dirty="0" smtClean="0"/>
              <a:t>dirigir </a:t>
            </a:r>
            <a:r>
              <a:rPr lang="es-BO" dirty="0"/>
              <a:t>mal los dispositivos para realizar otro tipo </a:t>
            </a:r>
            <a:r>
              <a:rPr lang="es-BO" dirty="0" smtClean="0"/>
              <a:t>de </a:t>
            </a:r>
            <a:r>
              <a:rPr lang="es-BO" dirty="0"/>
              <a:t>ataque (</a:t>
            </a:r>
            <a:r>
              <a:rPr lang="es-BO" dirty="0"/>
              <a:t>Ej</a:t>
            </a:r>
            <a:r>
              <a:rPr lang="es-BO" dirty="0"/>
              <a:t>: </a:t>
            </a:r>
            <a:r>
              <a:rPr lang="es-BO" dirty="0"/>
              <a:t>DoS</a:t>
            </a:r>
            <a:r>
              <a:rPr lang="es-BO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747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Ataques de confidencialidad: Estos ataques intentan </a:t>
            </a:r>
            <a:r>
              <a:rPr lang="es-BO" dirty="0" smtClean="0"/>
              <a:t>interceptar </a:t>
            </a:r>
            <a:r>
              <a:rPr lang="es-BO" dirty="0"/>
              <a:t>información confidencial </a:t>
            </a:r>
            <a:r>
              <a:rPr lang="es-BO" dirty="0" smtClean="0"/>
              <a:t>enviadas </a:t>
            </a:r>
            <a:r>
              <a:rPr lang="es-BO" dirty="0"/>
              <a:t>sobre las asociaciones </a:t>
            </a:r>
            <a:r>
              <a:rPr lang="es-BO" dirty="0"/>
              <a:t>wifi</a:t>
            </a:r>
            <a:r>
              <a:rPr lang="es-BO" dirty="0" smtClean="0"/>
              <a:t>.</a:t>
            </a:r>
          </a:p>
          <a:p>
            <a:r>
              <a:rPr lang="es-BO" dirty="0"/>
              <a:t>Ataques de </a:t>
            </a:r>
            <a:r>
              <a:rPr lang="es-BO" dirty="0" smtClean="0"/>
              <a:t>disponibilidad: </a:t>
            </a:r>
            <a:r>
              <a:rPr lang="es-BO" dirty="0"/>
              <a:t>Los ataques </a:t>
            </a:r>
            <a:r>
              <a:rPr lang="es-BO" dirty="0"/>
              <a:t>DoS</a:t>
            </a:r>
            <a:r>
              <a:rPr lang="es-BO" dirty="0"/>
              <a:t> tienen como objetivo impedir que los usuarios legítimos accedan a sus recursos en la red </a:t>
            </a:r>
            <a:r>
              <a:rPr lang="es-BO" dirty="0"/>
              <a:t>Wifi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03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600" dirty="0"/>
              <a:t>Ataques de autenticación: Tienen como objetivo robar la identidad de los clientes </a:t>
            </a:r>
            <a:r>
              <a:rPr lang="es-BO" sz="2600" dirty="0"/>
              <a:t>wifi</a:t>
            </a:r>
            <a:r>
              <a:rPr lang="es-BO" sz="2600" dirty="0"/>
              <a:t>, información personal, credenciales de inicio se sesión, etc. para obtener </a:t>
            </a:r>
            <a:r>
              <a:rPr lang="es-BO" sz="2600" dirty="0" smtClean="0"/>
              <a:t>acceso </a:t>
            </a:r>
            <a:r>
              <a:rPr lang="es-BO" sz="2600" dirty="0"/>
              <a:t>no autorizado a los recursos de la red</a:t>
            </a:r>
            <a:r>
              <a:rPr lang="es-BO" sz="2600" dirty="0" smtClean="0"/>
              <a:t>.</a:t>
            </a:r>
          </a:p>
          <a:p>
            <a:r>
              <a:rPr lang="es-BO" sz="2600" dirty="0"/>
              <a:t>Ataque </a:t>
            </a:r>
            <a:r>
              <a:rPr lang="es-BO" sz="2600" dirty="0"/>
              <a:t>Rogue</a:t>
            </a:r>
            <a:r>
              <a:rPr lang="es-BO" sz="2600" dirty="0"/>
              <a:t> AP: Son AP puestos dentro de la red 802.11 y pueden ser utilizados para </a:t>
            </a:r>
            <a:r>
              <a:rPr lang="es-BO" sz="2600" dirty="0"/>
              <a:t>hijackear</a:t>
            </a:r>
            <a:r>
              <a:rPr lang="es-BO" sz="2600" dirty="0"/>
              <a:t> las conexiones de usuarios legítimos de la red. Cuando un usuario </a:t>
            </a:r>
            <a:r>
              <a:rPr lang="es-BO" sz="2600" dirty="0" smtClean="0"/>
              <a:t>inicia </a:t>
            </a:r>
            <a:r>
              <a:rPr lang="es-BO" sz="2600" dirty="0"/>
              <a:t>su equipo, estos AP ofrecerán conectarse a la red de la NIC del usuario. Todo el tráfico del usuario pasará por este AP, así habilitara un </a:t>
            </a:r>
            <a:r>
              <a:rPr lang="es-BO" sz="2600" dirty="0"/>
              <a:t>sniffer</a:t>
            </a:r>
            <a:r>
              <a:rPr lang="es-BO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9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Client</a:t>
            </a:r>
            <a:r>
              <a:rPr lang="es-BO" dirty="0"/>
              <a:t> mis-</a:t>
            </a:r>
            <a:r>
              <a:rPr lang="es-BO" dirty="0"/>
              <a:t>association</a:t>
            </a:r>
            <a:r>
              <a:rPr lang="es-BO" dirty="0"/>
              <a:t>: El atacante configura un AP roque fuera del perímetro de la red y atrae al empleado de la organización a conectarse a él. Una vez </a:t>
            </a:r>
            <a:r>
              <a:rPr lang="es-BO" dirty="0" smtClean="0"/>
              <a:t>asociado, los </a:t>
            </a:r>
            <a:r>
              <a:rPr lang="es-BO" dirty="0"/>
              <a:t>empleados pueden saltar las políticas de seguridad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584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Extensión de una red cableada.</a:t>
            </a:r>
          </a:p>
          <a:p>
            <a:pPr marL="0" indent="0">
              <a:buNone/>
            </a:pPr>
            <a:r>
              <a:rPr lang="es-BO" dirty="0" smtClean="0"/>
              <a:t> </a:t>
            </a:r>
            <a:r>
              <a:rPr lang="es-BO" dirty="0"/>
              <a:t>Access </a:t>
            </a:r>
            <a:r>
              <a:rPr lang="es-BO" dirty="0"/>
              <a:t>Points</a:t>
            </a:r>
            <a:r>
              <a:rPr lang="es-BO" dirty="0"/>
              <a:t> múltiples.</a:t>
            </a:r>
          </a:p>
          <a:p>
            <a:r>
              <a:rPr lang="es-BO" dirty="0" smtClean="0"/>
              <a:t>Conexión </a:t>
            </a:r>
            <a:r>
              <a:rPr lang="es-BO" dirty="0"/>
              <a:t>de Redes </a:t>
            </a:r>
            <a:r>
              <a:rPr lang="es-BO" dirty="0"/>
              <a:t>Lan</a:t>
            </a:r>
            <a:r>
              <a:rPr lang="es-BO" dirty="0"/>
              <a:t>-a-</a:t>
            </a:r>
            <a:r>
              <a:rPr lang="es-BO" dirty="0"/>
              <a:t>Lan</a:t>
            </a:r>
            <a:endParaRPr lang="es-BO" dirty="0"/>
          </a:p>
          <a:p>
            <a:r>
              <a:rPr lang="es-BO" dirty="0" smtClean="0"/>
              <a:t>3g </a:t>
            </a:r>
            <a:r>
              <a:rPr lang="es-BO" dirty="0"/>
              <a:t>Hotspot</a:t>
            </a:r>
            <a:endParaRPr lang="es-BO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13239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8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 smtClean="0"/>
              <a:t>Ataques </a:t>
            </a:r>
            <a:r>
              <a:rPr lang="es-BO" dirty="0"/>
              <a:t>de mala configuración AP: </a:t>
            </a:r>
          </a:p>
          <a:p>
            <a:pPr lvl="1"/>
            <a:r>
              <a:rPr lang="es-BO" dirty="0"/>
              <a:t>SSID </a:t>
            </a:r>
            <a:r>
              <a:rPr lang="es-BO" dirty="0"/>
              <a:t>Broadcast</a:t>
            </a:r>
            <a:r>
              <a:rPr lang="es-BO" dirty="0"/>
              <a:t>. Los AP son configurados para difundir </a:t>
            </a:r>
            <a:r>
              <a:rPr lang="es-BO" dirty="0"/>
              <a:t>SSIDs</a:t>
            </a:r>
            <a:r>
              <a:rPr lang="es-BO" dirty="0"/>
              <a:t> a los usuarios autorizados.</a:t>
            </a:r>
          </a:p>
          <a:p>
            <a:pPr lvl="1"/>
            <a:r>
              <a:rPr lang="es-BO" dirty="0"/>
              <a:t>Password</a:t>
            </a:r>
            <a:r>
              <a:rPr lang="es-BO" dirty="0"/>
              <a:t> débil. Para verificar usuarios autorizados, los administradores de la red incorrectamente utilizan los </a:t>
            </a:r>
            <a:r>
              <a:rPr lang="es-BO" dirty="0"/>
              <a:t>SSIDs</a:t>
            </a:r>
            <a:r>
              <a:rPr lang="es-BO" dirty="0"/>
              <a:t> y las contraseñas.</a:t>
            </a:r>
          </a:p>
          <a:p>
            <a:pPr lvl="1"/>
            <a:r>
              <a:rPr lang="es-BO" dirty="0"/>
              <a:t>Error de configuración. Permite a los intrusos robar el SSID y así engañar al AP que tienen permiso de conectarse.</a:t>
            </a:r>
          </a:p>
        </p:txBody>
      </p:sp>
    </p:spTree>
    <p:extLst>
      <p:ext uri="{BB962C8B-B14F-4D97-AF65-F5344CB8AC3E}">
        <p14:creationId xmlns:p14="http://schemas.microsoft.com/office/powerpoint/2010/main" val="20296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Asociación no autorizada: Los AP </a:t>
            </a:r>
            <a:r>
              <a:rPr lang="es-BO" dirty="0" smtClean="0"/>
              <a:t>software </a:t>
            </a:r>
            <a:r>
              <a:rPr lang="es-BO" dirty="0"/>
              <a:t>son tarjetas o WLAN radios embebidos en algunos </a:t>
            </a:r>
            <a:r>
              <a:rPr lang="es-BO" dirty="0"/>
              <a:t>PDSs</a:t>
            </a:r>
            <a:r>
              <a:rPr lang="es-BO" dirty="0"/>
              <a:t> y laptops que pueden ser </a:t>
            </a:r>
            <a:r>
              <a:rPr lang="es-BO" dirty="0" smtClean="0"/>
              <a:t>utilizados </a:t>
            </a:r>
            <a:r>
              <a:rPr lang="es-BO" dirty="0"/>
              <a:t>para lanzar inadvertidamente un </a:t>
            </a:r>
            <a:r>
              <a:rPr lang="es-BO" dirty="0" smtClean="0"/>
              <a:t>programa </a:t>
            </a:r>
            <a:r>
              <a:rPr lang="es-BO" dirty="0"/>
              <a:t>virus. Los atacantes infectan el equipo de la víctima y activan </a:t>
            </a:r>
            <a:r>
              <a:rPr lang="es-BO" dirty="0" smtClean="0"/>
              <a:t>software </a:t>
            </a:r>
            <a:r>
              <a:rPr lang="es-BO" dirty="0"/>
              <a:t>APs</a:t>
            </a:r>
            <a:r>
              <a:rPr lang="es-BO" dirty="0"/>
              <a:t> permitiendo tener una conexión no autorizada a la red de la empresa. El atacante se </a:t>
            </a:r>
            <a:r>
              <a:rPr lang="es-BO" dirty="0" smtClean="0"/>
              <a:t>conecta </a:t>
            </a:r>
            <a:r>
              <a:rPr lang="es-BO" dirty="0"/>
              <a:t>a la red a través de </a:t>
            </a:r>
            <a:r>
              <a:rPr lang="es-BO" dirty="0" smtClean="0"/>
              <a:t>software </a:t>
            </a:r>
            <a:r>
              <a:rPr lang="es-BO" dirty="0"/>
              <a:t>AP en vez del AP real.</a:t>
            </a:r>
          </a:p>
        </p:txBody>
      </p:sp>
    </p:spTree>
    <p:extLst>
      <p:ext uri="{BB962C8B-B14F-4D97-AF65-F5344CB8AC3E}">
        <p14:creationId xmlns:p14="http://schemas.microsoft.com/office/powerpoint/2010/main" val="69739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3000" dirty="0"/>
              <a:t>Ataque de conexión Ad Hoc: Comunica clientes </a:t>
            </a:r>
            <a:r>
              <a:rPr lang="es-BO" sz="3000" dirty="0"/>
              <a:t>wifi</a:t>
            </a:r>
            <a:r>
              <a:rPr lang="es-BO" sz="3000" dirty="0"/>
              <a:t> directamente y no requiere AP. Es inseguro porque no </a:t>
            </a:r>
            <a:r>
              <a:rPr lang="es-BO" sz="3000" dirty="0" smtClean="0"/>
              <a:t>provee </a:t>
            </a:r>
            <a:r>
              <a:rPr lang="es-BO" sz="3000" dirty="0"/>
              <a:t>autenticación o encriptación seguras. El atacante puede </a:t>
            </a:r>
            <a:r>
              <a:rPr lang="es-BO" sz="3000" dirty="0" smtClean="0"/>
              <a:t>conectarse </a:t>
            </a:r>
            <a:r>
              <a:rPr lang="es-BO" sz="3000" dirty="0"/>
              <a:t>fácilmente y comprometer el S.O. del cliente</a:t>
            </a:r>
            <a:r>
              <a:rPr lang="es-BO" sz="3000" dirty="0" smtClean="0"/>
              <a:t>.</a:t>
            </a:r>
          </a:p>
          <a:p>
            <a:r>
              <a:rPr lang="es-BO" sz="3000" dirty="0"/>
              <a:t>Ataques </a:t>
            </a:r>
            <a:r>
              <a:rPr lang="es-BO" sz="3000" dirty="0"/>
              <a:t>HoneySpot</a:t>
            </a:r>
            <a:r>
              <a:rPr lang="es-BO" sz="3000" dirty="0"/>
              <a:t>: El atacante atrapa las víctimas utilizando </a:t>
            </a:r>
            <a:r>
              <a:rPr lang="es-BO" sz="3000" dirty="0"/>
              <a:t>hotspots</a:t>
            </a:r>
            <a:r>
              <a:rPr lang="es-BO" sz="3000" dirty="0"/>
              <a:t> falsos</a:t>
            </a:r>
            <a:r>
              <a:rPr lang="es-BO" sz="3000" dirty="0" smtClean="0"/>
              <a:t>.</a:t>
            </a:r>
          </a:p>
          <a:p>
            <a:r>
              <a:rPr lang="es-BO" sz="3000" dirty="0"/>
              <a:t>AP MAC </a:t>
            </a:r>
            <a:r>
              <a:rPr lang="es-BO" sz="3000" dirty="0"/>
              <a:t>Spoofing</a:t>
            </a:r>
            <a:r>
              <a:rPr lang="es-BO" sz="3000" dirty="0"/>
              <a:t>: El hacker falsifica la dirección MAC de un cliente WLAN, enmascarándose en un cliente autorizado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Ataque </a:t>
            </a:r>
            <a:r>
              <a:rPr lang="es-BO" dirty="0"/>
              <a:t>DoS</a:t>
            </a:r>
            <a:r>
              <a:rPr lang="es-BO" dirty="0"/>
              <a:t>: Interrumpe las conexiones </a:t>
            </a:r>
            <a:r>
              <a:rPr lang="es-BO" dirty="0"/>
              <a:t>wifi</a:t>
            </a:r>
            <a:r>
              <a:rPr lang="es-BO" dirty="0"/>
              <a:t> difundiendo comandos de-autenticación. Fuerza a los clientes a desconectarse del AP</a:t>
            </a:r>
            <a:r>
              <a:rPr lang="es-BO" dirty="0" smtClean="0"/>
              <a:t>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894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600" dirty="0"/>
              <a:t>Ataque </a:t>
            </a:r>
            <a:r>
              <a:rPr lang="es-BO" sz="2600" dirty="0"/>
              <a:t>Jamming</a:t>
            </a:r>
            <a:r>
              <a:rPr lang="es-BO" sz="2600" dirty="0"/>
              <a:t> </a:t>
            </a:r>
            <a:r>
              <a:rPr lang="es-BO" sz="2600" dirty="0"/>
              <a:t>Signal</a:t>
            </a:r>
            <a:r>
              <a:rPr lang="es-BO" sz="2600" dirty="0"/>
              <a:t> (Bloqueo de señal): Utilizando un amplificador de alto poder, derriba las conexiones, estas señales generadas por estos dispositivos (</a:t>
            </a:r>
            <a:r>
              <a:rPr lang="es-BO" sz="2600" dirty="0"/>
              <a:t>jamming</a:t>
            </a:r>
            <a:r>
              <a:rPr lang="es-BO" sz="2600" dirty="0"/>
              <a:t> </a:t>
            </a:r>
            <a:r>
              <a:rPr lang="es-BO" sz="2600" dirty="0" smtClean="0"/>
              <a:t>devices</a:t>
            </a:r>
            <a:r>
              <a:rPr lang="es-BO" sz="2600" dirty="0"/>
              <a:t>) aparentan ser una transmisión 802.11, pero en realidad es un ataque </a:t>
            </a:r>
            <a:r>
              <a:rPr lang="es-BO" sz="2600" dirty="0"/>
              <a:t>DoS</a:t>
            </a:r>
            <a:r>
              <a:rPr lang="es-BO" sz="2600" dirty="0"/>
              <a:t>.</a:t>
            </a:r>
          </a:p>
          <a:p>
            <a:r>
              <a:rPr lang="es-BO" sz="2600" dirty="0"/>
              <a:t>Ejemplos de dispositivos </a:t>
            </a:r>
            <a:r>
              <a:rPr lang="es-BO" sz="2600" dirty="0" smtClean="0"/>
              <a:t>Jamming</a:t>
            </a:r>
            <a:r>
              <a:rPr lang="es-BO" sz="2600" dirty="0" smtClean="0"/>
              <a:t>:</a:t>
            </a:r>
          </a:p>
          <a:p>
            <a:pPr lvl="1"/>
            <a:r>
              <a:rPr lang="es-BO" sz="2100" dirty="0" smtClean="0"/>
              <a:t>MGT-P6 </a:t>
            </a:r>
            <a:r>
              <a:rPr lang="es-BO" sz="2100" dirty="0"/>
              <a:t>PGS </a:t>
            </a:r>
            <a:r>
              <a:rPr lang="es-BO" sz="2100" dirty="0" smtClean="0"/>
              <a:t>Jammer</a:t>
            </a:r>
            <a:endParaRPr lang="es-BO" sz="2100" dirty="0" smtClean="0"/>
          </a:p>
          <a:p>
            <a:pPr lvl="1"/>
            <a:r>
              <a:rPr lang="es-BO" sz="2100" dirty="0" smtClean="0"/>
              <a:t>MGT-02 </a:t>
            </a:r>
            <a:r>
              <a:rPr lang="es-BO" sz="2100" dirty="0"/>
              <a:t>Jammer</a:t>
            </a:r>
            <a:endParaRPr lang="es-BO" sz="2100" dirty="0"/>
          </a:p>
          <a:p>
            <a:pPr lvl="1"/>
            <a:r>
              <a:rPr lang="es-BO" sz="2100" dirty="0" smtClean="0"/>
              <a:t>MGT-MP200 </a:t>
            </a:r>
            <a:r>
              <a:rPr lang="es-BO" sz="2100" dirty="0"/>
              <a:t>Jammer</a:t>
            </a:r>
            <a:endParaRPr lang="es-BO" sz="2100" dirty="0"/>
          </a:p>
          <a:p>
            <a:pPr lvl="1"/>
            <a:r>
              <a:rPr lang="es-BO" sz="2100" dirty="0" smtClean="0"/>
              <a:t>MGT-03 </a:t>
            </a:r>
            <a:r>
              <a:rPr lang="es-BO" sz="2100" dirty="0"/>
              <a:t>Jammer</a:t>
            </a:r>
            <a:endParaRPr lang="es-BO" sz="2100" dirty="0"/>
          </a:p>
          <a:p>
            <a:pPr lvl="1"/>
            <a:r>
              <a:rPr lang="es-BO" sz="2100" dirty="0" smtClean="0"/>
              <a:t>MGT-P6 </a:t>
            </a:r>
            <a:r>
              <a:rPr lang="es-BO" sz="2100" dirty="0"/>
              <a:t>WI-FI </a:t>
            </a:r>
            <a:r>
              <a:rPr lang="es-BO" sz="2100" dirty="0"/>
              <a:t>Jammer</a:t>
            </a:r>
            <a:endParaRPr lang="es-BO" sz="2100" dirty="0"/>
          </a:p>
          <a:p>
            <a:pPr lvl="1"/>
            <a:r>
              <a:rPr lang="es-BO" sz="2100" dirty="0" smtClean="0"/>
              <a:t>MGT-P3x13 </a:t>
            </a:r>
            <a:r>
              <a:rPr lang="es-BO" sz="2100" dirty="0"/>
              <a:t>Jammer</a:t>
            </a:r>
            <a:endParaRPr lang="es-BO" sz="2100" dirty="0"/>
          </a:p>
        </p:txBody>
      </p:sp>
    </p:spTree>
    <p:extLst>
      <p:ext uri="{BB962C8B-B14F-4D97-AF65-F5344CB8AC3E}">
        <p14:creationId xmlns:p14="http://schemas.microsoft.com/office/powerpoint/2010/main" val="23699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Metodología </a:t>
            </a:r>
            <a:r>
              <a:rPr lang="es-BO" dirty="0"/>
              <a:t>Wireless</a:t>
            </a:r>
            <a:r>
              <a:rPr lang="es-BO" dirty="0"/>
              <a:t> Hacking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Metodología: Su objetivo es comprometer una red </a:t>
            </a:r>
            <a:r>
              <a:rPr lang="es-BO" dirty="0"/>
              <a:t>Wi</a:t>
            </a:r>
            <a:r>
              <a:rPr lang="es-BO" dirty="0"/>
              <a:t>-Fi, para obtener acceso no autorizado a los recursos de la red.</a:t>
            </a:r>
          </a:p>
          <a:p>
            <a:r>
              <a:rPr lang="es-BO" dirty="0" smtClean="0"/>
              <a:t>WI-FI </a:t>
            </a:r>
            <a:r>
              <a:rPr lang="es-BO" dirty="0"/>
              <a:t>Discovery</a:t>
            </a:r>
            <a:endParaRPr lang="es-BO" dirty="0"/>
          </a:p>
          <a:p>
            <a:r>
              <a:rPr lang="es-BO" dirty="0" smtClean="0"/>
              <a:t>GPS </a:t>
            </a:r>
            <a:r>
              <a:rPr lang="es-BO" dirty="0"/>
              <a:t>Mapping</a:t>
            </a:r>
            <a:endParaRPr lang="es-BO" dirty="0"/>
          </a:p>
          <a:p>
            <a:r>
              <a:rPr lang="es-BO" dirty="0" smtClean="0"/>
              <a:t>Wireless</a:t>
            </a:r>
            <a:r>
              <a:rPr lang="es-BO" dirty="0" smtClean="0"/>
              <a:t> </a:t>
            </a:r>
            <a:r>
              <a:rPr lang="es-BO" dirty="0"/>
              <a:t>Traffic</a:t>
            </a:r>
            <a:r>
              <a:rPr lang="es-BO" dirty="0"/>
              <a:t> </a:t>
            </a:r>
            <a:r>
              <a:rPr lang="es-BO" dirty="0"/>
              <a:t>Analysis</a:t>
            </a:r>
            <a:endParaRPr lang="es-BO" dirty="0"/>
          </a:p>
          <a:p>
            <a:r>
              <a:rPr lang="es-BO" dirty="0" smtClean="0"/>
              <a:t>Launch</a:t>
            </a:r>
            <a:r>
              <a:rPr lang="es-BO" dirty="0" smtClean="0"/>
              <a:t> </a:t>
            </a:r>
            <a:r>
              <a:rPr lang="es-BO" dirty="0"/>
              <a:t>Wireless</a:t>
            </a:r>
            <a:r>
              <a:rPr lang="es-BO" dirty="0"/>
              <a:t> </a:t>
            </a:r>
            <a:r>
              <a:rPr lang="es-BO" dirty="0"/>
              <a:t>Attacks</a:t>
            </a:r>
            <a:endParaRPr lang="es-BO" dirty="0"/>
          </a:p>
          <a:p>
            <a:r>
              <a:rPr lang="es-BO" dirty="0" smtClean="0"/>
              <a:t>Crack </a:t>
            </a:r>
            <a:r>
              <a:rPr lang="es-BO" dirty="0"/>
              <a:t>Wi</a:t>
            </a:r>
            <a:r>
              <a:rPr lang="es-BO" dirty="0"/>
              <a:t>-Fi </a:t>
            </a:r>
            <a:r>
              <a:rPr lang="es-BO" dirty="0"/>
              <a:t>encryption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288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Encontrar redes </a:t>
            </a:r>
            <a:r>
              <a:rPr lang="es-BO" dirty="0"/>
              <a:t>Wi</a:t>
            </a:r>
            <a:r>
              <a:rPr lang="es-BO" dirty="0"/>
              <a:t>-Fi para atacarlas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Revisar redes potenciales que estén en un rango para encontrar la mejor para atacar.</a:t>
            </a:r>
          </a:p>
          <a:p>
            <a:pPr marL="0" indent="0">
              <a:buNone/>
            </a:pPr>
            <a:r>
              <a:rPr lang="es-BO" dirty="0"/>
              <a:t>Para descubrir redes </a:t>
            </a:r>
            <a:r>
              <a:rPr lang="es-BO" dirty="0"/>
              <a:t>Wi</a:t>
            </a:r>
            <a:r>
              <a:rPr lang="es-BO" dirty="0"/>
              <a:t>-Fi se necesita: Laptop con tarjeta </a:t>
            </a:r>
            <a:r>
              <a:rPr lang="es-BO" dirty="0"/>
              <a:t>wifi</a:t>
            </a:r>
            <a:r>
              <a:rPr lang="es-BO" dirty="0"/>
              <a:t>, antena </a:t>
            </a:r>
            <a:r>
              <a:rPr lang="es-BO" dirty="0"/>
              <a:t>wifi</a:t>
            </a:r>
            <a:r>
              <a:rPr lang="es-BO" dirty="0"/>
              <a:t> externa, programas de descubrimiento.</a:t>
            </a:r>
          </a:p>
          <a:p>
            <a:pPr marL="0" indent="0">
              <a:buNone/>
            </a:pPr>
            <a:r>
              <a:rPr lang="es-BO" dirty="0"/>
              <a:t>Herramientas utilizadas: </a:t>
            </a:r>
            <a:r>
              <a:rPr lang="es-BO" dirty="0"/>
              <a:t>inSSIDer</a:t>
            </a:r>
            <a:r>
              <a:rPr lang="es-BO" dirty="0"/>
              <a:t>, </a:t>
            </a:r>
            <a:r>
              <a:rPr lang="es-BO" dirty="0"/>
              <a:t>NetSurveyor</a:t>
            </a:r>
            <a:r>
              <a:rPr lang="es-BO" dirty="0"/>
              <a:t>, </a:t>
            </a:r>
            <a:r>
              <a:rPr lang="es-BO" dirty="0"/>
              <a:t>NetStumbler</a:t>
            </a:r>
            <a:r>
              <a:rPr lang="es-BO" dirty="0"/>
              <a:t>, </a:t>
            </a:r>
            <a:r>
              <a:rPr lang="es-BO" dirty="0"/>
              <a:t>Vistumbler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7574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Footprint</a:t>
            </a:r>
            <a:r>
              <a:rPr lang="es-BO" dirty="0"/>
              <a:t> la red </a:t>
            </a:r>
            <a:r>
              <a:rPr lang="es-BO" dirty="0"/>
              <a:t>Wireless</a:t>
            </a:r>
            <a:r>
              <a:rPr lang="es-BO" dirty="0"/>
              <a:t>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800" dirty="0"/>
              <a:t>Los ataques comienzan descubriendo y </a:t>
            </a:r>
            <a:r>
              <a:rPr lang="es-BO" sz="2800" dirty="0"/>
              <a:t>footprint</a:t>
            </a:r>
            <a:r>
              <a:rPr lang="es-BO" sz="2800" dirty="0"/>
              <a:t> la red </a:t>
            </a:r>
            <a:r>
              <a:rPr lang="es-BO" sz="2800" dirty="0"/>
              <a:t>wireless</a:t>
            </a:r>
            <a:r>
              <a:rPr lang="es-BO" sz="2800" dirty="0"/>
              <a:t> en modo activo o </a:t>
            </a:r>
            <a:r>
              <a:rPr lang="es-BO" sz="2800" dirty="0" smtClean="0"/>
              <a:t>pasivo.</a:t>
            </a:r>
            <a:endParaRPr lang="es-BO" sz="2800" dirty="0"/>
          </a:p>
          <a:p>
            <a:r>
              <a:rPr lang="es-BO" sz="2800" dirty="0" smtClean="0"/>
              <a:t>Método </a:t>
            </a:r>
            <a:r>
              <a:rPr lang="es-BO" sz="2800" dirty="0" smtClean="0"/>
              <a:t>Pasivo: </a:t>
            </a:r>
            <a:r>
              <a:rPr lang="es-BO" sz="2800" dirty="0"/>
              <a:t>Un atacante puede utilizar el camino </a:t>
            </a:r>
            <a:r>
              <a:rPr lang="es-BO" sz="2800" dirty="0" smtClean="0"/>
              <a:t>pasivo </a:t>
            </a:r>
            <a:r>
              <a:rPr lang="es-BO" sz="2800" dirty="0"/>
              <a:t>para detectar la existencia de un AP </a:t>
            </a:r>
            <a:r>
              <a:rPr lang="es-BO" sz="2800" dirty="0" smtClean="0"/>
              <a:t>olfateando </a:t>
            </a:r>
            <a:r>
              <a:rPr lang="es-BO" sz="2800" dirty="0"/>
              <a:t>los paquetes desde las ondas, que revelarán el AP, SSID.</a:t>
            </a:r>
          </a:p>
          <a:p>
            <a:r>
              <a:rPr lang="es-BO" sz="2800" dirty="0" smtClean="0"/>
              <a:t>Método </a:t>
            </a:r>
            <a:r>
              <a:rPr lang="es-BO" sz="2800" dirty="0"/>
              <a:t>activo: El dispositivo </a:t>
            </a:r>
            <a:r>
              <a:rPr lang="es-BO" sz="2800" dirty="0"/>
              <a:t>wifi</a:t>
            </a:r>
            <a:r>
              <a:rPr lang="es-BO" sz="2800" dirty="0"/>
              <a:t> del atacante envía una sondeo con el SSID para ver si el AP responde. Si el dispositivo no tiene el SSID al principio, </a:t>
            </a:r>
            <a:r>
              <a:rPr lang="es-BO" sz="2800" dirty="0" smtClean="0"/>
              <a:t>enviará </a:t>
            </a:r>
            <a:r>
              <a:rPr lang="es-BO" sz="2800" dirty="0"/>
              <a:t>un </a:t>
            </a:r>
            <a:r>
              <a:rPr lang="es-BO" sz="2800" dirty="0" smtClean="0"/>
              <a:t>sondeo </a:t>
            </a:r>
            <a:r>
              <a:rPr lang="es-BO" sz="2800" dirty="0"/>
              <a:t>con SSID vacío.</a:t>
            </a:r>
          </a:p>
        </p:txBody>
      </p:sp>
    </p:spTree>
    <p:extLst>
      <p:ext uri="{BB962C8B-B14F-4D97-AF65-F5344CB8AC3E}">
        <p14:creationId xmlns:p14="http://schemas.microsoft.com/office/powerpoint/2010/main" val="32725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Footprint</a:t>
            </a:r>
            <a:r>
              <a:rPr lang="es-BO" dirty="0"/>
              <a:t> la red </a:t>
            </a:r>
            <a:r>
              <a:rPr lang="es-BO" dirty="0"/>
              <a:t>Wireless</a:t>
            </a:r>
            <a:r>
              <a:rPr lang="es-BO" dirty="0"/>
              <a:t>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Herramientas: </a:t>
            </a:r>
            <a:r>
              <a:rPr lang="es-BO" dirty="0"/>
              <a:t>inSSIDer</a:t>
            </a:r>
            <a:r>
              <a:rPr lang="es-BO" dirty="0"/>
              <a:t>, </a:t>
            </a:r>
            <a:r>
              <a:rPr lang="es-BO" dirty="0"/>
              <a:t>NetSurveyor</a:t>
            </a:r>
            <a:r>
              <a:rPr lang="es-BO" dirty="0"/>
              <a:t>, </a:t>
            </a:r>
            <a:r>
              <a:rPr lang="es-BO" dirty="0"/>
              <a:t>NetStumbler</a:t>
            </a:r>
            <a:r>
              <a:rPr lang="es-BO" dirty="0"/>
              <a:t>, </a:t>
            </a:r>
            <a:r>
              <a:rPr lang="es-BO" dirty="0"/>
              <a:t>Vistumbler</a:t>
            </a:r>
            <a:r>
              <a:rPr lang="es-BO" dirty="0"/>
              <a:t>, </a:t>
            </a:r>
            <a:r>
              <a:rPr lang="es-BO" dirty="0"/>
              <a:t>WirelessMon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563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GPS </a:t>
            </a:r>
            <a:r>
              <a:rPr lang="es-BO" dirty="0"/>
              <a:t>Mapping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Los atacantes crean un mapeo de redes </a:t>
            </a:r>
            <a:r>
              <a:rPr lang="es-BO" dirty="0"/>
              <a:t>Wifi</a:t>
            </a:r>
            <a:r>
              <a:rPr lang="es-BO" dirty="0"/>
              <a:t> descubiertas y crean una base de datos con estadísticas recolectadas por las herramientas de descubrimiento </a:t>
            </a:r>
            <a:r>
              <a:rPr lang="es-BO" dirty="0"/>
              <a:t>WiFi</a:t>
            </a:r>
            <a:r>
              <a:rPr lang="es-BO" dirty="0"/>
              <a:t>. Luego se </a:t>
            </a:r>
            <a:r>
              <a:rPr lang="es-BO" dirty="0" smtClean="0"/>
              <a:t>rastrea </a:t>
            </a:r>
            <a:r>
              <a:rPr lang="es-BO" dirty="0"/>
              <a:t>la locación de las redes </a:t>
            </a:r>
            <a:r>
              <a:rPr lang="es-BO" dirty="0"/>
              <a:t>WiFi</a:t>
            </a:r>
            <a:r>
              <a:rPr lang="es-BO" dirty="0"/>
              <a:t> descubiertas y sube las coordenadas a sitios como WIGLE. Los atacantes comparten esta </a:t>
            </a:r>
            <a:r>
              <a:rPr lang="es-BO" dirty="0" smtClean="0"/>
              <a:t>información a </a:t>
            </a:r>
            <a:r>
              <a:rPr lang="es-BO" dirty="0"/>
              <a:t>la comunidad hacking.</a:t>
            </a:r>
          </a:p>
        </p:txBody>
      </p:sp>
    </p:spTree>
    <p:extLst>
      <p:ext uri="{BB962C8B-B14F-4D97-AF65-F5344CB8AC3E}">
        <p14:creationId xmlns:p14="http://schemas.microsoft.com/office/powerpoint/2010/main" val="36542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Estándares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802.11a: Hasta 54 Mbps, </a:t>
            </a:r>
            <a:r>
              <a:rPr lang="es-BO" dirty="0" smtClean="0"/>
              <a:t>frecuencia </a:t>
            </a:r>
            <a:r>
              <a:rPr lang="es-BO" dirty="0"/>
              <a:t>5 GHz.</a:t>
            </a:r>
          </a:p>
          <a:p>
            <a:r>
              <a:rPr lang="es-BO" dirty="0" smtClean="0"/>
              <a:t>802.11b</a:t>
            </a:r>
            <a:r>
              <a:rPr lang="es-BO" dirty="0"/>
              <a:t>: Hasta 11 Mbps, frecuencia 2.5 GHz.</a:t>
            </a:r>
          </a:p>
          <a:p>
            <a:r>
              <a:rPr lang="es-BO" dirty="0" smtClean="0"/>
              <a:t>802.11g</a:t>
            </a:r>
            <a:r>
              <a:rPr lang="es-BO" dirty="0"/>
              <a:t>: Hasta 54 Mbps, frecuencia 2.4 GHz.</a:t>
            </a:r>
          </a:p>
          <a:p>
            <a:r>
              <a:rPr lang="es-BO" dirty="0" smtClean="0"/>
              <a:t>802.11i</a:t>
            </a:r>
            <a:r>
              <a:rPr lang="es-BO" dirty="0"/>
              <a:t>: WLAN encriptación mejorada para los estándares anteriores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052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GPS </a:t>
            </a:r>
            <a:r>
              <a:rPr lang="es-BO" dirty="0"/>
              <a:t>Mapping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 WIGLE: </a:t>
            </a:r>
            <a:r>
              <a:rPr lang="es-BO" dirty="0" smtClean="0"/>
              <a:t>Consolida </a:t>
            </a:r>
            <a:r>
              <a:rPr lang="es-BO" dirty="0"/>
              <a:t>locaciones e información sobre redes </a:t>
            </a:r>
            <a:r>
              <a:rPr lang="es-BO" dirty="0"/>
              <a:t>wifi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Herramienta: </a:t>
            </a:r>
            <a:r>
              <a:rPr lang="es-BO" dirty="0"/>
              <a:t>Skyhook</a:t>
            </a:r>
            <a:r>
              <a:rPr lang="es-BO" dirty="0"/>
              <a:t>: Determina la locación de los WPF (WIFI </a:t>
            </a:r>
            <a:r>
              <a:rPr lang="es-BO" dirty="0"/>
              <a:t>Positioning</a:t>
            </a:r>
            <a:r>
              <a:rPr lang="es-BO" dirty="0"/>
              <a:t> </a:t>
            </a:r>
            <a:r>
              <a:rPr lang="es-BO" dirty="0"/>
              <a:t>System</a:t>
            </a:r>
            <a:r>
              <a:rPr lang="es-BO" dirty="0"/>
              <a:t>) a una base de datos </a:t>
            </a:r>
            <a:r>
              <a:rPr lang="es-BO" dirty="0" smtClean="0"/>
              <a:t>masiva mundial.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229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descubrir redes </a:t>
            </a:r>
            <a:r>
              <a:rPr lang="es-BO" dirty="0"/>
              <a:t>Wifi</a:t>
            </a:r>
            <a:r>
              <a:rPr lang="es-BO" dirty="0"/>
              <a:t> utilizando </a:t>
            </a:r>
            <a:r>
              <a:rPr lang="es-BO" dirty="0"/>
              <a:t>Wardriving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Paso 1. </a:t>
            </a:r>
            <a:r>
              <a:rPr lang="es-BO" dirty="0" smtClean="0"/>
              <a:t>Registrar </a:t>
            </a:r>
            <a:r>
              <a:rPr lang="es-BO" dirty="0"/>
              <a:t>en </a:t>
            </a:r>
            <a:r>
              <a:rPr lang="es-BO" dirty="0"/>
              <a:t>Wigle</a:t>
            </a:r>
            <a:r>
              <a:rPr lang="es-BO" dirty="0"/>
              <a:t> y descargar los mapas de su área.</a:t>
            </a:r>
          </a:p>
          <a:p>
            <a:pPr marL="0" indent="0">
              <a:buNone/>
            </a:pPr>
            <a:r>
              <a:rPr lang="es-BO" dirty="0"/>
              <a:t>Paso 2. Conectar la antena, el dispositivo GPS a la laptop </a:t>
            </a:r>
            <a:r>
              <a:rPr lang="es-BO" dirty="0" smtClean="0"/>
              <a:t>vía </a:t>
            </a:r>
            <a:r>
              <a:rPr lang="es-BO" dirty="0"/>
              <a:t>USB.</a:t>
            </a:r>
          </a:p>
          <a:p>
            <a:pPr marL="0" indent="0">
              <a:buNone/>
            </a:pPr>
            <a:r>
              <a:rPr lang="es-BO" dirty="0"/>
              <a:t>Paso 3. Instalar y ejecutar </a:t>
            </a:r>
            <a:r>
              <a:rPr lang="es-BO" dirty="0"/>
              <a:t>NetStumbler</a:t>
            </a:r>
            <a:r>
              <a:rPr lang="es-BO" dirty="0"/>
              <a:t> y WIGLE y encender el GPS.</a:t>
            </a:r>
          </a:p>
          <a:p>
            <a:pPr marL="0" indent="0">
              <a:buNone/>
            </a:pPr>
            <a:r>
              <a:rPr lang="es-BO" dirty="0"/>
              <a:t>Paso 4. Conducir un auto a 35 mph o menos (a mayores velocidades la antena no podrá detectar WIFI</a:t>
            </a:r>
            <a:r>
              <a:rPr lang="es-BO" dirty="0" smtClean="0"/>
              <a:t>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465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¿Cómo descubrir redes </a:t>
            </a:r>
            <a:r>
              <a:rPr lang="es-BO" sz="4800" dirty="0"/>
              <a:t>Wifi</a:t>
            </a:r>
            <a:r>
              <a:rPr lang="es-BO" sz="4800" dirty="0"/>
              <a:t> utilizando </a:t>
            </a:r>
            <a:r>
              <a:rPr lang="es-BO" sz="4800" dirty="0"/>
              <a:t>Wardriving</a:t>
            </a:r>
            <a:r>
              <a:rPr lang="es-BO" sz="4800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Paso 5. Capturar y guardar los </a:t>
            </a:r>
            <a:r>
              <a:rPr lang="es-BO" dirty="0"/>
              <a:t>logs</a:t>
            </a:r>
            <a:r>
              <a:rPr lang="es-BO" dirty="0"/>
              <a:t> del </a:t>
            </a:r>
            <a:r>
              <a:rPr lang="es-BO" dirty="0"/>
              <a:t>NetStumbler</a:t>
            </a:r>
            <a:r>
              <a:rPr lang="es-BO" dirty="0"/>
              <a:t> que contiene las coordenadas GPS</a:t>
            </a:r>
          </a:p>
          <a:p>
            <a:pPr marL="0" indent="0">
              <a:buNone/>
            </a:pPr>
            <a:r>
              <a:rPr lang="es-BO" dirty="0"/>
              <a:t>Paso 6. Subir el log a WIGLE y grafica los puntos en un mapa.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233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Wireless</a:t>
            </a:r>
            <a:r>
              <a:rPr lang="es-BO" dirty="0"/>
              <a:t> </a:t>
            </a:r>
            <a:r>
              <a:rPr lang="es-BO" dirty="0"/>
              <a:t>Traffic</a:t>
            </a:r>
            <a:r>
              <a:rPr lang="es-BO" dirty="0"/>
              <a:t> </a:t>
            </a:r>
            <a:r>
              <a:rPr lang="es-BO" dirty="0"/>
              <a:t>Analysis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800" dirty="0" smtClean="0"/>
              <a:t>Identificar </a:t>
            </a:r>
            <a:r>
              <a:rPr lang="es-BO" sz="2800" dirty="0"/>
              <a:t>vulnerabilidades. Permite a los atacantes a identificar vulnerabilidades, determinar la estrategia apropiada y de esa manera se puede realizar un ataque </a:t>
            </a:r>
            <a:r>
              <a:rPr lang="es-BO" sz="2800" dirty="0" smtClean="0"/>
              <a:t>sniff</a:t>
            </a:r>
            <a:r>
              <a:rPr lang="es-BO" sz="2800" dirty="0" smtClean="0"/>
              <a:t> </a:t>
            </a:r>
            <a:r>
              <a:rPr lang="es-BO" sz="2800" dirty="0"/>
              <a:t>y analizar los paquetes de la red.</a:t>
            </a:r>
          </a:p>
          <a:p>
            <a:r>
              <a:rPr lang="es-BO" sz="2800" dirty="0" smtClean="0"/>
              <a:t>Reconocimiento </a:t>
            </a:r>
            <a:r>
              <a:rPr lang="es-BO" sz="2800" dirty="0"/>
              <a:t>WiFI</a:t>
            </a:r>
            <a:r>
              <a:rPr lang="es-BO" sz="2800" dirty="0"/>
              <a:t>: Analizan la red para determinar SSID difundidos, presencia de varias AP, posibilidad de recuperar </a:t>
            </a:r>
            <a:r>
              <a:rPr lang="es-BO" sz="2800" dirty="0"/>
              <a:t>SSIDs</a:t>
            </a:r>
            <a:r>
              <a:rPr lang="es-BO" sz="2800" dirty="0"/>
              <a:t>, métodos de autenticación utilizados, </a:t>
            </a:r>
            <a:r>
              <a:rPr lang="es-BO" sz="2800" dirty="0" smtClean="0"/>
              <a:t>algoritmos </a:t>
            </a:r>
            <a:r>
              <a:rPr lang="es-BO" sz="2800" dirty="0"/>
              <a:t>de encriptación WLAN.</a:t>
            </a:r>
          </a:p>
          <a:p>
            <a:pPr marL="0" indent="0">
              <a:buNone/>
            </a:pPr>
            <a:r>
              <a:rPr lang="es-BO" sz="2800" dirty="0" smtClean="0"/>
              <a:t>Herramientas</a:t>
            </a:r>
            <a:r>
              <a:rPr lang="es-BO" sz="2800" dirty="0"/>
              <a:t>: </a:t>
            </a:r>
            <a:r>
              <a:rPr lang="es-BO" sz="2800" dirty="0"/>
              <a:t>Wireshark</a:t>
            </a:r>
            <a:r>
              <a:rPr lang="es-BO" sz="2800" dirty="0"/>
              <a:t>/</a:t>
            </a:r>
            <a:r>
              <a:rPr lang="es-BO" sz="2800" dirty="0"/>
              <a:t>Pilot</a:t>
            </a:r>
            <a:r>
              <a:rPr lang="es-BO" sz="2800" dirty="0"/>
              <a:t> </a:t>
            </a:r>
            <a:r>
              <a:rPr lang="es-BO" sz="2800" dirty="0"/>
              <a:t>Tool</a:t>
            </a:r>
            <a:r>
              <a:rPr lang="es-BO" sz="2800" dirty="0"/>
              <a:t>. </a:t>
            </a:r>
            <a:r>
              <a:rPr lang="es-BO" sz="2800" dirty="0"/>
              <a:t>Omnipeek</a:t>
            </a:r>
            <a:r>
              <a:rPr lang="es-BO" sz="2800" dirty="0"/>
              <a:t>. </a:t>
            </a:r>
            <a:r>
              <a:rPr lang="es-BO" sz="2800" dirty="0"/>
              <a:t>CommView</a:t>
            </a:r>
            <a:r>
              <a:rPr lang="es-BO" sz="2800" dirty="0"/>
              <a:t>. </a:t>
            </a:r>
            <a:r>
              <a:rPr lang="es-BO" sz="2800" dirty="0"/>
              <a:t>AirMagnet</a:t>
            </a:r>
            <a:r>
              <a:rPr lang="es-BO" sz="2800" dirty="0"/>
              <a:t> WIFI </a:t>
            </a:r>
            <a:r>
              <a:rPr lang="es-BO" sz="2800" dirty="0"/>
              <a:t>Analyzer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7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Tarjetas </a:t>
            </a:r>
            <a:r>
              <a:rPr lang="es-BO" dirty="0"/>
              <a:t>y chipsets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Determinar </a:t>
            </a:r>
            <a:r>
              <a:rPr lang="es-BO" dirty="0"/>
              <a:t>los requerimientos </a:t>
            </a:r>
            <a:r>
              <a:rPr lang="es-BO" dirty="0"/>
              <a:t>wifi</a:t>
            </a:r>
            <a:r>
              <a:rPr lang="es-BO" dirty="0"/>
              <a:t>.</a:t>
            </a:r>
          </a:p>
          <a:p>
            <a:r>
              <a:rPr lang="es-BO" dirty="0" smtClean="0"/>
              <a:t>Aprender </a:t>
            </a:r>
            <a:r>
              <a:rPr lang="es-BO" dirty="0"/>
              <a:t>sobre las capacidades de la tarjeta </a:t>
            </a:r>
            <a:r>
              <a:rPr lang="es-BO" dirty="0"/>
              <a:t>wifi</a:t>
            </a:r>
            <a:r>
              <a:rPr lang="es-BO" dirty="0"/>
              <a:t>.</a:t>
            </a:r>
          </a:p>
          <a:p>
            <a:r>
              <a:rPr lang="es-BO" dirty="0" smtClean="0"/>
              <a:t>Determinar </a:t>
            </a:r>
            <a:r>
              <a:rPr lang="es-BO" dirty="0"/>
              <a:t>el chipset de la tarjeta </a:t>
            </a:r>
            <a:r>
              <a:rPr lang="es-BO" dirty="0"/>
              <a:t>wifi</a:t>
            </a:r>
            <a:r>
              <a:rPr lang="es-BO" dirty="0"/>
              <a:t>.</a:t>
            </a:r>
          </a:p>
          <a:p>
            <a:r>
              <a:rPr lang="es-BO" dirty="0" smtClean="0"/>
              <a:t>Verificar </a:t>
            </a:r>
            <a:r>
              <a:rPr lang="es-BO" dirty="0"/>
              <a:t>las capacidades del chipset.</a:t>
            </a:r>
          </a:p>
          <a:p>
            <a:r>
              <a:rPr lang="es-BO" dirty="0" smtClean="0"/>
              <a:t>Determinar </a:t>
            </a:r>
            <a:r>
              <a:rPr lang="es-BO" dirty="0"/>
              <a:t>los controladores y parches requeridos.</a:t>
            </a:r>
          </a:p>
        </p:txBody>
      </p:sp>
    </p:spTree>
    <p:extLst>
      <p:ext uri="{BB962C8B-B14F-4D97-AF65-F5344CB8AC3E}">
        <p14:creationId xmlns:p14="http://schemas.microsoft.com/office/powerpoint/2010/main" val="15385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Tarjetas y chipsets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600" dirty="0"/>
              <a:t>WiFI</a:t>
            </a:r>
            <a:r>
              <a:rPr lang="es-BO" sz="2600" dirty="0"/>
              <a:t> USB </a:t>
            </a:r>
            <a:r>
              <a:rPr lang="es-BO" sz="2600" dirty="0"/>
              <a:t>Dongle</a:t>
            </a:r>
            <a:r>
              <a:rPr lang="es-BO" sz="2600" dirty="0"/>
              <a:t>: </a:t>
            </a:r>
            <a:r>
              <a:rPr lang="es-BO" sz="2600" dirty="0"/>
              <a:t>AirPcap</a:t>
            </a:r>
            <a:r>
              <a:rPr lang="es-BO" sz="2600" dirty="0"/>
              <a:t>. Captura dados 802.11. </a:t>
            </a:r>
            <a:r>
              <a:rPr lang="es-BO" sz="2600" dirty="0"/>
              <a:t>Decripta</a:t>
            </a:r>
            <a:r>
              <a:rPr lang="es-BO" sz="2600" dirty="0"/>
              <a:t> </a:t>
            </a:r>
            <a:r>
              <a:rPr lang="es-BO" sz="2600" dirty="0"/>
              <a:t>frames</a:t>
            </a:r>
            <a:r>
              <a:rPr lang="es-BO" sz="2600" dirty="0"/>
              <a:t>. Inyección de tráfico. Trabaja con </a:t>
            </a:r>
            <a:r>
              <a:rPr lang="es-BO" sz="2600" dirty="0"/>
              <a:t>Wireshark</a:t>
            </a:r>
            <a:endParaRPr lang="es-BO" sz="2600" dirty="0"/>
          </a:p>
          <a:p>
            <a:endParaRPr lang="es-BO" sz="2600" dirty="0"/>
          </a:p>
          <a:p>
            <a:r>
              <a:rPr lang="es-BO" sz="2600" dirty="0"/>
              <a:t>Wifi</a:t>
            </a:r>
            <a:r>
              <a:rPr lang="es-BO" sz="2600" dirty="0"/>
              <a:t> </a:t>
            </a:r>
            <a:r>
              <a:rPr lang="es-BO" sz="2600" dirty="0"/>
              <a:t>Packet</a:t>
            </a:r>
            <a:r>
              <a:rPr lang="es-BO" sz="2600" dirty="0"/>
              <a:t> </a:t>
            </a:r>
            <a:r>
              <a:rPr lang="es-BO" sz="2600" dirty="0"/>
              <a:t>Sniffer</a:t>
            </a:r>
            <a:r>
              <a:rPr lang="es-BO" sz="2600" dirty="0"/>
              <a:t>: </a:t>
            </a:r>
            <a:r>
              <a:rPr lang="es-BO" sz="2600" dirty="0"/>
              <a:t>Wi</a:t>
            </a:r>
            <a:r>
              <a:rPr lang="es-BO" sz="2600" dirty="0"/>
              <a:t>-Fi </a:t>
            </a:r>
            <a:r>
              <a:rPr lang="es-BO" sz="2600" dirty="0"/>
              <a:t>Pilot</a:t>
            </a:r>
            <a:r>
              <a:rPr lang="es-BO" sz="2600" dirty="0"/>
              <a:t>. Mide el canal de utilización </a:t>
            </a:r>
            <a:r>
              <a:rPr lang="es-BO" sz="2600" dirty="0"/>
              <a:t>wireless</a:t>
            </a:r>
            <a:r>
              <a:rPr lang="es-BO" sz="2600" dirty="0"/>
              <a:t>. Ayuda a identificar las redes </a:t>
            </a:r>
            <a:r>
              <a:rPr lang="es-BO" sz="2600" dirty="0"/>
              <a:t>wireless</a:t>
            </a:r>
            <a:r>
              <a:rPr lang="es-BO" sz="2600" dirty="0"/>
              <a:t> </a:t>
            </a:r>
            <a:r>
              <a:rPr lang="es-BO" sz="2600" dirty="0"/>
              <a:t>rogue</a:t>
            </a:r>
            <a:r>
              <a:rPr lang="es-BO" sz="2600" dirty="0"/>
              <a:t>. Provee informes profesionales y detallados.</a:t>
            </a:r>
          </a:p>
          <a:p>
            <a:endParaRPr lang="es-BO" sz="2600" dirty="0"/>
          </a:p>
          <a:p>
            <a:r>
              <a:rPr lang="es-BO" sz="2600" dirty="0"/>
              <a:t>Wi</a:t>
            </a:r>
            <a:r>
              <a:rPr lang="es-BO" sz="2600" dirty="0"/>
              <a:t>-Fi </a:t>
            </a:r>
            <a:r>
              <a:rPr lang="es-BO" sz="2600" dirty="0"/>
              <a:t>Packet</a:t>
            </a:r>
            <a:r>
              <a:rPr lang="es-BO" sz="2600" dirty="0"/>
              <a:t> </a:t>
            </a:r>
            <a:r>
              <a:rPr lang="es-BO" sz="2600" dirty="0"/>
              <a:t>Sniffer</a:t>
            </a:r>
            <a:r>
              <a:rPr lang="es-BO" sz="2600" dirty="0"/>
              <a:t> </a:t>
            </a:r>
            <a:r>
              <a:rPr lang="es-BO" sz="2600" dirty="0"/>
              <a:t>OmniPeek</a:t>
            </a:r>
            <a:r>
              <a:rPr lang="es-BO" sz="2600" dirty="0"/>
              <a:t>: Visibilidad y análisis en tiempo real. Actividad de la red </a:t>
            </a:r>
            <a:r>
              <a:rPr lang="es-BO" sz="2600" dirty="0"/>
              <a:t>wireless</a:t>
            </a:r>
            <a:r>
              <a:rPr lang="es-BO" sz="2600" dirty="0"/>
              <a:t>. Monitoreo comprensible.</a:t>
            </a:r>
          </a:p>
        </p:txBody>
      </p:sp>
    </p:spTree>
    <p:extLst>
      <p:ext uri="{BB962C8B-B14F-4D97-AF65-F5344CB8AC3E}">
        <p14:creationId xmlns:p14="http://schemas.microsoft.com/office/powerpoint/2010/main" val="29172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¿Qué es Análisis de espectro?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Examinan el radio de transmisión </a:t>
            </a:r>
            <a:r>
              <a:rPr lang="es-BO" dirty="0"/>
              <a:t>WiFi</a:t>
            </a:r>
            <a:r>
              <a:rPr lang="es-BO" dirty="0"/>
              <a:t>, y mide la amplitud de las señales. Emplea análisis estadístico. Fuentes de interferencia. Detección de ataques. </a:t>
            </a:r>
            <a:r>
              <a:rPr lang="es-BO" dirty="0"/>
              <a:t>AirMagnet</a:t>
            </a:r>
            <a:r>
              <a:rPr lang="es-BO" dirty="0"/>
              <a:t> </a:t>
            </a:r>
            <a:r>
              <a:rPr lang="es-BO" dirty="0"/>
              <a:t>Wi</a:t>
            </a:r>
            <a:r>
              <a:rPr lang="es-BO" dirty="0"/>
              <a:t>-FI 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/>
              <a:t>Analyzer</a:t>
            </a:r>
            <a:r>
              <a:rPr lang="es-BO" dirty="0"/>
              <a:t>, </a:t>
            </a:r>
            <a:r>
              <a:rPr lang="es-BO" dirty="0"/>
              <a:t>Wi-Spky</a:t>
            </a:r>
            <a:r>
              <a:rPr lang="es-BO" dirty="0"/>
              <a:t> and </a:t>
            </a:r>
            <a:r>
              <a:rPr lang="es-BO" dirty="0"/>
              <a:t>Chanalyzer</a:t>
            </a:r>
            <a:r>
              <a:rPr lang="es-BO" dirty="0"/>
              <a:t>, </a:t>
            </a:r>
            <a:r>
              <a:rPr lang="es-BO" dirty="0"/>
              <a:t>WifiEagle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308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Lanzamiento de ataques </a:t>
            </a:r>
            <a:r>
              <a:rPr lang="es-BO" dirty="0" smtClean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Aircrack-ng</a:t>
            </a:r>
            <a:r>
              <a:rPr lang="es-BO" dirty="0"/>
              <a:t> suite: Consiste en un detector, </a:t>
            </a:r>
            <a:r>
              <a:rPr lang="es-BO" dirty="0"/>
              <a:t>packet</a:t>
            </a:r>
            <a:r>
              <a:rPr lang="es-BO" dirty="0"/>
              <a:t> </a:t>
            </a:r>
            <a:r>
              <a:rPr lang="es-BO" dirty="0"/>
              <a:t>sniffer</a:t>
            </a:r>
            <a:r>
              <a:rPr lang="es-BO" dirty="0"/>
              <a:t>, WEP y WPA/WPA2-PSK cracker y herramienta de análisis para WIFI. Trabaja en </a:t>
            </a:r>
            <a:r>
              <a:rPr lang="es-BO" dirty="0" smtClean="0"/>
              <a:t>Windows </a:t>
            </a:r>
            <a:r>
              <a:rPr lang="es-BO" dirty="0"/>
              <a:t>y Linux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smtClean="0"/>
              <a:t>La suite consta de: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130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 smtClean="0"/>
              <a:t>Airbase-ng</a:t>
            </a:r>
            <a:r>
              <a:rPr lang="es-BO" dirty="0"/>
              <a:t>: </a:t>
            </a:r>
            <a:r>
              <a:rPr lang="es-BO" dirty="0"/>
              <a:t>Caputara</a:t>
            </a:r>
            <a:r>
              <a:rPr lang="es-BO" dirty="0"/>
              <a:t> </a:t>
            </a:r>
            <a:r>
              <a:rPr lang="es-BO" dirty="0"/>
              <a:t>handshare</a:t>
            </a:r>
            <a:r>
              <a:rPr lang="es-BO" dirty="0"/>
              <a:t> WPA/WPA2, puede </a:t>
            </a:r>
            <a:r>
              <a:rPr lang="es-BO" dirty="0" smtClean="0"/>
              <a:t>actuar </a:t>
            </a:r>
            <a:r>
              <a:rPr lang="es-BO" dirty="0"/>
              <a:t>como un AP ad-hoc.</a:t>
            </a:r>
          </a:p>
          <a:p>
            <a:r>
              <a:rPr lang="es-BO" dirty="0" smtClean="0"/>
              <a:t>Aireplay-ng</a:t>
            </a:r>
            <a:r>
              <a:rPr lang="es-BO" dirty="0"/>
              <a:t>: Utilizado para la generación de tráfico, autenticación falsa, </a:t>
            </a:r>
            <a:r>
              <a:rPr lang="es-BO" dirty="0" smtClean="0"/>
              <a:t>packet</a:t>
            </a:r>
            <a:r>
              <a:rPr lang="es-BO" dirty="0" smtClean="0"/>
              <a:t> </a:t>
            </a:r>
            <a:r>
              <a:rPr lang="es-BO" dirty="0"/>
              <a:t>replay, solicitud de inyección ARP.</a:t>
            </a:r>
          </a:p>
          <a:p>
            <a:r>
              <a:rPr lang="es-BO" dirty="0" smtClean="0"/>
              <a:t>Airmon-ng</a:t>
            </a:r>
            <a:r>
              <a:rPr lang="es-BO" dirty="0"/>
              <a:t>: Habilita el modo monitor para las interfaces </a:t>
            </a:r>
            <a:r>
              <a:rPr lang="es-BO" dirty="0"/>
              <a:t>wireless</a:t>
            </a:r>
            <a:r>
              <a:rPr lang="es-BO" dirty="0" smtClean="0"/>
              <a:t>.</a:t>
            </a:r>
          </a:p>
          <a:p>
            <a:r>
              <a:rPr lang="es-BO" dirty="0"/>
              <a:t>Aircrack-ng</a:t>
            </a:r>
            <a:r>
              <a:rPr lang="es-BO" dirty="0"/>
              <a:t>: Cracking </a:t>
            </a:r>
            <a:r>
              <a:rPr lang="es-BO" dirty="0"/>
              <a:t>tool</a:t>
            </a:r>
            <a:r>
              <a:rPr lang="es-BO" dirty="0"/>
              <a:t> WEP, WPA/WPA2-PSK de facto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490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Aircrack-ng</a:t>
            </a:r>
            <a:r>
              <a:rPr lang="es-BO" dirty="0"/>
              <a:t>: Cracking </a:t>
            </a:r>
            <a:r>
              <a:rPr lang="es-BO" dirty="0"/>
              <a:t>tool</a:t>
            </a:r>
            <a:r>
              <a:rPr lang="es-BO" dirty="0"/>
              <a:t> WEP, WPA/WPA2-PSK de facto.</a:t>
            </a:r>
          </a:p>
          <a:p>
            <a:r>
              <a:rPr lang="es-BO" dirty="0" smtClean="0"/>
              <a:t>Airgraph-ng</a:t>
            </a:r>
            <a:r>
              <a:rPr lang="es-BO" dirty="0"/>
              <a:t>: Crea una relación cliente a AP.</a:t>
            </a:r>
          </a:p>
          <a:p>
            <a:r>
              <a:rPr lang="es-BO" dirty="0" smtClean="0"/>
              <a:t>Airtub-ng</a:t>
            </a:r>
            <a:r>
              <a:rPr lang="es-BO" dirty="0"/>
              <a:t>: Inyecta marcos dentro de una red WPA TKIP.</a:t>
            </a:r>
          </a:p>
          <a:p>
            <a:r>
              <a:rPr lang="es-BO" dirty="0" smtClean="0"/>
              <a:t>Airdecap-ng</a:t>
            </a:r>
            <a:r>
              <a:rPr lang="es-BO" dirty="0"/>
              <a:t>: </a:t>
            </a:r>
            <a:r>
              <a:rPr lang="es-BO" dirty="0"/>
              <a:t>Decripta</a:t>
            </a:r>
            <a:r>
              <a:rPr lang="es-BO" dirty="0"/>
              <a:t> WEP/WPA/WPA2 y puede ser utilizado para despojar los encabezados </a:t>
            </a:r>
            <a:r>
              <a:rPr lang="es-BO" dirty="0"/>
              <a:t>wireless</a:t>
            </a:r>
            <a:r>
              <a:rPr lang="es-BO" dirty="0"/>
              <a:t> de los paquetes </a:t>
            </a:r>
            <a:r>
              <a:rPr lang="es-BO" dirty="0"/>
              <a:t>WiFi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74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Estándares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 smtClean="0"/>
              <a:t>802.11n</a:t>
            </a:r>
            <a:r>
              <a:rPr lang="es-BO" dirty="0"/>
              <a:t>: Múltiples entradas y salidas (MIMO) para darle más velocidad (más de 100 Mbps) y más rango.</a:t>
            </a:r>
          </a:p>
          <a:p>
            <a:r>
              <a:rPr lang="es-BO" dirty="0" smtClean="0"/>
              <a:t>802.16</a:t>
            </a:r>
            <a:r>
              <a:rPr lang="es-BO" dirty="0"/>
              <a:t>: Grupo de estándares para </a:t>
            </a:r>
            <a:r>
              <a:rPr lang="es-BO" dirty="0"/>
              <a:t>Metropolitan</a:t>
            </a:r>
            <a:r>
              <a:rPr lang="es-BO" dirty="0"/>
              <a:t> </a:t>
            </a:r>
            <a:r>
              <a:rPr lang="es-BO" dirty="0"/>
              <a:t>Area</a:t>
            </a:r>
            <a:r>
              <a:rPr lang="es-BO" dirty="0"/>
              <a:t> Networks (</a:t>
            </a:r>
            <a:r>
              <a:rPr lang="es-BO" dirty="0"/>
              <a:t>MANs</a:t>
            </a:r>
            <a:r>
              <a:rPr lang="es-BO" dirty="0"/>
              <a:t>).</a:t>
            </a:r>
          </a:p>
          <a:p>
            <a:r>
              <a:rPr lang="es-BO" dirty="0" smtClean="0"/>
              <a:t>Bluetooth</a:t>
            </a:r>
            <a:r>
              <a:rPr lang="es-BO" dirty="0"/>
              <a:t>: Suporta un pequeño rango (10 metros) y relativamente poco ancho de banda (1-3 Mbps) diseñado para redes de pequeño poder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34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3000" dirty="0"/>
              <a:t>Easside-ng</a:t>
            </a:r>
            <a:r>
              <a:rPr lang="es-BO" sz="3000" dirty="0"/>
              <a:t>: Permite comunicar </a:t>
            </a:r>
            <a:r>
              <a:rPr lang="es-BO" sz="3000" dirty="0" smtClean="0"/>
              <a:t>vía </a:t>
            </a:r>
            <a:r>
              <a:rPr lang="es-BO" sz="3000" dirty="0"/>
              <a:t>AP WEP (encriptado) sin saber la clave WEP.</a:t>
            </a:r>
          </a:p>
          <a:p>
            <a:r>
              <a:rPr lang="es-BO" sz="3000" dirty="0" smtClean="0"/>
              <a:t>Airdeclak-ng</a:t>
            </a:r>
            <a:r>
              <a:rPr lang="es-BO" sz="3000" dirty="0"/>
              <a:t>: Quita el encubrimiento de un archivo </a:t>
            </a:r>
            <a:r>
              <a:rPr lang="es-BO" sz="3000" dirty="0"/>
              <a:t>pcap</a:t>
            </a:r>
            <a:r>
              <a:rPr lang="es-BO" sz="3000" dirty="0"/>
              <a:t>.</a:t>
            </a:r>
          </a:p>
          <a:p>
            <a:r>
              <a:rPr lang="es-BO" sz="3000" dirty="0" smtClean="0"/>
              <a:t>Airodump-ng</a:t>
            </a:r>
            <a:r>
              <a:rPr lang="es-BO" sz="3000" dirty="0"/>
              <a:t>: Utilizado para </a:t>
            </a:r>
            <a:r>
              <a:rPr lang="es-BO" sz="3000" dirty="0" smtClean="0"/>
              <a:t>capturar </a:t>
            </a:r>
            <a:r>
              <a:rPr lang="es-BO" sz="3000" dirty="0"/>
              <a:t>paquetes de marcos 802.11 y </a:t>
            </a:r>
            <a:r>
              <a:rPr lang="es-BO" sz="3000" dirty="0" smtClean="0"/>
              <a:t>capturar </a:t>
            </a:r>
            <a:r>
              <a:rPr lang="es-BO" sz="3000" dirty="0"/>
              <a:t>los </a:t>
            </a:r>
            <a:r>
              <a:rPr lang="es-BO" sz="3000" dirty="0"/>
              <a:t>IVs</a:t>
            </a:r>
            <a:r>
              <a:rPr lang="es-BO" sz="3000" dirty="0"/>
              <a:t> WEP.</a:t>
            </a:r>
          </a:p>
          <a:p>
            <a:r>
              <a:rPr lang="es-BO" sz="3000" dirty="0" smtClean="0"/>
              <a:t>Packetforge-ng</a:t>
            </a:r>
            <a:r>
              <a:rPr lang="es-BO" sz="3000" dirty="0"/>
              <a:t>: Utilizado para crear paquetes encriptados que </a:t>
            </a:r>
            <a:r>
              <a:rPr lang="es-BO" sz="3000" dirty="0" smtClean="0"/>
              <a:t>sub consecuentemente </a:t>
            </a:r>
            <a:r>
              <a:rPr lang="es-BO" sz="3000" dirty="0"/>
              <a:t>pueden ser utilizados para inyección.</a:t>
            </a:r>
          </a:p>
        </p:txBody>
      </p:sp>
    </p:spTree>
    <p:extLst>
      <p:ext uri="{BB962C8B-B14F-4D97-AF65-F5344CB8AC3E}">
        <p14:creationId xmlns:p14="http://schemas.microsoft.com/office/powerpoint/2010/main" val="11338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Airdriver-ng</a:t>
            </a:r>
            <a:r>
              <a:rPr lang="es-BO" dirty="0"/>
              <a:t>: </a:t>
            </a:r>
            <a:r>
              <a:rPr lang="es-BO" dirty="0" smtClean="0"/>
              <a:t>Provee </a:t>
            </a:r>
            <a:r>
              <a:rPr lang="es-BO" dirty="0"/>
              <a:t>información del estado de los controladores </a:t>
            </a:r>
            <a:r>
              <a:rPr lang="es-BO" dirty="0"/>
              <a:t>wireless</a:t>
            </a:r>
            <a:r>
              <a:rPr lang="es-BO" dirty="0"/>
              <a:t> en su sistema.</a:t>
            </a:r>
          </a:p>
          <a:p>
            <a:r>
              <a:rPr lang="es-BO" dirty="0" smtClean="0"/>
              <a:t>Airlib-ng</a:t>
            </a:r>
            <a:r>
              <a:rPr lang="es-BO" dirty="0"/>
              <a:t>: Almacena y administra </a:t>
            </a:r>
            <a:r>
              <a:rPr lang="es-BO" dirty="0"/>
              <a:t>eesid</a:t>
            </a:r>
            <a:r>
              <a:rPr lang="es-BO" dirty="0"/>
              <a:t> y listas de contraseña utilizadas para </a:t>
            </a:r>
            <a:r>
              <a:rPr lang="es-BO" dirty="0"/>
              <a:t>crackear</a:t>
            </a:r>
            <a:r>
              <a:rPr lang="es-BO" dirty="0"/>
              <a:t> WPA/WPA2.</a:t>
            </a:r>
          </a:p>
          <a:p>
            <a:r>
              <a:rPr lang="es-BO" dirty="0" smtClean="0"/>
              <a:t>Tkiptun-ng</a:t>
            </a:r>
            <a:r>
              <a:rPr lang="es-BO" dirty="0"/>
              <a:t>: Crea una interfaz de </a:t>
            </a:r>
            <a:r>
              <a:rPr lang="es-BO" dirty="0" smtClean="0"/>
              <a:t>túnel </a:t>
            </a:r>
            <a:r>
              <a:rPr lang="es-BO" dirty="0"/>
              <a:t>virtual para monitorear tráfico encriptado e inyectar tráfico arbitrario dentro de la red.</a:t>
            </a:r>
          </a:p>
        </p:txBody>
      </p:sp>
    </p:spTree>
    <p:extLst>
      <p:ext uri="{BB962C8B-B14F-4D97-AF65-F5344CB8AC3E}">
        <p14:creationId xmlns:p14="http://schemas.microsoft.com/office/powerpoint/2010/main" val="33986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Airdrop-ng</a:t>
            </a:r>
            <a:r>
              <a:rPr lang="es-BO" dirty="0"/>
              <a:t>: Utilizado para el objetivo, reglas basadas en de-autenticación de usuarios.</a:t>
            </a:r>
          </a:p>
          <a:p>
            <a:r>
              <a:rPr lang="es-BO" dirty="0" smtClean="0"/>
              <a:t>Airserv-ng</a:t>
            </a:r>
            <a:r>
              <a:rPr lang="es-BO" dirty="0"/>
              <a:t>: Permite múltiples programas utilizar independientemente la tarjeta </a:t>
            </a:r>
            <a:r>
              <a:rPr lang="es-BO" dirty="0"/>
              <a:t>wifi</a:t>
            </a:r>
            <a:r>
              <a:rPr lang="es-BO" dirty="0"/>
              <a:t> </a:t>
            </a:r>
            <a:r>
              <a:rPr lang="es-BO" dirty="0" smtClean="0"/>
              <a:t>medíante</a:t>
            </a:r>
            <a:r>
              <a:rPr lang="es-BO" dirty="0" smtClean="0"/>
              <a:t> </a:t>
            </a:r>
            <a:r>
              <a:rPr lang="es-BO" dirty="0"/>
              <a:t>una conexión TCP cliente servidor.</a:t>
            </a:r>
          </a:p>
          <a:p>
            <a:r>
              <a:rPr lang="es-BO" dirty="0" smtClean="0"/>
              <a:t>Wesside-ng</a:t>
            </a:r>
            <a:r>
              <a:rPr lang="es-BO" dirty="0"/>
              <a:t>: Incorpora un número de técnicas para obtener claves WEP sin problemas en minutos.</a:t>
            </a:r>
          </a:p>
        </p:txBody>
      </p:sp>
    </p:spTree>
    <p:extLst>
      <p:ext uri="{BB962C8B-B14F-4D97-AF65-F5344CB8AC3E}">
        <p14:creationId xmlns:p14="http://schemas.microsoft.com/office/powerpoint/2010/main" val="41172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Paso 1: Ejecutar </a:t>
            </a:r>
            <a:r>
              <a:rPr lang="es-BO" dirty="0"/>
              <a:t>airmon-ng</a:t>
            </a:r>
            <a:r>
              <a:rPr lang="es-BO" dirty="0"/>
              <a:t> en modo monitoreo.</a:t>
            </a:r>
          </a:p>
          <a:p>
            <a:pPr marL="0" indent="0">
              <a:buNone/>
            </a:pPr>
            <a:r>
              <a:rPr lang="es-BO" dirty="0"/>
              <a:t>Paso 2: Iniciar </a:t>
            </a:r>
            <a:r>
              <a:rPr lang="es-BO" dirty="0"/>
              <a:t>airdump</a:t>
            </a:r>
            <a:r>
              <a:rPr lang="es-BO" dirty="0"/>
              <a:t> para descubrir </a:t>
            </a:r>
            <a:r>
              <a:rPr lang="es-BO" dirty="0"/>
              <a:t>SSIDs</a:t>
            </a:r>
            <a:r>
              <a:rPr lang="es-BO" dirty="0"/>
              <a:t> en la interface.</a:t>
            </a:r>
          </a:p>
          <a:p>
            <a:pPr marL="0" indent="0">
              <a:buNone/>
            </a:pPr>
            <a:r>
              <a:rPr lang="es-BO" dirty="0"/>
              <a:t>Paso 3: De-autenticar (</a:t>
            </a:r>
            <a:r>
              <a:rPr lang="es-BO" dirty="0"/>
              <a:t>deauth</a:t>
            </a:r>
            <a:r>
              <a:rPr lang="es-BO" dirty="0"/>
              <a:t>) al cliente para revelar el SSID escondido utilizando </a:t>
            </a:r>
            <a:r>
              <a:rPr lang="es-BO" dirty="0"/>
              <a:t>aireplay-ng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Paso 4: Cambiar a </a:t>
            </a:r>
            <a:r>
              <a:rPr lang="es-BO" dirty="0"/>
              <a:t>airodump</a:t>
            </a:r>
            <a:r>
              <a:rPr lang="es-BO" dirty="0"/>
              <a:t> para ver el SSID revelado.</a:t>
            </a:r>
          </a:p>
        </p:txBody>
      </p:sp>
    </p:spTree>
    <p:extLst>
      <p:ext uri="{BB962C8B-B14F-4D97-AF65-F5344CB8AC3E}">
        <p14:creationId xmlns:p14="http://schemas.microsoft.com/office/powerpoint/2010/main" val="4595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Ataque de </a:t>
            </a:r>
            <a:r>
              <a:rPr lang="es-BO" dirty="0" smtClean="0"/>
              <a:t>fragmentación</a:t>
            </a:r>
          </a:p>
          <a:p>
            <a:r>
              <a:rPr lang="es-BO" dirty="0" smtClean="0"/>
              <a:t>Puede </a:t>
            </a:r>
            <a:r>
              <a:rPr lang="es-BO" dirty="0"/>
              <a:t>obtener 1500 bytes de PRGA (</a:t>
            </a:r>
            <a:r>
              <a:rPr lang="es-BO" dirty="0"/>
              <a:t>pseudo</a:t>
            </a:r>
            <a:r>
              <a:rPr lang="es-BO" dirty="0"/>
              <a:t> </a:t>
            </a:r>
            <a:r>
              <a:rPr lang="es-BO" dirty="0" smtClean="0"/>
              <a:t>random</a:t>
            </a:r>
            <a:r>
              <a:rPr lang="es-BO" dirty="0" smtClean="0"/>
              <a:t> </a:t>
            </a:r>
            <a:r>
              <a:rPr lang="es-BO" dirty="0"/>
              <a:t>generation</a:t>
            </a:r>
            <a:r>
              <a:rPr lang="es-BO" dirty="0"/>
              <a:t> </a:t>
            </a:r>
            <a:r>
              <a:rPr lang="es-BO" dirty="0"/>
              <a:t>algorithm</a:t>
            </a:r>
            <a:r>
              <a:rPr lang="es-BO" dirty="0"/>
              <a:t>). Este ataque no recupera la clave WEP por si solo. El PRGA puede utilizarse para generar </a:t>
            </a:r>
            <a:r>
              <a:rPr lang="es-BO" dirty="0" smtClean="0"/>
              <a:t>paquetes </a:t>
            </a:r>
            <a:r>
              <a:rPr lang="es-BO" dirty="0"/>
              <a:t>con </a:t>
            </a:r>
            <a:r>
              <a:rPr lang="es-BO" dirty="0"/>
              <a:t>packetforge-ng</a:t>
            </a:r>
            <a:r>
              <a:rPr lang="es-BO" dirty="0"/>
              <a:t> que es utilizado para varios ataques de inyección. Requiere al menos un paquete de dato para ser recibido desde el AP para iniciar el </a:t>
            </a:r>
            <a:r>
              <a:rPr lang="es-BO" dirty="0" smtClean="0"/>
              <a:t>ataque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2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¿Como lanzar un ataque MAC </a:t>
            </a:r>
            <a:r>
              <a:rPr lang="es-BO" dirty="0"/>
              <a:t>Spoofing</a:t>
            </a:r>
            <a:r>
              <a:rPr lang="es-BO" dirty="0"/>
              <a:t>?</a:t>
            </a: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Para </a:t>
            </a:r>
            <a:r>
              <a:rPr lang="es-BO" dirty="0"/>
              <a:t>cambiar la dirección MAC en Linux: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>
                <a:solidFill>
                  <a:srgbClr val="FF0000"/>
                </a:solidFill>
              </a:rPr>
              <a:t>ifconfig</a:t>
            </a:r>
            <a:r>
              <a:rPr lang="es-BO" dirty="0" smtClean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wlan0 </a:t>
            </a:r>
            <a:r>
              <a:rPr lang="es-BO" dirty="0">
                <a:solidFill>
                  <a:srgbClr val="FF0000"/>
                </a:solidFill>
              </a:rPr>
              <a:t>down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ifconfig</a:t>
            </a:r>
            <a:r>
              <a:rPr lang="es-BO" dirty="0">
                <a:solidFill>
                  <a:srgbClr val="FF0000"/>
                </a:solidFill>
              </a:rPr>
              <a:t> wlan0 </a:t>
            </a:r>
            <a:r>
              <a:rPr lang="es-BO" dirty="0">
                <a:solidFill>
                  <a:srgbClr val="FF0000"/>
                </a:solidFill>
              </a:rPr>
              <a:t>hw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ether</a:t>
            </a:r>
            <a:r>
              <a:rPr lang="es-BO" dirty="0">
                <a:solidFill>
                  <a:srgbClr val="FF0000"/>
                </a:solidFill>
              </a:rPr>
              <a:t> 02:25:ab:4c:2a:bc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ifconfig</a:t>
            </a:r>
            <a:r>
              <a:rPr lang="es-BO" dirty="0">
                <a:solidFill>
                  <a:srgbClr val="FF0000"/>
                </a:solidFill>
              </a:rPr>
              <a:t> wlan0 </a:t>
            </a:r>
            <a:r>
              <a:rPr lang="es-BO" dirty="0" smtClean="0">
                <a:solidFill>
                  <a:srgbClr val="FF0000"/>
                </a:solidFill>
              </a:rPr>
              <a:t>up</a:t>
            </a:r>
          </a:p>
          <a:p>
            <a:pPr marL="0" indent="0">
              <a:buNone/>
            </a:pP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/>
              <a:t>SMAC para cambiar en </a:t>
            </a:r>
            <a:r>
              <a:rPr lang="es-BO" dirty="0" smtClean="0"/>
              <a:t>Windows, </a:t>
            </a:r>
            <a:r>
              <a:rPr lang="es-BO" dirty="0"/>
              <a:t>genera MAC de acuerdo al fabricante seleccionado.</a:t>
            </a:r>
          </a:p>
        </p:txBody>
      </p:sp>
    </p:spTree>
    <p:extLst>
      <p:ext uri="{BB962C8B-B14F-4D97-AF65-F5344CB8AC3E}">
        <p14:creationId xmlns:p14="http://schemas.microsoft.com/office/powerpoint/2010/main" val="14219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DoS</a:t>
            </a:r>
            <a:r>
              <a:rPr lang="es-BO" dirty="0"/>
              <a:t>: Ataques de De-autenticación y </a:t>
            </a:r>
            <a:r>
              <a:rPr lang="es-BO" dirty="0"/>
              <a:t>desasociación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570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Ataque </a:t>
            </a:r>
            <a:r>
              <a:rPr lang="es-BO" dirty="0"/>
              <a:t>MitM</a:t>
            </a:r>
            <a:r>
              <a:rPr lang="es-BO" dirty="0"/>
              <a:t> utilizando </a:t>
            </a:r>
            <a:r>
              <a:rPr lang="es-BO" dirty="0"/>
              <a:t>Aircrack-ng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Paso 1: Ejecutar </a:t>
            </a:r>
            <a:r>
              <a:rPr lang="es-BO" dirty="0"/>
              <a:t>airmon-ng</a:t>
            </a:r>
            <a:r>
              <a:rPr lang="es-BO" dirty="0"/>
              <a:t> en modo monitoreo.</a:t>
            </a:r>
          </a:p>
          <a:p>
            <a:pPr marL="0" indent="0">
              <a:buNone/>
            </a:pPr>
            <a:r>
              <a:rPr lang="es-BO" dirty="0"/>
              <a:t>Paso 2: Ejecutar </a:t>
            </a:r>
            <a:r>
              <a:rPr lang="es-BO" dirty="0"/>
              <a:t>airodump</a:t>
            </a:r>
            <a:r>
              <a:rPr lang="es-BO" dirty="0"/>
              <a:t> para descubrir </a:t>
            </a:r>
            <a:r>
              <a:rPr lang="es-BO" dirty="0"/>
              <a:t>SSIDs</a:t>
            </a:r>
            <a:r>
              <a:rPr lang="es-BO" dirty="0"/>
              <a:t> en la </a:t>
            </a:r>
            <a:r>
              <a:rPr lang="es-BO" dirty="0" smtClean="0"/>
              <a:t>interfaz.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Paso 3: De-autenticar el cliente utilizando </a:t>
            </a:r>
            <a:r>
              <a:rPr lang="es-BO" dirty="0"/>
              <a:t>aireplay-ng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Paso 4: Asocial la tarjeta </a:t>
            </a:r>
            <a:r>
              <a:rPr lang="es-BO" dirty="0"/>
              <a:t>wireless</a:t>
            </a:r>
            <a:r>
              <a:rPr lang="es-BO" dirty="0"/>
              <a:t> con el AP que se está accediendo con </a:t>
            </a:r>
            <a:r>
              <a:rPr lang="es-BO" dirty="0"/>
              <a:t>aireplay-ng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0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Ataque </a:t>
            </a:r>
            <a:r>
              <a:rPr lang="es-BO" dirty="0"/>
              <a:t>Wireless</a:t>
            </a:r>
            <a:r>
              <a:rPr lang="es-BO" dirty="0"/>
              <a:t> ARP </a:t>
            </a:r>
            <a:r>
              <a:rPr lang="es-BO" dirty="0"/>
              <a:t>Poisoning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43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3000" dirty="0"/>
              <a:t>Rogue</a:t>
            </a:r>
            <a:r>
              <a:rPr lang="es-BO" sz="3000" dirty="0"/>
              <a:t> Access Point</a:t>
            </a:r>
          </a:p>
          <a:p>
            <a:r>
              <a:rPr lang="es-BO" sz="3000" dirty="0" smtClean="0"/>
              <a:t>Elegir </a:t>
            </a:r>
            <a:r>
              <a:rPr lang="es-BO" sz="3000" dirty="0"/>
              <a:t>una localidad apropiada para colocar el </a:t>
            </a:r>
            <a:r>
              <a:rPr lang="es-BO" sz="3000" dirty="0"/>
              <a:t>rogue</a:t>
            </a:r>
            <a:r>
              <a:rPr lang="es-BO" sz="3000" dirty="0"/>
              <a:t> AP que permite mayor cobertura desde tu punto de conexión.</a:t>
            </a:r>
          </a:p>
          <a:p>
            <a:r>
              <a:rPr lang="es-BO" sz="3000" dirty="0" smtClean="0"/>
              <a:t>Deshabilitar </a:t>
            </a:r>
            <a:r>
              <a:rPr lang="es-BO" sz="3000" dirty="0"/>
              <a:t>la difusión SSID (modo silencioso) y las </a:t>
            </a:r>
            <a:r>
              <a:rPr lang="es-BO" sz="3000" dirty="0" smtClean="0"/>
              <a:t>características </a:t>
            </a:r>
            <a:r>
              <a:rPr lang="es-BO" sz="3000" dirty="0"/>
              <a:t>de administración para impedir detección.</a:t>
            </a:r>
          </a:p>
          <a:p>
            <a:r>
              <a:rPr lang="es-BO" sz="3000" dirty="0" smtClean="0"/>
              <a:t>Colocar </a:t>
            </a:r>
            <a:r>
              <a:rPr lang="es-BO" sz="3000" dirty="0"/>
              <a:t>el AP detrás del firewall si es posible para impedir </a:t>
            </a:r>
            <a:r>
              <a:rPr lang="es-BO" sz="3000" dirty="0" smtClean="0"/>
              <a:t>scaners</a:t>
            </a:r>
            <a:r>
              <a:rPr lang="es-BO" sz="3000" dirty="0" smtClean="0"/>
              <a:t> </a:t>
            </a:r>
            <a:r>
              <a:rPr lang="es-BO" sz="3000" dirty="0"/>
              <a:t>de red.</a:t>
            </a:r>
          </a:p>
          <a:p>
            <a:pPr marL="0" indent="0">
              <a:buNone/>
            </a:pPr>
            <a:r>
              <a:rPr lang="es-BO" sz="3000" dirty="0"/>
              <a:t>- Implementar el </a:t>
            </a:r>
            <a:r>
              <a:rPr lang="es-BO" sz="3000" dirty="0"/>
              <a:t>rogue</a:t>
            </a:r>
            <a:r>
              <a:rPr lang="es-BO" sz="3000" dirty="0"/>
              <a:t> AP por periodos cortos.</a:t>
            </a:r>
          </a:p>
        </p:txBody>
      </p:sp>
    </p:spTree>
    <p:extLst>
      <p:ext uri="{BB962C8B-B14F-4D97-AF65-F5344CB8AC3E}">
        <p14:creationId xmlns:p14="http://schemas.microsoft.com/office/powerpoint/2010/main" val="423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Service</a:t>
            </a:r>
            <a:r>
              <a:rPr lang="es-BO" dirty="0"/>
              <a:t> Set </a:t>
            </a:r>
            <a:r>
              <a:rPr lang="es-BO" dirty="0"/>
              <a:t>Identifier</a:t>
            </a:r>
            <a:r>
              <a:rPr lang="es-BO" dirty="0"/>
              <a:t> (SSID)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Identificador de una red </a:t>
            </a:r>
            <a:r>
              <a:rPr lang="es-BO" dirty="0"/>
              <a:t>Wi</a:t>
            </a:r>
            <a:r>
              <a:rPr lang="es-BO" dirty="0"/>
              <a:t>-Fi. Es una clave secreta, no una clave pública</a:t>
            </a:r>
            <a:r>
              <a:rPr lang="es-BO" dirty="0" smtClean="0"/>
              <a:t>.</a:t>
            </a:r>
            <a:endParaRPr lang="es-B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924944"/>
            <a:ext cx="56292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3000" dirty="0"/>
              <a:t>Evil</a:t>
            </a:r>
            <a:r>
              <a:rPr lang="es-BO" sz="3000" dirty="0"/>
              <a:t> Twin: Es un AP que pretende ser un AP legítimo </a:t>
            </a:r>
            <a:r>
              <a:rPr lang="es-BO" sz="3000" dirty="0" smtClean="0"/>
              <a:t>replicando un </a:t>
            </a:r>
            <a:r>
              <a:rPr lang="es-BO" sz="3000" dirty="0"/>
              <a:t>nombre de red. El atacante configura el </a:t>
            </a:r>
            <a:r>
              <a:rPr lang="es-BO" sz="3000" dirty="0"/>
              <a:t>rogue</a:t>
            </a:r>
            <a:r>
              <a:rPr lang="es-BO" sz="3000" dirty="0"/>
              <a:t> AP fuera del perímetro de la red y atrae al usuario a </a:t>
            </a:r>
            <a:r>
              <a:rPr lang="es-BO" sz="3000" dirty="0" smtClean="0"/>
              <a:t>iniciar </a:t>
            </a:r>
            <a:r>
              <a:rPr lang="es-BO" sz="3000" dirty="0"/>
              <a:t>sesión con el AP equivocado. una vez asociado, los usuarios pueden saltar la política de seguridad tanto a los atacantes acceso a los datos de la red. </a:t>
            </a:r>
            <a:r>
              <a:rPr lang="es-BO" sz="3000" dirty="0"/>
              <a:t>Evil</a:t>
            </a:r>
            <a:r>
              <a:rPr lang="es-BO" sz="3000" dirty="0"/>
              <a:t> </a:t>
            </a:r>
            <a:r>
              <a:rPr lang="es-BO" sz="3000" dirty="0" smtClean="0"/>
              <a:t>Twin </a:t>
            </a:r>
            <a:r>
              <a:rPr lang="es-BO" sz="3000" dirty="0"/>
              <a:t>puede ser configurado con un SSID residencial común, </a:t>
            </a:r>
            <a:r>
              <a:rPr lang="es-BO" sz="3000" dirty="0"/>
              <a:t>hotspot</a:t>
            </a:r>
            <a:r>
              <a:rPr lang="es-BO" sz="3000" dirty="0"/>
              <a:t> SSID, o SSID de la </a:t>
            </a:r>
            <a:r>
              <a:rPr lang="es-BO" sz="3000" dirty="0"/>
              <a:t>WLAn</a:t>
            </a:r>
            <a:r>
              <a:rPr lang="es-BO" sz="3000" dirty="0"/>
              <a:t> de la compañía.</a:t>
            </a:r>
          </a:p>
        </p:txBody>
      </p:sp>
    </p:spTree>
    <p:extLst>
      <p:ext uri="{BB962C8B-B14F-4D97-AF65-F5344CB8AC3E}">
        <p14:creationId xmlns:p14="http://schemas.microsoft.com/office/powerpoint/2010/main" val="4821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Lanzamiento de ataques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¿Cómo configurar un </a:t>
            </a:r>
            <a:r>
              <a:rPr lang="es-BO" dirty="0"/>
              <a:t>hotspot</a:t>
            </a:r>
            <a:r>
              <a:rPr lang="es-BO" dirty="0"/>
              <a:t> falso (</a:t>
            </a:r>
            <a:r>
              <a:rPr lang="es-BO" dirty="0"/>
              <a:t>Evil</a:t>
            </a:r>
            <a:r>
              <a:rPr lang="es-BO" dirty="0"/>
              <a:t> Twin)?</a:t>
            </a:r>
          </a:p>
          <a:p>
            <a:pPr marL="0" indent="0">
              <a:buNone/>
            </a:pPr>
            <a:r>
              <a:rPr lang="es-BO" dirty="0"/>
              <a:t>1. Se necesita de una laptop con conexión a Internet (3G o conexión con cable) y un mini AP.</a:t>
            </a:r>
          </a:p>
          <a:p>
            <a:pPr marL="0" indent="0">
              <a:buNone/>
            </a:pPr>
            <a:r>
              <a:rPr lang="es-BO" dirty="0"/>
              <a:t>2. Habilitar Internet </a:t>
            </a:r>
            <a:r>
              <a:rPr lang="es-BO" dirty="0"/>
              <a:t>Conexion</a:t>
            </a:r>
            <a:r>
              <a:rPr lang="es-BO" dirty="0"/>
              <a:t> </a:t>
            </a:r>
            <a:r>
              <a:rPr lang="es-BO" dirty="0"/>
              <a:t>Sharing</a:t>
            </a:r>
            <a:r>
              <a:rPr lang="es-BO" dirty="0"/>
              <a:t> en </a:t>
            </a:r>
            <a:r>
              <a:rPr lang="es-BO" dirty="0" smtClean="0"/>
              <a:t>Windows </a:t>
            </a:r>
            <a:r>
              <a:rPr lang="es-BO" dirty="0"/>
              <a:t>7 o Internet </a:t>
            </a:r>
            <a:r>
              <a:rPr lang="es-BO" dirty="0"/>
              <a:t>Sharing</a:t>
            </a:r>
            <a:r>
              <a:rPr lang="es-BO" dirty="0"/>
              <a:t> en Mac OS X.</a:t>
            </a:r>
          </a:p>
          <a:p>
            <a:pPr marL="0" indent="0">
              <a:buNone/>
            </a:pPr>
            <a:r>
              <a:rPr lang="es-BO" dirty="0"/>
              <a:t>3. Difundir la conexión WIFI y ejecutar un programa </a:t>
            </a:r>
            <a:r>
              <a:rPr lang="es-BO" dirty="0"/>
              <a:t>sniffer</a:t>
            </a:r>
            <a:r>
              <a:rPr lang="es-BO" dirty="0"/>
              <a:t> para capturar contraseñas.</a:t>
            </a:r>
          </a:p>
        </p:txBody>
      </p:sp>
    </p:spTree>
    <p:extLst>
      <p:ext uri="{BB962C8B-B14F-4D97-AF65-F5344CB8AC3E}">
        <p14:creationId xmlns:p14="http://schemas.microsoft.com/office/powerpoint/2010/main" val="31335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Crack al cifrado </a:t>
            </a:r>
            <a:r>
              <a:rPr lang="es-BO" dirty="0" smtClean="0"/>
              <a:t>Wifi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¿Cómo </a:t>
            </a:r>
            <a:r>
              <a:rPr lang="es-BO" dirty="0"/>
              <a:t>crackear</a:t>
            </a:r>
            <a:r>
              <a:rPr lang="es-BO" dirty="0"/>
              <a:t> WEP utilizando </a:t>
            </a:r>
            <a:r>
              <a:rPr lang="es-BO" dirty="0"/>
              <a:t>Aircrack</a:t>
            </a:r>
            <a:r>
              <a:rPr lang="es-BO" dirty="0"/>
              <a:t>?</a:t>
            </a:r>
          </a:p>
          <a:p>
            <a:pPr marL="0" indent="0">
              <a:buNone/>
            </a:pPr>
            <a:r>
              <a:rPr lang="es-BO" dirty="0"/>
              <a:t>1: </a:t>
            </a:r>
            <a:r>
              <a:rPr lang="es-BO" dirty="0">
                <a:solidFill>
                  <a:srgbClr val="FF0000"/>
                </a:solidFill>
              </a:rPr>
              <a:t>airmon-ng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start</a:t>
            </a:r>
            <a:r>
              <a:rPr lang="es-BO" dirty="0">
                <a:solidFill>
                  <a:srgbClr val="FF0000"/>
                </a:solidFill>
              </a:rPr>
              <a:t> eth1</a:t>
            </a:r>
          </a:p>
          <a:p>
            <a:pPr marL="0" indent="0">
              <a:buNone/>
            </a:pPr>
            <a:r>
              <a:rPr lang="es-BO" dirty="0"/>
              <a:t>2: </a:t>
            </a:r>
            <a:r>
              <a:rPr lang="es-BO" dirty="0">
                <a:solidFill>
                  <a:srgbClr val="FF0000"/>
                </a:solidFill>
              </a:rPr>
              <a:t>airodump-ng</a:t>
            </a:r>
            <a:r>
              <a:rPr lang="es-BO" dirty="0">
                <a:solidFill>
                  <a:srgbClr val="FF0000"/>
                </a:solidFill>
              </a:rPr>
              <a:t> --</a:t>
            </a:r>
            <a:r>
              <a:rPr lang="es-BO" dirty="0">
                <a:solidFill>
                  <a:srgbClr val="FF0000"/>
                </a:solidFill>
              </a:rPr>
              <a:t>ivs</a:t>
            </a:r>
            <a:r>
              <a:rPr lang="es-BO" dirty="0">
                <a:solidFill>
                  <a:srgbClr val="FF0000"/>
                </a:solidFill>
              </a:rPr>
              <a:t> --</a:t>
            </a:r>
            <a:r>
              <a:rPr lang="es-BO" dirty="0">
                <a:solidFill>
                  <a:srgbClr val="FF0000"/>
                </a:solidFill>
              </a:rPr>
              <a:t>write</a:t>
            </a:r>
            <a:r>
              <a:rPr lang="es-BO" dirty="0">
                <a:solidFill>
                  <a:srgbClr val="FF0000"/>
                </a:solidFill>
              </a:rPr>
              <a:t> capture eth1</a:t>
            </a:r>
          </a:p>
          <a:p>
            <a:pPr marL="0" indent="0">
              <a:buNone/>
            </a:pPr>
            <a:r>
              <a:rPr lang="es-BO" dirty="0"/>
              <a:t>3: </a:t>
            </a:r>
            <a:r>
              <a:rPr lang="es-BO" dirty="0">
                <a:solidFill>
                  <a:srgbClr val="FF0000"/>
                </a:solidFill>
              </a:rPr>
              <a:t>aireplay-ng</a:t>
            </a:r>
            <a:r>
              <a:rPr lang="es-BO" dirty="0">
                <a:solidFill>
                  <a:srgbClr val="FF0000"/>
                </a:solidFill>
              </a:rPr>
              <a:t> -1 0 -e SECRET_SSID -a 1e:64:51:3b:ff:3e -h a7:71:fe:8e:d8:25 eth1</a:t>
            </a:r>
          </a:p>
          <a:p>
            <a:pPr marL="0" indent="0">
              <a:buNone/>
            </a:pPr>
            <a:r>
              <a:rPr lang="es-BO" dirty="0"/>
              <a:t>4: </a:t>
            </a:r>
            <a:r>
              <a:rPr lang="es-BO" dirty="0">
                <a:solidFill>
                  <a:srgbClr val="FF0000"/>
                </a:solidFill>
              </a:rPr>
              <a:t>aireplay-ng</a:t>
            </a:r>
            <a:r>
              <a:rPr lang="es-BO" dirty="0">
                <a:solidFill>
                  <a:srgbClr val="FF0000"/>
                </a:solidFill>
              </a:rPr>
              <a:t> -3 -b 1e:64:51:eb:ff:3e -h a7:71:fe:8e:d8:25 eth1</a:t>
            </a:r>
          </a:p>
          <a:p>
            <a:pPr marL="0" indent="0">
              <a:buNone/>
            </a:pPr>
            <a:r>
              <a:rPr lang="es-BO" dirty="0"/>
              <a:t>5: </a:t>
            </a:r>
            <a:r>
              <a:rPr lang="es-BO" dirty="0">
                <a:solidFill>
                  <a:srgbClr val="FF0000"/>
                </a:solidFill>
              </a:rPr>
              <a:t>aircrack-ng</a:t>
            </a:r>
            <a:r>
              <a:rPr lang="es-BO" dirty="0">
                <a:solidFill>
                  <a:srgbClr val="FF0000"/>
                </a:solidFill>
              </a:rPr>
              <a:t> -s </a:t>
            </a:r>
            <a:r>
              <a:rPr lang="es-BO" dirty="0">
                <a:solidFill>
                  <a:srgbClr val="FF0000"/>
                </a:solidFill>
              </a:rPr>
              <a:t>capture.ivs</a:t>
            </a:r>
            <a:endParaRPr lang="es-B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Crack al cifrado </a:t>
            </a:r>
            <a:r>
              <a:rPr lang="es-BO" dirty="0"/>
              <a:t>Wifi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¿Cómo </a:t>
            </a:r>
            <a:r>
              <a:rPr lang="es-BO" dirty="0"/>
              <a:t>crackear</a:t>
            </a:r>
            <a:r>
              <a:rPr lang="es-BO" dirty="0"/>
              <a:t> WPA-PSK utilizando </a:t>
            </a:r>
            <a:r>
              <a:rPr lang="es-BO" dirty="0"/>
              <a:t>aircrack</a:t>
            </a:r>
            <a:r>
              <a:rPr lang="es-BO" dirty="0"/>
              <a:t>?</a:t>
            </a:r>
          </a:p>
          <a:p>
            <a:pPr marL="0" indent="0">
              <a:buNone/>
            </a:pPr>
            <a:r>
              <a:rPr lang="es-BO" dirty="0"/>
              <a:t>Paso 1: Monitorear el tráfico </a:t>
            </a:r>
            <a:r>
              <a:rPr lang="es-BO" dirty="0"/>
              <a:t>wireless</a:t>
            </a:r>
            <a:r>
              <a:rPr lang="es-BO" dirty="0"/>
              <a:t> con </a:t>
            </a:r>
            <a:r>
              <a:rPr lang="es-BO" dirty="0">
                <a:solidFill>
                  <a:srgbClr val="FF0000"/>
                </a:solidFill>
              </a:rPr>
              <a:t>airmon-ng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airmon-ng</a:t>
            </a:r>
            <a:r>
              <a:rPr lang="es-BO" dirty="0">
                <a:solidFill>
                  <a:srgbClr val="FF0000"/>
                </a:solidFill>
              </a:rPr>
              <a:t> </a:t>
            </a:r>
            <a:r>
              <a:rPr lang="es-BO" dirty="0">
                <a:solidFill>
                  <a:srgbClr val="FF0000"/>
                </a:solidFill>
              </a:rPr>
              <a:t>start</a:t>
            </a:r>
            <a:r>
              <a:rPr lang="es-BO" dirty="0">
                <a:solidFill>
                  <a:srgbClr val="FF0000"/>
                </a:solidFill>
              </a:rPr>
              <a:t> eth1</a:t>
            </a:r>
          </a:p>
          <a:p>
            <a:pPr marL="0" indent="0">
              <a:buNone/>
            </a:pPr>
            <a:r>
              <a:rPr lang="es-BO" dirty="0"/>
              <a:t>Paso 2: Recolectar los datos del tráfico con </a:t>
            </a:r>
            <a:r>
              <a:rPr lang="es-BO" dirty="0">
                <a:solidFill>
                  <a:srgbClr val="FF0000"/>
                </a:solidFill>
              </a:rPr>
              <a:t>airodump-ng</a:t>
            </a:r>
            <a:endParaRPr lang="es-B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airodump-ng</a:t>
            </a:r>
            <a:r>
              <a:rPr lang="es-BO" dirty="0">
                <a:solidFill>
                  <a:srgbClr val="FF0000"/>
                </a:solidFill>
              </a:rPr>
              <a:t> --</a:t>
            </a:r>
            <a:r>
              <a:rPr lang="es-BO" dirty="0">
                <a:solidFill>
                  <a:srgbClr val="FF0000"/>
                </a:solidFill>
              </a:rPr>
              <a:t>write</a:t>
            </a:r>
            <a:r>
              <a:rPr lang="es-BO" dirty="0">
                <a:solidFill>
                  <a:srgbClr val="FF0000"/>
                </a:solidFill>
              </a:rPr>
              <a:t> capture eth1r</a:t>
            </a:r>
          </a:p>
        </p:txBody>
      </p:sp>
    </p:spTree>
    <p:extLst>
      <p:ext uri="{BB962C8B-B14F-4D97-AF65-F5344CB8AC3E}">
        <p14:creationId xmlns:p14="http://schemas.microsoft.com/office/powerpoint/2010/main" val="27587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Crack al cifrado </a:t>
            </a:r>
            <a:r>
              <a:rPr lang="es-BO" dirty="0"/>
              <a:t>Wifi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Paso 3: De-autenticar el cliente utilizando </a:t>
            </a:r>
            <a:r>
              <a:rPr lang="es-BO" dirty="0"/>
              <a:t>aireplay-ng</a:t>
            </a:r>
            <a:r>
              <a:rPr lang="es-BO" dirty="0"/>
              <a:t>. El cliente intentará autenticar con AP lo que conducirá a </a:t>
            </a:r>
            <a:r>
              <a:rPr lang="es-BO" dirty="0" smtClean="0"/>
              <a:t>capturar </a:t>
            </a:r>
            <a:r>
              <a:rPr lang="es-BO" dirty="0"/>
              <a:t>a </a:t>
            </a:r>
            <a:r>
              <a:rPr lang="es-BO" dirty="0"/>
              <a:t>airodump</a:t>
            </a:r>
            <a:r>
              <a:rPr lang="es-BO" dirty="0"/>
              <a:t> el paquete de autenticación </a:t>
            </a:r>
            <a:r>
              <a:rPr lang="es-BO" dirty="0" smtClean="0"/>
              <a:t>(</a:t>
            </a:r>
            <a:r>
              <a:rPr lang="es-BO" dirty="0"/>
              <a:t>WPA </a:t>
            </a:r>
            <a:r>
              <a:rPr lang="es-BO" dirty="0"/>
              <a:t>handshake</a:t>
            </a:r>
            <a:r>
              <a:rPr lang="es-BO" dirty="0"/>
              <a:t>).</a:t>
            </a:r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aireplay-ng</a:t>
            </a:r>
            <a:r>
              <a:rPr lang="es-BO" dirty="0">
                <a:solidFill>
                  <a:srgbClr val="FF0000"/>
                </a:solidFill>
              </a:rPr>
              <a:t> --</a:t>
            </a:r>
            <a:r>
              <a:rPr lang="es-BO" dirty="0">
                <a:solidFill>
                  <a:srgbClr val="FF0000"/>
                </a:solidFill>
              </a:rPr>
              <a:t>deauth</a:t>
            </a:r>
            <a:r>
              <a:rPr lang="es-BO" dirty="0">
                <a:solidFill>
                  <a:srgbClr val="FF0000"/>
                </a:solidFill>
              </a:rPr>
              <a:t> 11 -a 02:24:2B:CD:68:EE</a:t>
            </a:r>
          </a:p>
          <a:p>
            <a:pPr marL="0" indent="0">
              <a:buNone/>
            </a:pPr>
            <a:r>
              <a:rPr lang="es-BO" dirty="0"/>
              <a:t>Paso 4: Ejecutar el archivo de captura a través de </a:t>
            </a:r>
            <a:r>
              <a:rPr lang="es-BO" dirty="0"/>
              <a:t>aircrack-ng</a:t>
            </a:r>
            <a:endParaRPr lang="es-BO" dirty="0"/>
          </a:p>
          <a:p>
            <a:pPr marL="0" indent="0">
              <a:buNone/>
            </a:pPr>
            <a:r>
              <a:rPr lang="es-BO" dirty="0">
                <a:solidFill>
                  <a:srgbClr val="FF0000"/>
                </a:solidFill>
              </a:rPr>
              <a:t>aircrack-ng.exe -a 2 -w </a:t>
            </a:r>
            <a:r>
              <a:rPr lang="es-BO" dirty="0">
                <a:solidFill>
                  <a:srgbClr val="FF0000"/>
                </a:solidFill>
              </a:rPr>
              <a:t>capture.cap</a:t>
            </a:r>
            <a:endParaRPr lang="es-B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Crack al cifrado </a:t>
            </a:r>
            <a:r>
              <a:rPr lang="es-BO" dirty="0"/>
              <a:t>Wifi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 de crack WPA: </a:t>
            </a:r>
            <a:r>
              <a:rPr lang="es-BO" dirty="0"/>
              <a:t>KisMAC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Se puede realizar ataques de fuerza bruta a las contraseñas WEP y WPA. Trabaja en MAC OS X</a:t>
            </a:r>
          </a:p>
        </p:txBody>
      </p:sp>
    </p:spTree>
    <p:extLst>
      <p:ext uri="{BB962C8B-B14F-4D97-AF65-F5344CB8AC3E}">
        <p14:creationId xmlns:p14="http://schemas.microsoft.com/office/powerpoint/2010/main" val="272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Crack al cifrado </a:t>
            </a:r>
            <a:r>
              <a:rPr lang="es-BO" dirty="0"/>
              <a:t>Wifi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Crackeando</a:t>
            </a:r>
            <a:r>
              <a:rPr lang="es-BO" dirty="0"/>
              <a:t> WEP utilizando </a:t>
            </a:r>
            <a:r>
              <a:rPr lang="es-BO" dirty="0"/>
              <a:t>Cain</a:t>
            </a:r>
            <a:r>
              <a:rPr lang="es-BO" dirty="0"/>
              <a:t> &amp; Abel. Esta herramienta implementa cracking estático y el método PTW cracking para recuperar claves WEP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/>
              <a:t>Fuerza bruta en WPA utilizando </a:t>
            </a:r>
            <a:r>
              <a:rPr lang="es-BO" dirty="0"/>
              <a:t>Cain</a:t>
            </a:r>
            <a:r>
              <a:rPr lang="es-BO" dirty="0"/>
              <a:t> &amp; Abel. Se </a:t>
            </a:r>
            <a:r>
              <a:rPr lang="es-BO" dirty="0"/>
              <a:t>sniffea</a:t>
            </a:r>
            <a:r>
              <a:rPr lang="es-BO" dirty="0"/>
              <a:t> la red </a:t>
            </a:r>
            <a:r>
              <a:rPr lang="es-BO" dirty="0"/>
              <a:t>wireless</a:t>
            </a:r>
            <a:r>
              <a:rPr lang="es-BO" dirty="0"/>
              <a:t> y </a:t>
            </a:r>
            <a:r>
              <a:rPr lang="es-BO" dirty="0"/>
              <a:t>crackea</a:t>
            </a:r>
            <a:r>
              <a:rPr lang="es-BO" dirty="0"/>
              <a:t> las contraseñas WPA-PSK utilizando diccionario y fuerza bruta.</a:t>
            </a:r>
          </a:p>
        </p:txBody>
      </p:sp>
    </p:spTree>
    <p:extLst>
      <p:ext uri="{BB962C8B-B14F-4D97-AF65-F5344CB8AC3E}">
        <p14:creationId xmlns:p14="http://schemas.microsoft.com/office/powerpoint/2010/main" val="40398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Crack al cifrado </a:t>
            </a:r>
            <a:r>
              <a:rPr lang="es-BO" dirty="0"/>
              <a:t>Wifi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 de crack WPA: </a:t>
            </a:r>
            <a:r>
              <a:rPr lang="es-BO" dirty="0"/>
              <a:t>Elcomsoft</a:t>
            </a:r>
            <a:r>
              <a:rPr lang="es-BO" dirty="0"/>
              <a:t> </a:t>
            </a:r>
            <a:r>
              <a:rPr lang="es-BO" dirty="0"/>
              <a:t>Wireless</a:t>
            </a:r>
            <a:r>
              <a:rPr lang="es-BO" dirty="0"/>
              <a:t> Security Auditor. Permite a los administradores de la red auditar redes </a:t>
            </a:r>
            <a:r>
              <a:rPr lang="es-BO" dirty="0"/>
              <a:t>wireless</a:t>
            </a:r>
            <a:r>
              <a:rPr lang="es-BO" dirty="0"/>
              <a:t> accesibles. Viene con un </a:t>
            </a:r>
            <a:r>
              <a:rPr lang="es-BO" dirty="0"/>
              <a:t>un</a:t>
            </a:r>
            <a:r>
              <a:rPr lang="es-BO" dirty="0"/>
              <a:t> </a:t>
            </a:r>
            <a:r>
              <a:rPr lang="es-BO" dirty="0"/>
              <a:t>sniffer</a:t>
            </a:r>
            <a:r>
              <a:rPr lang="es-BO" dirty="0"/>
              <a:t> de </a:t>
            </a:r>
            <a:r>
              <a:rPr lang="es-BO" dirty="0" smtClean="0"/>
              <a:t>redes </a:t>
            </a:r>
            <a:r>
              <a:rPr lang="es-BO" dirty="0"/>
              <a:t>wireless</a:t>
            </a:r>
            <a:r>
              <a:rPr lang="es-BO" dirty="0"/>
              <a:t> (con adaptadores </a:t>
            </a:r>
            <a:r>
              <a:rPr lang="es-BO" dirty="0"/>
              <a:t>AirPcap</a:t>
            </a:r>
            <a:r>
              <a:rPr lang="es-BO" dirty="0"/>
              <a:t>). Revisa la fortaleza de las contraseñas WPA/WPA2-PSK que protegen la red.</a:t>
            </a:r>
          </a:p>
        </p:txBody>
      </p:sp>
    </p:spTree>
    <p:extLst>
      <p:ext uri="{BB962C8B-B14F-4D97-AF65-F5344CB8AC3E}">
        <p14:creationId xmlns:p14="http://schemas.microsoft.com/office/powerpoint/2010/main" val="335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Crack al cifrado </a:t>
            </a:r>
            <a:r>
              <a:rPr lang="es-BO" dirty="0"/>
              <a:t>Wifi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WI-FI </a:t>
            </a:r>
            <a:r>
              <a:rPr lang="es-BO" dirty="0"/>
              <a:t>Sniffer</a:t>
            </a:r>
            <a:r>
              <a:rPr lang="es-BO" dirty="0"/>
              <a:t>: </a:t>
            </a:r>
            <a:r>
              <a:rPr lang="es-BO" dirty="0"/>
              <a:t>Kismet</a:t>
            </a:r>
            <a:r>
              <a:rPr lang="es-BO" dirty="0"/>
              <a:t>. Capa 2 detector de red, </a:t>
            </a:r>
            <a:r>
              <a:rPr lang="es-BO" dirty="0"/>
              <a:t>sniffer</a:t>
            </a:r>
            <a:r>
              <a:rPr lang="es-BO" dirty="0"/>
              <a:t> e IDS. Identifica redes colectando paquetes </a:t>
            </a:r>
            <a:r>
              <a:rPr lang="es-BO" dirty="0" smtClean="0"/>
              <a:t>pasivamente. </a:t>
            </a:r>
            <a:r>
              <a:rPr lang="es-BO" dirty="0"/>
              <a:t>Detecta redes escondidas y la presencia de redes no </a:t>
            </a:r>
            <a:r>
              <a:rPr lang="es-BO" dirty="0" smtClean="0"/>
              <a:t>balizamiento, vía </a:t>
            </a:r>
            <a:r>
              <a:rPr lang="es-BO" dirty="0"/>
              <a:t>tráfico de datos.</a:t>
            </a:r>
          </a:p>
        </p:txBody>
      </p:sp>
    </p:spTree>
    <p:extLst>
      <p:ext uri="{BB962C8B-B14F-4D97-AF65-F5344CB8AC3E}">
        <p14:creationId xmlns:p14="http://schemas.microsoft.com/office/powerpoint/2010/main" val="38184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Bluetooth Hacking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Se refiere a la explotación de vulnerabilidades de la pila Bluetooth que comprometen datos sensibles en dispositivos y redes Bluetooth.</a:t>
            </a:r>
          </a:p>
        </p:txBody>
      </p:sp>
    </p:spTree>
    <p:extLst>
      <p:ext uri="{BB962C8B-B14F-4D97-AF65-F5344CB8AC3E}">
        <p14:creationId xmlns:p14="http://schemas.microsoft.com/office/powerpoint/2010/main" val="3154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Wi</a:t>
            </a:r>
            <a:r>
              <a:rPr lang="es-BO" dirty="0"/>
              <a:t>-Fi </a:t>
            </a:r>
            <a:r>
              <a:rPr lang="es-BO" dirty="0"/>
              <a:t>Hotspot</a:t>
            </a:r>
            <a:r>
              <a:rPr lang="es-BO" dirty="0"/>
              <a:t> </a:t>
            </a:r>
            <a:r>
              <a:rPr lang="es-BO" dirty="0"/>
              <a:t>Finder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jiwire.com</a:t>
            </a:r>
            <a:r>
              <a:rPr lang="es-BO" dirty="0"/>
              <a:t>. Es un </a:t>
            </a:r>
            <a:r>
              <a:rPr lang="es-BO" dirty="0"/>
              <a:t>hotspot</a:t>
            </a:r>
            <a:r>
              <a:rPr lang="es-BO" dirty="0"/>
              <a:t> que muestra más de 338,271 </a:t>
            </a:r>
            <a:r>
              <a:rPr lang="es-BO" dirty="0"/>
              <a:t>hotspots</a:t>
            </a:r>
            <a:r>
              <a:rPr lang="es-BO" dirty="0"/>
              <a:t> gratuitas y pagadas en 144 </a:t>
            </a:r>
            <a:r>
              <a:rPr lang="es-BO" dirty="0" smtClean="0"/>
              <a:t>países.</a:t>
            </a:r>
            <a:endParaRPr lang="es-BO" dirty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Otro</a:t>
            </a:r>
            <a:r>
              <a:rPr lang="es-BO" dirty="0"/>
              <a:t>: WeFi.com</a:t>
            </a:r>
          </a:p>
        </p:txBody>
      </p:sp>
    </p:spTree>
    <p:extLst>
      <p:ext uri="{BB962C8B-B14F-4D97-AF65-F5344CB8AC3E}">
        <p14:creationId xmlns:p14="http://schemas.microsoft.com/office/powerpoint/2010/main" val="13267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Bluetotth</a:t>
            </a:r>
            <a:r>
              <a:rPr lang="es-BO" dirty="0" smtClean="0"/>
              <a:t> Hacking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800" dirty="0"/>
              <a:t>Bluemacking</a:t>
            </a:r>
            <a:r>
              <a:rPr lang="es-BO" sz="2800" dirty="0"/>
              <a:t>: Ataque </a:t>
            </a:r>
            <a:r>
              <a:rPr lang="es-BO" sz="2800" dirty="0"/>
              <a:t>DoS</a:t>
            </a:r>
            <a:r>
              <a:rPr lang="es-BO" sz="2800" dirty="0"/>
              <a:t> que </a:t>
            </a:r>
            <a:r>
              <a:rPr lang="es-BO" sz="2800" dirty="0" smtClean="0"/>
              <a:t>hace </a:t>
            </a:r>
            <a:r>
              <a:rPr lang="es-BO" sz="2800" dirty="0" smtClean="0"/>
              <a:t>overflow</a:t>
            </a:r>
            <a:r>
              <a:rPr lang="es-BO" sz="2800" dirty="0" smtClean="0"/>
              <a:t> a  </a:t>
            </a:r>
            <a:r>
              <a:rPr lang="es-BO" sz="2800" dirty="0"/>
              <a:t>dispositivos </a:t>
            </a:r>
            <a:r>
              <a:rPr lang="es-BO" sz="2800" dirty="0"/>
              <a:t>bluetooth</a:t>
            </a:r>
            <a:r>
              <a:rPr lang="es-BO" sz="2800" dirty="0"/>
              <a:t> con paquetes aleatorios causando que el dispositivo se bloqueé.</a:t>
            </a:r>
          </a:p>
          <a:p>
            <a:r>
              <a:rPr lang="es-BO" sz="2800" dirty="0" smtClean="0"/>
              <a:t>Blue </a:t>
            </a:r>
            <a:r>
              <a:rPr lang="es-BO" sz="2800" dirty="0"/>
              <a:t>Snarfning</a:t>
            </a:r>
            <a:r>
              <a:rPr lang="es-BO" sz="2800" dirty="0"/>
              <a:t>: El robo de la información de un dispositivo </a:t>
            </a:r>
            <a:r>
              <a:rPr lang="es-BO" sz="2800" dirty="0"/>
              <a:t>wireless</a:t>
            </a:r>
            <a:r>
              <a:rPr lang="es-BO" sz="2800" dirty="0"/>
              <a:t> a través de una conexión Bluetooth.</a:t>
            </a:r>
          </a:p>
          <a:p>
            <a:r>
              <a:rPr lang="es-BO" sz="2800" dirty="0" smtClean="0"/>
              <a:t>Bluejacking</a:t>
            </a:r>
            <a:r>
              <a:rPr lang="es-BO" sz="2800" dirty="0"/>
              <a:t>: Arte de </a:t>
            </a:r>
            <a:r>
              <a:rPr lang="es-BO" sz="2800" dirty="0" smtClean="0"/>
              <a:t>enviar </a:t>
            </a:r>
            <a:r>
              <a:rPr lang="es-BO" sz="2800" dirty="0"/>
              <a:t>mensajes no solicitados a través de dispositivos Bluetooth como PDS o celulares.</a:t>
            </a:r>
          </a:p>
          <a:p>
            <a:r>
              <a:rPr lang="es-BO" sz="2800" dirty="0" smtClean="0"/>
              <a:t>BlueSniff</a:t>
            </a:r>
            <a:r>
              <a:rPr lang="es-BO" sz="2800" dirty="0"/>
              <a:t>: Prueba de concepto para utilidad </a:t>
            </a:r>
            <a:r>
              <a:rPr lang="es-BO" sz="2800" dirty="0"/>
              <a:t>wardriving</a:t>
            </a:r>
            <a:r>
              <a:rPr lang="es-BO" sz="2800" dirty="0"/>
              <a:t> Bluetooth.</a:t>
            </a:r>
          </a:p>
        </p:txBody>
      </p:sp>
    </p:spTree>
    <p:extLst>
      <p:ext uri="{BB962C8B-B14F-4D97-AF65-F5344CB8AC3E}">
        <p14:creationId xmlns:p14="http://schemas.microsoft.com/office/powerpoint/2010/main" val="2317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Pila Bluetooth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Modos de </a:t>
            </a:r>
            <a:r>
              <a:rPr lang="es-BO" dirty="0" smtClean="0"/>
              <a:t>descubrimiento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1. </a:t>
            </a:r>
            <a:r>
              <a:rPr lang="es-BO" dirty="0"/>
              <a:t>Discoverable</a:t>
            </a:r>
            <a:r>
              <a:rPr lang="es-BO" dirty="0"/>
              <a:t>: </a:t>
            </a:r>
            <a:r>
              <a:rPr lang="es-BO" dirty="0" smtClean="0"/>
              <a:t>Envía </a:t>
            </a:r>
            <a:r>
              <a:rPr lang="es-BO" dirty="0"/>
              <a:t>respuestas de consulta a todas las consultas.</a:t>
            </a:r>
          </a:p>
          <a:p>
            <a:pPr marL="0" indent="0">
              <a:buNone/>
            </a:pPr>
            <a:r>
              <a:rPr lang="es-BO" dirty="0"/>
              <a:t>2. </a:t>
            </a:r>
            <a:r>
              <a:rPr lang="es-BO" dirty="0"/>
              <a:t>Limited</a:t>
            </a:r>
            <a:r>
              <a:rPr lang="es-BO" dirty="0"/>
              <a:t> </a:t>
            </a:r>
            <a:r>
              <a:rPr lang="es-BO" dirty="0"/>
              <a:t>discoverable</a:t>
            </a:r>
            <a:r>
              <a:rPr lang="es-BO" dirty="0"/>
              <a:t>: Visible por un cierto periodo de tiempo.</a:t>
            </a:r>
          </a:p>
          <a:p>
            <a:pPr marL="0" indent="0">
              <a:buNone/>
            </a:pPr>
            <a:r>
              <a:rPr lang="es-BO" dirty="0"/>
              <a:t>3. Non-</a:t>
            </a:r>
            <a:r>
              <a:rPr lang="es-BO" dirty="0"/>
              <a:t>discoverable</a:t>
            </a:r>
            <a:r>
              <a:rPr lang="es-BO" dirty="0"/>
              <a:t>: Nunca responde a un </a:t>
            </a:r>
            <a:r>
              <a:rPr lang="es-BO" dirty="0"/>
              <a:t>scan</a:t>
            </a:r>
            <a:r>
              <a:rPr lang="es-BO" dirty="0"/>
              <a:t> de consulta.</a:t>
            </a:r>
          </a:p>
        </p:txBody>
      </p:sp>
    </p:spTree>
    <p:extLst>
      <p:ext uri="{BB962C8B-B14F-4D97-AF65-F5344CB8AC3E}">
        <p14:creationId xmlns:p14="http://schemas.microsoft.com/office/powerpoint/2010/main" val="42551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Pila Bluetooth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Modos de emparejamiento</a:t>
            </a:r>
          </a:p>
          <a:p>
            <a:pPr marL="0" indent="0">
              <a:buNone/>
            </a:pPr>
            <a:r>
              <a:rPr lang="es-BO" dirty="0"/>
              <a:t>1. Non-</a:t>
            </a:r>
            <a:r>
              <a:rPr lang="es-BO" dirty="0"/>
              <a:t>pairable</a:t>
            </a:r>
            <a:r>
              <a:rPr lang="es-BO" dirty="0"/>
              <a:t> </a:t>
            </a:r>
            <a:r>
              <a:rPr lang="es-BO" dirty="0"/>
              <a:t>mode</a:t>
            </a:r>
            <a:r>
              <a:rPr lang="es-BO" dirty="0"/>
              <a:t>: </a:t>
            </a:r>
            <a:r>
              <a:rPr lang="es-BO" dirty="0" smtClean="0"/>
              <a:t>Rechaza </a:t>
            </a:r>
            <a:r>
              <a:rPr lang="es-BO" dirty="0"/>
              <a:t>cada consulta de vinculación.</a:t>
            </a:r>
          </a:p>
          <a:p>
            <a:pPr marL="0" indent="0">
              <a:buNone/>
            </a:pPr>
            <a:r>
              <a:rPr lang="es-BO" dirty="0"/>
              <a:t>2. </a:t>
            </a:r>
            <a:r>
              <a:rPr lang="es-BO" dirty="0"/>
              <a:t>Pairable</a:t>
            </a:r>
            <a:r>
              <a:rPr lang="es-BO" dirty="0"/>
              <a:t> </a:t>
            </a:r>
            <a:r>
              <a:rPr lang="es-BO" dirty="0"/>
              <a:t>mode</a:t>
            </a:r>
            <a:r>
              <a:rPr lang="es-BO" dirty="0"/>
              <a:t>: Se asociará a la petición.</a:t>
            </a:r>
          </a:p>
        </p:txBody>
      </p:sp>
    </p:spTree>
    <p:extLst>
      <p:ext uri="{BB962C8B-B14F-4D97-AF65-F5344CB8AC3E}">
        <p14:creationId xmlns:p14="http://schemas.microsoft.com/office/powerpoint/2010/main" val="7856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Amenazas Bluetooth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 smtClean="0"/>
              <a:t>Fuga </a:t>
            </a:r>
            <a:r>
              <a:rPr lang="es-BO" dirty="0"/>
              <a:t>de calendarios y libros de direcciones.</a:t>
            </a:r>
          </a:p>
          <a:p>
            <a:r>
              <a:rPr lang="es-BO" dirty="0" smtClean="0"/>
              <a:t>Dispositivos </a:t>
            </a:r>
            <a:r>
              <a:rPr lang="es-BO" dirty="0"/>
              <a:t>de escucha.</a:t>
            </a:r>
          </a:p>
          <a:p>
            <a:r>
              <a:rPr lang="es-BO" dirty="0" smtClean="0"/>
              <a:t>Envío </a:t>
            </a:r>
            <a:r>
              <a:rPr lang="es-BO" dirty="0"/>
              <a:t>de mensajes </a:t>
            </a:r>
            <a:r>
              <a:rPr lang="es-BO" dirty="0" smtClean="0"/>
              <a:t>SMS.</a:t>
            </a:r>
            <a:endParaRPr lang="es-BO" dirty="0"/>
          </a:p>
          <a:p>
            <a:r>
              <a:rPr lang="es-BO" dirty="0" smtClean="0"/>
              <a:t>Causa </a:t>
            </a:r>
            <a:r>
              <a:rPr lang="es-BO" dirty="0"/>
              <a:t>pérdida financiera.</a:t>
            </a:r>
          </a:p>
          <a:p>
            <a:r>
              <a:rPr lang="es-BO" dirty="0" smtClean="0"/>
              <a:t>Control </a:t>
            </a:r>
            <a:r>
              <a:rPr lang="es-BO" dirty="0"/>
              <a:t>remoto.</a:t>
            </a:r>
          </a:p>
          <a:p>
            <a:r>
              <a:rPr lang="es-BO" dirty="0" smtClean="0"/>
              <a:t>Ingeniería </a:t>
            </a:r>
            <a:r>
              <a:rPr lang="es-BO" dirty="0"/>
              <a:t>social.</a:t>
            </a:r>
          </a:p>
          <a:p>
            <a:r>
              <a:rPr lang="es-BO" dirty="0" smtClean="0"/>
              <a:t>Código </a:t>
            </a:r>
            <a:r>
              <a:rPr lang="es-BO" dirty="0"/>
              <a:t>malicioso.</a:t>
            </a:r>
          </a:p>
          <a:p>
            <a:r>
              <a:rPr lang="es-BO" dirty="0" smtClean="0"/>
              <a:t>Vulnerabilidades del </a:t>
            </a:r>
            <a:r>
              <a:rPr lang="es-BO" dirty="0"/>
              <a:t>protocolo.</a:t>
            </a:r>
          </a:p>
        </p:txBody>
      </p:sp>
    </p:spTree>
    <p:extLst>
      <p:ext uri="{BB962C8B-B14F-4D97-AF65-F5344CB8AC3E}">
        <p14:creationId xmlns:p14="http://schemas.microsoft.com/office/powerpoint/2010/main" val="7547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¿Como realizar </a:t>
            </a:r>
            <a:r>
              <a:rPr lang="es-BO" dirty="0"/>
              <a:t>bluejack</a:t>
            </a:r>
            <a:r>
              <a:rPr lang="es-BO" dirty="0"/>
              <a:t> a una víctima?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Paso 1: Seleccionar un área, café internet, celular, shopping center, etc.. Ir a contactos en tu libro de direcciones.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Paso </a:t>
            </a:r>
            <a:r>
              <a:rPr lang="es-BO" dirty="0"/>
              <a:t>2. Crear un nuevo contacto, en el libro. Ingresar el mensaje en el campo nombre, </a:t>
            </a:r>
            <a:r>
              <a:rPr lang="es-BO" dirty="0"/>
              <a:t>ej</a:t>
            </a:r>
            <a:r>
              <a:rPr lang="es-BO" dirty="0"/>
              <a:t>: "</a:t>
            </a:r>
            <a:r>
              <a:rPr lang="es-BO" dirty="0" smtClean="0"/>
              <a:t>quis</a:t>
            </a:r>
            <a:endParaRPr lang="es-BO" dirty="0" smtClean="0"/>
          </a:p>
        </p:txBody>
      </p:sp>
    </p:spTree>
    <p:extLst>
      <p:ext uri="{BB962C8B-B14F-4D97-AF65-F5344CB8AC3E}">
        <p14:creationId xmlns:p14="http://schemas.microsoft.com/office/powerpoint/2010/main" val="12619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¿Como realizar </a:t>
            </a:r>
            <a:r>
              <a:rPr lang="es-BO" dirty="0"/>
              <a:t>bluejack</a:t>
            </a:r>
            <a:r>
              <a:rPr lang="es-BO" dirty="0"/>
              <a:t> a una víctima?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600" dirty="0"/>
              <a:t>Paso 3. Guardar el nuevo contacto con el texto del nombre y sin número de teléfono. Elegir </a:t>
            </a:r>
            <a:r>
              <a:rPr lang="es-BO" sz="2600" dirty="0" smtClean="0"/>
              <a:t>enviar vía </a:t>
            </a:r>
            <a:r>
              <a:rPr lang="es-BO" sz="2600" dirty="0"/>
              <a:t>Bluetooth. Esto buscará cualquier dispositivo Bluetooth en el  </a:t>
            </a:r>
            <a:r>
              <a:rPr lang="es-BO" sz="2600" dirty="0" smtClean="0"/>
              <a:t>rango quisieras </a:t>
            </a:r>
            <a:r>
              <a:rPr lang="es-BO" sz="2600" dirty="0"/>
              <a:t>ir a una cita conmigo</a:t>
            </a:r>
            <a:r>
              <a:rPr lang="es-BO" sz="2600" dirty="0" smtClean="0"/>
              <a:t>?</a:t>
            </a:r>
          </a:p>
          <a:p>
            <a:pPr marL="0" indent="0">
              <a:buNone/>
            </a:pPr>
            <a:endParaRPr lang="es-BO" sz="2600" dirty="0"/>
          </a:p>
          <a:p>
            <a:pPr marL="0" indent="0">
              <a:buNone/>
            </a:pPr>
            <a:r>
              <a:rPr lang="es-BO" sz="2600" dirty="0"/>
              <a:t>Paso 4. </a:t>
            </a:r>
            <a:r>
              <a:rPr lang="es-BO" sz="2600" dirty="0" smtClean="0"/>
              <a:t>Elegir </a:t>
            </a:r>
            <a:r>
              <a:rPr lang="es-BO" sz="2600" dirty="0"/>
              <a:t>un teléfono desde la lista descubierta pro el </a:t>
            </a:r>
            <a:r>
              <a:rPr lang="es-BO" sz="2600" dirty="0"/>
              <a:t>bluetooth</a:t>
            </a:r>
            <a:r>
              <a:rPr lang="es-BO" sz="2600" dirty="0"/>
              <a:t> y </a:t>
            </a:r>
            <a:r>
              <a:rPr lang="es-BO" sz="2600" dirty="0" smtClean="0"/>
              <a:t>enviar </a:t>
            </a:r>
            <a:r>
              <a:rPr lang="es-BO" sz="2600" dirty="0"/>
              <a:t>el contacto. Recibirá un mensaje "tarjeta </a:t>
            </a:r>
            <a:r>
              <a:rPr lang="es-BO" sz="2600" dirty="0" smtClean="0"/>
              <a:t>enviada" </a:t>
            </a:r>
            <a:r>
              <a:rPr lang="es-BO" sz="2600" dirty="0"/>
              <a:t>y luego podrás escuchar por el tono </a:t>
            </a:r>
            <a:r>
              <a:rPr lang="es-BO" sz="2600" dirty="0" smtClean="0"/>
              <a:t>de </a:t>
            </a:r>
            <a:r>
              <a:rPr lang="es-BO" sz="2600" dirty="0"/>
              <a:t>mensaje de SMS de la víctima</a:t>
            </a:r>
            <a:r>
              <a:rPr lang="es-BO" sz="2600" dirty="0" smtClean="0"/>
              <a:t>.</a:t>
            </a:r>
            <a:br>
              <a:rPr lang="es-BO" sz="2600" dirty="0" smtClean="0"/>
            </a:br>
            <a:endParaRPr lang="es-BO" sz="2600" dirty="0"/>
          </a:p>
          <a:p>
            <a:pPr marL="0" indent="0">
              <a:buNone/>
            </a:pPr>
            <a:r>
              <a:rPr lang="es-BO" sz="2400" dirty="0"/>
              <a:t>Bluejacking</a:t>
            </a:r>
            <a:r>
              <a:rPr lang="es-BO" sz="2400" dirty="0"/>
              <a:t> es un nuevo término utilizado que define la actividad de </a:t>
            </a:r>
            <a:r>
              <a:rPr lang="es-BO" sz="2400" dirty="0" smtClean="0"/>
              <a:t>enviar </a:t>
            </a:r>
            <a:r>
              <a:rPr lang="es-BO" sz="2400" dirty="0"/>
              <a:t>mensajes anónimos en dispositivos Bluetooth </a:t>
            </a:r>
            <a:r>
              <a:rPr lang="es-BO" sz="2400" dirty="0" smtClean="0"/>
              <a:t>vía </a:t>
            </a:r>
            <a:r>
              <a:rPr lang="es-BO" sz="2400" dirty="0"/>
              <a:t>protocolo OBEX.</a:t>
            </a:r>
          </a:p>
        </p:txBody>
      </p:sp>
    </p:spTree>
    <p:extLst>
      <p:ext uri="{BB962C8B-B14F-4D97-AF65-F5344CB8AC3E}">
        <p14:creationId xmlns:p14="http://schemas.microsoft.com/office/powerpoint/2010/main" val="19894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¿Como realizar </a:t>
            </a:r>
            <a:r>
              <a:rPr lang="es-BO" dirty="0"/>
              <a:t>bluejack</a:t>
            </a:r>
            <a:r>
              <a:rPr lang="es-BO" dirty="0"/>
              <a:t> a una víctima?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Herramienta hacking </a:t>
            </a:r>
            <a:r>
              <a:rPr lang="es-BO" dirty="0"/>
              <a:t>bluetooth</a:t>
            </a:r>
            <a:r>
              <a:rPr lang="es-BO" dirty="0"/>
              <a:t>: </a:t>
            </a:r>
            <a:r>
              <a:rPr lang="es-BO" dirty="0"/>
              <a:t>Super</a:t>
            </a:r>
            <a:r>
              <a:rPr lang="es-BO" dirty="0"/>
              <a:t> Bluetooth </a:t>
            </a:r>
            <a:r>
              <a:rPr lang="es-BO" dirty="0"/>
              <a:t>Hack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Es un troyano </a:t>
            </a:r>
            <a:r>
              <a:rPr lang="es-BO" dirty="0"/>
              <a:t>bluetooth</a:t>
            </a:r>
            <a:r>
              <a:rPr lang="es-BO" dirty="0"/>
              <a:t>, que controla y lee información desde el celular de la víctima. Utiliza comandos at </a:t>
            </a:r>
            <a:r>
              <a:rPr lang="es-BO" dirty="0"/>
              <a:t>bluetooth</a:t>
            </a:r>
            <a:r>
              <a:rPr lang="es-BO" dirty="0"/>
              <a:t> para acceder/</a:t>
            </a:r>
            <a:r>
              <a:rPr lang="es-BO" dirty="0"/>
              <a:t>hackear</a:t>
            </a:r>
            <a:r>
              <a:rPr lang="es-BO" dirty="0"/>
              <a:t> teléfonos </a:t>
            </a:r>
            <a:r>
              <a:rPr lang="es-BO" dirty="0"/>
              <a:t>bluetooth</a:t>
            </a:r>
            <a:r>
              <a:rPr lang="es-BO" dirty="0"/>
              <a:t>. Una vez </a:t>
            </a:r>
            <a:r>
              <a:rPr lang="es-BO" dirty="0" smtClean="0"/>
              <a:t>infectado</a:t>
            </a:r>
            <a:r>
              <a:rPr lang="es-BO" dirty="0"/>
              <a:t>, habilita a los atacantes a leer mensajes y contactos, cambiar perfil, manipular </a:t>
            </a:r>
            <a:r>
              <a:rPr lang="es-BO" dirty="0"/>
              <a:t>ringtones</a:t>
            </a:r>
            <a:r>
              <a:rPr lang="es-BO" dirty="0"/>
              <a:t>, </a:t>
            </a:r>
            <a:r>
              <a:rPr lang="es-BO" dirty="0" smtClean="0"/>
              <a:t>reiniciar </a:t>
            </a:r>
            <a:r>
              <a:rPr lang="es-BO" dirty="0"/>
              <a:t>el </a:t>
            </a:r>
            <a:r>
              <a:rPr lang="es-BO" dirty="0" smtClean="0"/>
              <a:t>celular, </a:t>
            </a:r>
            <a:r>
              <a:rPr lang="es-BO" dirty="0"/>
              <a:t>opciones de fábrica, etc.</a:t>
            </a:r>
          </a:p>
        </p:txBody>
      </p:sp>
    </p:spTree>
    <p:extLst>
      <p:ext uri="{BB962C8B-B14F-4D97-AF65-F5344CB8AC3E}">
        <p14:creationId xmlns:p14="http://schemas.microsoft.com/office/powerpoint/2010/main" val="40775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¿Como realizar </a:t>
            </a:r>
            <a:r>
              <a:rPr lang="es-BO" dirty="0"/>
              <a:t>bluejack</a:t>
            </a:r>
            <a:r>
              <a:rPr lang="es-BO" dirty="0"/>
              <a:t> a una víctima?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600" dirty="0"/>
              <a:t>Herramienta hacking </a:t>
            </a:r>
            <a:r>
              <a:rPr lang="es-BO" sz="2600" dirty="0"/>
              <a:t>bluetooth</a:t>
            </a:r>
            <a:r>
              <a:rPr lang="es-BO" sz="2600" dirty="0"/>
              <a:t>: </a:t>
            </a:r>
            <a:r>
              <a:rPr lang="es-BO" sz="2600" dirty="0" smtClean="0"/>
              <a:t>Phonesnoop</a:t>
            </a:r>
            <a:r>
              <a:rPr lang="es-BO" sz="2600" dirty="0" smtClean="0"/>
              <a:t>: Es </a:t>
            </a:r>
            <a:r>
              <a:rPr lang="es-BO" sz="2600" dirty="0"/>
              <a:t>un spyware BlackBerry que habilita al atacante a activar remotamente el micrófono del </a:t>
            </a:r>
            <a:r>
              <a:rPr lang="es-BO" sz="2600" dirty="0" smtClean="0"/>
              <a:t>BlackBerry </a:t>
            </a:r>
            <a:r>
              <a:rPr lang="es-BO" sz="2600" dirty="0"/>
              <a:t>y escuchar sonidos cerca de él. </a:t>
            </a:r>
          </a:p>
          <a:p>
            <a:endParaRPr lang="es-BO" sz="2600" dirty="0"/>
          </a:p>
          <a:p>
            <a:r>
              <a:rPr lang="es-BO" sz="2600" dirty="0"/>
              <a:t>Otra herramienta: </a:t>
            </a:r>
            <a:r>
              <a:rPr lang="es-BO" sz="2600" dirty="0" smtClean="0"/>
              <a:t>BlueScanner</a:t>
            </a:r>
            <a:r>
              <a:rPr lang="es-BO" sz="2600" dirty="0" smtClean="0"/>
              <a:t>: Es </a:t>
            </a:r>
            <a:r>
              <a:rPr lang="es-BO" sz="2600" dirty="0"/>
              <a:t>una herramienta de valoración para </a:t>
            </a:r>
            <a:r>
              <a:rPr lang="es-BO" sz="2600" dirty="0" smtClean="0"/>
              <a:t>Windows. </a:t>
            </a:r>
            <a:r>
              <a:rPr lang="es-BO" sz="2600" dirty="0"/>
              <a:t>Descubre tipos de dispositivo (teléfono, computadora, teclado, </a:t>
            </a:r>
            <a:r>
              <a:rPr lang="es-BO" sz="2600" dirty="0"/>
              <a:t>pda</a:t>
            </a:r>
            <a:r>
              <a:rPr lang="es-BO" sz="2600" dirty="0"/>
              <a:t>, etc.) y los servicios publicados por los </a:t>
            </a:r>
            <a:r>
              <a:rPr lang="es-BO" sz="2600" dirty="0" smtClean="0"/>
              <a:t>dispositivos</a:t>
            </a:r>
            <a:r>
              <a:rPr lang="es-BO" sz="2600" dirty="0"/>
              <a:t>. Guarda toda la información que puede ser adquirida por el dispositivo, sin intento de autenticar con el dispositivo remoto.</a:t>
            </a:r>
          </a:p>
        </p:txBody>
      </p:sp>
    </p:spTree>
    <p:extLst>
      <p:ext uri="{BB962C8B-B14F-4D97-AF65-F5344CB8AC3E}">
        <p14:creationId xmlns:p14="http://schemas.microsoft.com/office/powerpoint/2010/main" val="42582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3100" dirty="0"/>
              <a:t>¿Cómo defenderse contra Bluetooth Hacking?</a:t>
            </a:r>
          </a:p>
          <a:p>
            <a:r>
              <a:rPr lang="es-BO" sz="3100" dirty="0" smtClean="0"/>
              <a:t>Utilizar </a:t>
            </a:r>
            <a:r>
              <a:rPr lang="es-BO" sz="3100" dirty="0"/>
              <a:t>patrones no regulares como PIN </a:t>
            </a:r>
            <a:r>
              <a:rPr lang="es-BO" sz="3100" dirty="0"/>
              <a:t>keys</a:t>
            </a:r>
            <a:r>
              <a:rPr lang="es-BO" sz="3100" dirty="0"/>
              <a:t>.</a:t>
            </a:r>
          </a:p>
          <a:p>
            <a:r>
              <a:rPr lang="es-BO" sz="3100" dirty="0" smtClean="0"/>
              <a:t>Habilitar </a:t>
            </a:r>
            <a:r>
              <a:rPr lang="es-BO" sz="3100" dirty="0"/>
              <a:t>encriptación.</a:t>
            </a:r>
          </a:p>
          <a:p>
            <a:r>
              <a:rPr lang="es-BO" sz="3100" dirty="0" smtClean="0"/>
              <a:t>Revisar </a:t>
            </a:r>
            <a:r>
              <a:rPr lang="es-BO" sz="3100" dirty="0"/>
              <a:t>todos los dispositivos vinculados.</a:t>
            </a:r>
          </a:p>
          <a:p>
            <a:r>
              <a:rPr lang="es-BO" sz="3100" dirty="0" smtClean="0"/>
              <a:t>Mantener </a:t>
            </a:r>
            <a:r>
              <a:rPr lang="es-BO" sz="3100" dirty="0"/>
              <a:t>el BT en estado deshabilitado.</a:t>
            </a:r>
          </a:p>
          <a:p>
            <a:r>
              <a:rPr lang="es-BO" sz="3100" dirty="0" smtClean="0"/>
              <a:t>Mantener </a:t>
            </a:r>
            <a:r>
              <a:rPr lang="es-BO" sz="3100" dirty="0"/>
              <a:t>el BT en modo no descubrimiento (oculto).</a:t>
            </a:r>
          </a:p>
          <a:p>
            <a:r>
              <a:rPr lang="es-BO" sz="3100" dirty="0" smtClean="0"/>
              <a:t>No </a:t>
            </a:r>
            <a:r>
              <a:rPr lang="es-BO" sz="3100" dirty="0"/>
              <a:t>aceptar solicitudes inesperadas.</a:t>
            </a:r>
          </a:p>
        </p:txBody>
      </p:sp>
    </p:spTree>
    <p:extLst>
      <p:ext uri="{BB962C8B-B14F-4D97-AF65-F5344CB8AC3E}">
        <p14:creationId xmlns:p14="http://schemas.microsoft.com/office/powerpoint/2010/main" val="14034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detectar y bloquear </a:t>
            </a:r>
            <a:r>
              <a:rPr lang="es-BO" dirty="0"/>
              <a:t>Rogue</a:t>
            </a:r>
            <a:r>
              <a:rPr lang="es-BO" dirty="0"/>
              <a:t> AP?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3100" dirty="0"/>
              <a:t>Detectando</a:t>
            </a:r>
          </a:p>
          <a:p>
            <a:r>
              <a:rPr lang="es-BO" sz="3100" dirty="0" smtClean="0"/>
              <a:t>RF </a:t>
            </a:r>
            <a:r>
              <a:rPr lang="es-BO" sz="3100" dirty="0"/>
              <a:t>sensores son enchufados en toda la red cableada.</a:t>
            </a:r>
          </a:p>
          <a:p>
            <a:r>
              <a:rPr lang="es-BO" sz="3100" dirty="0" smtClean="0"/>
              <a:t>AP </a:t>
            </a:r>
            <a:r>
              <a:rPr lang="es-BO" sz="3100" dirty="0"/>
              <a:t>Scanning</a:t>
            </a:r>
            <a:r>
              <a:rPr lang="es-BO" sz="3100" dirty="0"/>
              <a:t>, AP que tienen la </a:t>
            </a:r>
            <a:r>
              <a:rPr lang="es-BO" sz="3100" dirty="0" smtClean="0"/>
              <a:t>funcionalidad </a:t>
            </a:r>
            <a:r>
              <a:rPr lang="es-BO" sz="3100" dirty="0"/>
              <a:t>de detectar </a:t>
            </a:r>
            <a:r>
              <a:rPr lang="es-BO" sz="3100" dirty="0"/>
              <a:t>APs</a:t>
            </a:r>
            <a:r>
              <a:rPr lang="es-BO" sz="3100" dirty="0"/>
              <a:t> vecinos operando cerca.</a:t>
            </a:r>
          </a:p>
          <a:p>
            <a:r>
              <a:rPr lang="es-BO" sz="3100" dirty="0" smtClean="0"/>
              <a:t>Utilizando </a:t>
            </a:r>
            <a:r>
              <a:rPr lang="es-BO" sz="3100" dirty="0"/>
              <a:t>wired</a:t>
            </a:r>
            <a:r>
              <a:rPr lang="es-BO" sz="3100" dirty="0"/>
              <a:t> </a:t>
            </a:r>
            <a:r>
              <a:rPr lang="es-BO" sz="3100" dirty="0"/>
              <a:t>side</a:t>
            </a:r>
            <a:r>
              <a:rPr lang="es-BO" sz="3100" dirty="0"/>
              <a:t> inputs: Software que detecta dispositivos en la WAN incluyendo Telnet, SNMP, CDP (Cisco </a:t>
            </a:r>
            <a:r>
              <a:rPr lang="es-BO" sz="3100" dirty="0"/>
              <a:t>Discovery</a:t>
            </a:r>
            <a:r>
              <a:rPr lang="es-BO" sz="3100" dirty="0"/>
              <a:t> </a:t>
            </a:r>
            <a:r>
              <a:rPr lang="es-BO" sz="3100" dirty="0"/>
              <a:t>Protocol</a:t>
            </a:r>
            <a:r>
              <a:rPr lang="es-BO" sz="3100" dirty="0"/>
              <a:t>) utilizando protocolos múltiples.</a:t>
            </a:r>
          </a:p>
        </p:txBody>
      </p:sp>
    </p:spTree>
    <p:extLst>
      <p:ext uri="{BB962C8B-B14F-4D97-AF65-F5344CB8AC3E}">
        <p14:creationId xmlns:p14="http://schemas.microsoft.com/office/powerpoint/2010/main" val="35367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</a:t>
            </a:r>
            <a:r>
              <a:rPr lang="es-BO" dirty="0" smtClean="0"/>
              <a:t>antena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BO" dirty="0" smtClean="0"/>
              <a:t>Antena </a:t>
            </a:r>
            <a:r>
              <a:rPr lang="es-BO" dirty="0"/>
              <a:t>omnidireccional: </a:t>
            </a:r>
            <a:r>
              <a:rPr lang="es-BO" dirty="0" smtClean="0"/>
              <a:t>Provee </a:t>
            </a:r>
            <a:r>
              <a:rPr lang="es-BO" dirty="0"/>
              <a:t>360 grados, utilizada pos las estaciones base.</a:t>
            </a:r>
          </a:p>
          <a:p>
            <a:r>
              <a:rPr lang="es-BO" dirty="0" smtClean="0"/>
              <a:t>Antena </a:t>
            </a:r>
            <a:r>
              <a:rPr lang="es-BO" dirty="0"/>
              <a:t>con rejilla parabólica: Basado en el principio del plato satelital. Puede obtener señales </a:t>
            </a:r>
            <a:r>
              <a:rPr lang="es-BO" dirty="0"/>
              <a:t>Wi</a:t>
            </a:r>
            <a:r>
              <a:rPr lang="es-BO" dirty="0"/>
              <a:t>-Fi de 10 millas de distancia o más. </a:t>
            </a:r>
            <a:r>
              <a:rPr lang="es-BO" dirty="0" smtClean="0"/>
              <a:t>Permite</a:t>
            </a:r>
          </a:p>
          <a:p>
            <a:pPr marL="0" indent="0">
              <a:buNone/>
            </a:pPr>
            <a:r>
              <a:rPr lang="es-BO" dirty="0" smtClean="0"/>
              <a:t>a </a:t>
            </a:r>
            <a:r>
              <a:rPr lang="es-BO" dirty="0"/>
              <a:t>los atacantes tener </a:t>
            </a:r>
            <a:r>
              <a:rPr lang="es-BO" dirty="0" smtClean="0"/>
              <a:t>mejor</a:t>
            </a:r>
          </a:p>
          <a:p>
            <a:pPr marL="0" indent="0">
              <a:buNone/>
            </a:pPr>
            <a:r>
              <a:rPr lang="es-BO" dirty="0" smtClean="0"/>
              <a:t>señal </a:t>
            </a:r>
            <a:r>
              <a:rPr lang="es-BO" dirty="0"/>
              <a:t>y </a:t>
            </a:r>
            <a:r>
              <a:rPr lang="es-BO" dirty="0" smtClean="0"/>
              <a:t>más </a:t>
            </a:r>
            <a:r>
              <a:rPr lang="es-BO" dirty="0"/>
              <a:t>poder para </a:t>
            </a: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Ataques de </a:t>
            </a:r>
            <a:r>
              <a:rPr lang="es-BO" dirty="0"/>
              <a:t>capa 1 </a:t>
            </a:r>
            <a:r>
              <a:rPr lang="es-BO" dirty="0"/>
              <a:t>DoS</a:t>
            </a:r>
            <a:r>
              <a:rPr lang="es-BO" dirty="0"/>
              <a:t> </a:t>
            </a: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y </a:t>
            </a:r>
            <a:r>
              <a:rPr lang="es-BO" dirty="0"/>
              <a:t>MITM</a:t>
            </a:r>
            <a:r>
              <a:rPr lang="es-BO" dirty="0" smtClean="0"/>
              <a:t>.</a:t>
            </a:r>
            <a:endParaRPr lang="es-B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15302"/>
            <a:ext cx="3057252" cy="213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6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900" dirty="0"/>
              <a:t>¿Cómo detectar y bloquear </a:t>
            </a:r>
            <a:r>
              <a:rPr lang="es-BO" sz="4900" dirty="0"/>
              <a:t>Rogue</a:t>
            </a:r>
            <a:r>
              <a:rPr lang="es-BO" sz="4900" dirty="0"/>
              <a:t> AP?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Bloqueando</a:t>
            </a:r>
          </a:p>
          <a:p>
            <a:r>
              <a:rPr lang="es-BO" dirty="0" smtClean="0"/>
              <a:t>Denegando </a:t>
            </a:r>
            <a:r>
              <a:rPr lang="es-BO" dirty="0"/>
              <a:t>servicio </a:t>
            </a:r>
            <a:r>
              <a:rPr lang="es-BO" dirty="0"/>
              <a:t>wireless</a:t>
            </a:r>
            <a:r>
              <a:rPr lang="es-BO" dirty="0"/>
              <a:t> a nuevos clientes lanzando ataques </a:t>
            </a:r>
            <a:r>
              <a:rPr lang="es-BO" dirty="0"/>
              <a:t>DoS</a:t>
            </a:r>
            <a:r>
              <a:rPr lang="es-BO" dirty="0"/>
              <a:t> en un </a:t>
            </a:r>
            <a:r>
              <a:rPr lang="es-BO" dirty="0"/>
              <a:t>Rogue</a:t>
            </a:r>
            <a:r>
              <a:rPr lang="es-BO" dirty="0"/>
              <a:t> AP. Bloqueando el puerto del </a:t>
            </a:r>
            <a:r>
              <a:rPr lang="es-BO" dirty="0"/>
              <a:t>switch</a:t>
            </a:r>
            <a:r>
              <a:rPr lang="es-BO" dirty="0"/>
              <a:t> que esta conectado o manualmente localizar el AP y </a:t>
            </a:r>
            <a:r>
              <a:rPr lang="es-BO" dirty="0" smtClean="0"/>
              <a:t>sacarlo </a:t>
            </a:r>
            <a:r>
              <a:rPr lang="es-BO" dirty="0"/>
              <a:t>físicamente de la red LAN.</a:t>
            </a:r>
          </a:p>
        </p:txBody>
      </p:sp>
    </p:spTree>
    <p:extLst>
      <p:ext uri="{BB962C8B-B14F-4D97-AF65-F5344CB8AC3E}">
        <p14:creationId xmlns:p14="http://schemas.microsoft.com/office/powerpoint/2010/main" val="34826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Capas de seguridad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3100" dirty="0" smtClean="0"/>
              <a:t>Seguridad de la señal </a:t>
            </a:r>
            <a:r>
              <a:rPr lang="es-BO" sz="3100" dirty="0" smtClean="0"/>
              <a:t>Wireless</a:t>
            </a:r>
            <a:r>
              <a:rPr lang="es-BO" sz="3100" dirty="0" smtClean="0"/>
              <a:t>: </a:t>
            </a:r>
            <a:r>
              <a:rPr lang="es-BO" sz="3100" dirty="0"/>
              <a:t>Wireless</a:t>
            </a:r>
            <a:r>
              <a:rPr lang="es-BO" sz="3100" dirty="0"/>
              <a:t> IDS Seguridad de espectro RF.</a:t>
            </a:r>
          </a:p>
          <a:p>
            <a:r>
              <a:rPr lang="es-BO" sz="3100" dirty="0" smtClean="0"/>
              <a:t>Seguridad del dispositivo: </a:t>
            </a:r>
            <a:r>
              <a:rPr lang="es-BO" sz="3100" dirty="0"/>
              <a:t>Vulnerabilidades y parches.</a:t>
            </a:r>
          </a:p>
          <a:p>
            <a:r>
              <a:rPr lang="es-BO" sz="3100" dirty="0" smtClean="0"/>
              <a:t>Protección de la red: </a:t>
            </a:r>
            <a:r>
              <a:rPr lang="es-BO" sz="3100" dirty="0"/>
              <a:t>Autenticación fuerte.</a:t>
            </a:r>
          </a:p>
          <a:p>
            <a:r>
              <a:rPr lang="es-BO" sz="3100" dirty="0" smtClean="0"/>
              <a:t>Protección al usuario final: </a:t>
            </a:r>
            <a:r>
              <a:rPr lang="es-BO" sz="3100" dirty="0"/>
              <a:t>Sateful</a:t>
            </a:r>
            <a:r>
              <a:rPr lang="es-BO" sz="3100" dirty="0"/>
              <a:t> Firewalls por el usuario.</a:t>
            </a:r>
          </a:p>
          <a:p>
            <a:r>
              <a:rPr lang="es-BO" sz="3100" dirty="0" smtClean="0"/>
              <a:t>Protección de datos: </a:t>
            </a:r>
            <a:r>
              <a:rPr lang="es-BO" sz="3100" dirty="0"/>
              <a:t>WPA2 y AES.</a:t>
            </a:r>
          </a:p>
          <a:p>
            <a:r>
              <a:rPr lang="es-BO" sz="3100" dirty="0" smtClean="0"/>
              <a:t>Conexión segura: </a:t>
            </a:r>
            <a:r>
              <a:rPr lang="es-BO" sz="3100" dirty="0"/>
              <a:t>Autenticación pre-empaquetada, encriptación centralizada.</a:t>
            </a:r>
          </a:p>
        </p:txBody>
      </p:sp>
    </p:spTree>
    <p:extLst>
      <p:ext uri="{BB962C8B-B14F-4D97-AF65-F5344CB8AC3E}">
        <p14:creationId xmlns:p14="http://schemas.microsoft.com/office/powerpoint/2010/main" val="5571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400" dirty="0"/>
              <a:t>¿Cómo defenderse contra ataques en contra la </a:t>
            </a:r>
            <a:r>
              <a:rPr lang="es-BO" sz="4400" dirty="0"/>
              <a:t>Wireless</a:t>
            </a:r>
            <a:r>
              <a:rPr lang="es-BO" sz="4400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BO" sz="2900" dirty="0"/>
              <a:t>Cambiar el SSID por defecto luego de la configuración WLAN.</a:t>
            </a:r>
          </a:p>
          <a:p>
            <a:r>
              <a:rPr lang="es-BO" sz="2900" dirty="0"/>
              <a:t>- Configurar la contraseña de acceso al </a:t>
            </a:r>
            <a:r>
              <a:rPr lang="es-BO" sz="2900" dirty="0"/>
              <a:t>router</a:t>
            </a:r>
            <a:r>
              <a:rPr lang="es-BO" sz="2900" dirty="0"/>
              <a:t> y habilitar protección firewall.</a:t>
            </a:r>
          </a:p>
          <a:p>
            <a:r>
              <a:rPr lang="es-BO" sz="2900" dirty="0"/>
              <a:t>- Deshabilitar difusión SSID.</a:t>
            </a:r>
          </a:p>
          <a:p>
            <a:r>
              <a:rPr lang="es-BO" sz="2900" dirty="0"/>
              <a:t>- Deshabilitar inicio de sesión de </a:t>
            </a:r>
            <a:r>
              <a:rPr lang="es-BO" sz="2900" dirty="0"/>
              <a:t>router</a:t>
            </a:r>
            <a:r>
              <a:rPr lang="es-BO" sz="2900" dirty="0"/>
              <a:t> remota y administración </a:t>
            </a:r>
            <a:r>
              <a:rPr lang="es-BO" sz="2900" dirty="0"/>
              <a:t>wireless</a:t>
            </a:r>
            <a:r>
              <a:rPr lang="es-BO" sz="2900" dirty="0"/>
              <a:t>.</a:t>
            </a:r>
          </a:p>
          <a:p>
            <a:r>
              <a:rPr lang="es-BO" sz="2900" dirty="0"/>
              <a:t>- Habilitar el filtrado de direcciones MAC en el AP o </a:t>
            </a:r>
            <a:r>
              <a:rPr lang="es-BO" sz="2900" dirty="0"/>
              <a:t>router</a:t>
            </a:r>
            <a:r>
              <a:rPr lang="es-BO" sz="2900" dirty="0"/>
              <a:t>.</a:t>
            </a:r>
          </a:p>
          <a:p>
            <a:r>
              <a:rPr lang="es-BO" sz="2900" dirty="0"/>
              <a:t>- Habilitar la encriptación y AP y cambiar también la </a:t>
            </a:r>
            <a:r>
              <a:rPr lang="es-BO" sz="2900" dirty="0"/>
              <a:t>passphrase</a:t>
            </a:r>
            <a:r>
              <a:rPr lang="es-BO" sz="2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7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Mejores prácticas de opciones SSID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Utilizar </a:t>
            </a:r>
            <a:r>
              <a:rPr lang="es-BO" dirty="0" smtClean="0"/>
              <a:t>encubrimiento </a:t>
            </a:r>
            <a:r>
              <a:rPr lang="es-BO" dirty="0"/>
              <a:t>SSID para mantener ciertos mensajes </a:t>
            </a:r>
            <a:r>
              <a:rPr lang="es-BO" dirty="0"/>
              <a:t>wireless</a:t>
            </a:r>
            <a:r>
              <a:rPr lang="es-BO" dirty="0"/>
              <a:t> por defecto desde la difusión del ID a todos.</a:t>
            </a:r>
          </a:p>
          <a:p>
            <a:r>
              <a:rPr lang="es-BO" dirty="0" smtClean="0"/>
              <a:t>No </a:t>
            </a:r>
            <a:r>
              <a:rPr lang="es-BO" dirty="0"/>
              <a:t>utilizar tu SSID, nombre de </a:t>
            </a:r>
            <a:r>
              <a:rPr lang="es-BO" dirty="0" smtClean="0"/>
              <a:t>compañía, </a:t>
            </a:r>
            <a:r>
              <a:rPr lang="es-BO" dirty="0"/>
              <a:t>de red o cualquier otra cadena fácil de adivinar en las </a:t>
            </a:r>
            <a:r>
              <a:rPr lang="es-BO" dirty="0"/>
              <a:t>passphrases</a:t>
            </a:r>
            <a:r>
              <a:rPr lang="es-BO" dirty="0"/>
              <a:t>.</a:t>
            </a:r>
          </a:p>
          <a:p>
            <a:r>
              <a:rPr lang="es-BO" dirty="0" smtClean="0"/>
              <a:t>Colocar </a:t>
            </a:r>
            <a:r>
              <a:rPr lang="es-BO" dirty="0"/>
              <a:t>firewall o filtrar paquetes entre el AP y la Intranet corporativa.</a:t>
            </a:r>
          </a:p>
        </p:txBody>
      </p:sp>
    </p:spTree>
    <p:extLst>
      <p:ext uri="{BB962C8B-B14F-4D97-AF65-F5344CB8AC3E}">
        <p14:creationId xmlns:p14="http://schemas.microsoft.com/office/powerpoint/2010/main" val="75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Mejores prácticas de opciones SSID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Limitar la fortaleza de la red </a:t>
            </a:r>
            <a:r>
              <a:rPr lang="es-BO" dirty="0"/>
              <a:t>wireless</a:t>
            </a:r>
            <a:r>
              <a:rPr lang="es-BO" dirty="0"/>
              <a:t> de manera que no pueda ser detectada fuera de los límites de la organización.</a:t>
            </a:r>
          </a:p>
          <a:p>
            <a:r>
              <a:rPr lang="es-BO" dirty="0" smtClean="0"/>
              <a:t>Revisar </a:t>
            </a:r>
            <a:r>
              <a:rPr lang="es-BO" dirty="0"/>
              <a:t>los dispositivos </a:t>
            </a:r>
            <a:r>
              <a:rPr lang="es-BO" dirty="0"/>
              <a:t>wireless</a:t>
            </a:r>
            <a:r>
              <a:rPr lang="es-BO" dirty="0"/>
              <a:t> para problemas de configuración.</a:t>
            </a:r>
          </a:p>
          <a:p>
            <a:r>
              <a:rPr lang="es-BO" dirty="0" smtClean="0"/>
              <a:t>Implementar </a:t>
            </a:r>
            <a:r>
              <a:rPr lang="es-BO" dirty="0"/>
              <a:t>distintas técnicas para </a:t>
            </a:r>
            <a:r>
              <a:rPr lang="es-BO" dirty="0" smtClean="0"/>
              <a:t>cifrar </a:t>
            </a:r>
            <a:r>
              <a:rPr lang="es-BO" dirty="0"/>
              <a:t>el tráfico, como </a:t>
            </a:r>
            <a:r>
              <a:rPr lang="es-BO" dirty="0"/>
              <a:t>IPSec</a:t>
            </a:r>
            <a:r>
              <a:rPr lang="es-BO" dirty="0"/>
              <a:t> sobre </a:t>
            </a:r>
            <a:r>
              <a:rPr lang="es-BO" dirty="0"/>
              <a:t>Wireless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1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Mejores prácticas para la autenticación </a:t>
            </a:r>
            <a:r>
              <a:rPr lang="es-BO" dirty="0"/>
              <a:t>WiFi</a:t>
            </a:r>
            <a:r>
              <a:rPr lang="es-BO" dirty="0"/>
              <a:t>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Elegir WPA en vez de WEP.</a:t>
            </a:r>
          </a:p>
          <a:p>
            <a:r>
              <a:rPr lang="es-BO" dirty="0" smtClean="0"/>
              <a:t>Implementar </a:t>
            </a:r>
            <a:r>
              <a:rPr lang="es-BO" dirty="0"/>
              <a:t>WPA2 Enterprise si es posible.</a:t>
            </a:r>
          </a:p>
          <a:p>
            <a:r>
              <a:rPr lang="es-BO" dirty="0" smtClean="0"/>
              <a:t>Deshabilitar </a:t>
            </a:r>
            <a:r>
              <a:rPr lang="es-BO" dirty="0"/>
              <a:t>la red cuando no se la necesite.</a:t>
            </a:r>
          </a:p>
          <a:p>
            <a:r>
              <a:rPr lang="es-BO" dirty="0" smtClean="0"/>
              <a:t>Colocar </a:t>
            </a:r>
            <a:r>
              <a:rPr lang="es-BO" dirty="0"/>
              <a:t>los AP en una locación segura.</a:t>
            </a:r>
          </a:p>
          <a:p>
            <a:r>
              <a:rPr lang="es-BO" dirty="0" smtClean="0"/>
              <a:t>Mantener </a:t>
            </a:r>
            <a:r>
              <a:rPr lang="es-BO" dirty="0"/>
              <a:t>los controladores del equipo </a:t>
            </a:r>
            <a:r>
              <a:rPr lang="es-BO" dirty="0"/>
              <a:t>wireless</a:t>
            </a:r>
            <a:r>
              <a:rPr lang="es-BO" dirty="0"/>
              <a:t> actualizados.</a:t>
            </a:r>
          </a:p>
          <a:p>
            <a:r>
              <a:rPr lang="es-BO" dirty="0" smtClean="0"/>
              <a:t>Utilizar </a:t>
            </a:r>
            <a:r>
              <a:rPr lang="es-BO" dirty="0"/>
              <a:t>servidor centralizado para autenticación.</a:t>
            </a:r>
          </a:p>
        </p:txBody>
      </p:sp>
    </p:spTree>
    <p:extLst>
      <p:ext uri="{BB962C8B-B14F-4D97-AF65-F5344CB8AC3E}">
        <p14:creationId xmlns:p14="http://schemas.microsoft.com/office/powerpoint/2010/main" val="17507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de Seguridad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Sistemas de prevención de intrusión </a:t>
            </a:r>
            <a:r>
              <a:rPr lang="es-BO" dirty="0"/>
              <a:t>Wireless</a:t>
            </a:r>
            <a:r>
              <a:rPr lang="es-BO" dirty="0"/>
              <a:t>: Protege a las redes </a:t>
            </a:r>
            <a:r>
              <a:rPr lang="es-BO" dirty="0"/>
              <a:t>wireless</a:t>
            </a:r>
            <a:r>
              <a:rPr lang="es-BO" dirty="0"/>
              <a:t> de amenazas, permite a los administradores detectar y prevenir varios </a:t>
            </a:r>
            <a:r>
              <a:rPr lang="es-BO" dirty="0" smtClean="0"/>
              <a:t>ataques </a:t>
            </a:r>
            <a:r>
              <a:rPr lang="es-BO" dirty="0"/>
              <a:t>a la red</a:t>
            </a:r>
            <a:r>
              <a:rPr lang="es-B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de Seguridad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6856" y="1596214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s-BO" dirty="0"/>
              <a:t>Herramienta de auditoría de seguridad </a:t>
            </a:r>
            <a:r>
              <a:rPr lang="es-BO" dirty="0"/>
              <a:t>Wireless</a:t>
            </a:r>
            <a:r>
              <a:rPr lang="es-BO" dirty="0"/>
              <a:t>: </a:t>
            </a:r>
            <a:r>
              <a:rPr lang="es-BO" dirty="0"/>
              <a:t>Airmagnet</a:t>
            </a:r>
            <a:r>
              <a:rPr lang="es-BO" dirty="0"/>
              <a:t> </a:t>
            </a:r>
            <a:r>
              <a:rPr lang="es-BO" dirty="0"/>
              <a:t>Wifi</a:t>
            </a:r>
            <a:r>
              <a:rPr lang="es-BO" dirty="0"/>
              <a:t> </a:t>
            </a:r>
            <a:r>
              <a:rPr lang="es-BO" dirty="0"/>
              <a:t>Analyzer</a:t>
            </a:r>
            <a:r>
              <a:rPr lang="es-BO" dirty="0"/>
              <a:t>. Audita y busca problemas. Detecta amenazas de seguridad. Detecta ataques </a:t>
            </a:r>
            <a:r>
              <a:rPr lang="es-BO" dirty="0"/>
              <a:t>WiFi</a:t>
            </a:r>
            <a:r>
              <a:rPr lang="es-BO" dirty="0"/>
              <a:t>. Puede localizar dispositivos no autorizados (</a:t>
            </a:r>
            <a:r>
              <a:rPr lang="es-BO" dirty="0"/>
              <a:t>rogue</a:t>
            </a:r>
            <a:r>
              <a:rPr lang="es-BO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267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de Seguridad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Airdefense</a:t>
            </a:r>
            <a:r>
              <a:rPr lang="es-BO" dirty="0"/>
              <a:t>. Monitorea el </a:t>
            </a:r>
            <a:r>
              <a:rPr lang="es-BO" dirty="0"/>
              <a:t>wireless</a:t>
            </a:r>
            <a:r>
              <a:rPr lang="es-BO" dirty="0"/>
              <a:t>, protege de intrusos. Detecta </a:t>
            </a:r>
            <a:r>
              <a:rPr lang="es-BO" dirty="0"/>
              <a:t>rogues</a:t>
            </a:r>
            <a:r>
              <a:rPr lang="es-BO" dirty="0"/>
              <a:t>. Sensores distribuidos para monitorear tráfico 802.11. Amenazas existentes y de </a:t>
            </a:r>
            <a:r>
              <a:rPr lang="es-BO" dirty="0" smtClean="0"/>
              <a:t>día </a:t>
            </a:r>
            <a:r>
              <a:rPr lang="es-BO" dirty="0"/>
              <a:t>zero</a:t>
            </a:r>
            <a:r>
              <a:rPr lang="es-BO" dirty="0"/>
              <a:t>. </a:t>
            </a:r>
          </a:p>
          <a:p>
            <a:pPr marL="0" indent="0">
              <a:buNone/>
            </a:pPr>
            <a:r>
              <a:rPr lang="es-BO" dirty="0" smtClean="0"/>
              <a:t>Investigación </a:t>
            </a:r>
            <a:r>
              <a:rPr lang="es-BO" dirty="0"/>
              <a:t>forense.</a:t>
            </a:r>
          </a:p>
        </p:txBody>
      </p:sp>
    </p:spTree>
    <p:extLst>
      <p:ext uri="{BB962C8B-B14F-4D97-AF65-F5344CB8AC3E}">
        <p14:creationId xmlns:p14="http://schemas.microsoft.com/office/powerpoint/2010/main" val="20062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de Seguridad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Adaptive</a:t>
            </a:r>
            <a:r>
              <a:rPr lang="es-BO" dirty="0"/>
              <a:t> </a:t>
            </a:r>
            <a:r>
              <a:rPr lang="es-BO" dirty="0"/>
              <a:t>Wireless</a:t>
            </a:r>
            <a:r>
              <a:rPr lang="es-BO" dirty="0"/>
              <a:t> IPS. </a:t>
            </a:r>
            <a:r>
              <a:rPr lang="es-BO" dirty="0" smtClean="0"/>
              <a:t>Provee </a:t>
            </a:r>
            <a:r>
              <a:rPr lang="es-BO" dirty="0"/>
              <a:t>detección de amenazas y mitigación contra ataques maliciosos. Detecta, analiza e identifica amenazas </a:t>
            </a:r>
            <a:r>
              <a:rPr lang="es-BO" dirty="0"/>
              <a:t>wireless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3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Tipos de antena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Antena </a:t>
            </a:r>
            <a:r>
              <a:rPr lang="es-BO" dirty="0"/>
              <a:t>Yagi</a:t>
            </a:r>
            <a:r>
              <a:rPr lang="es-BO" dirty="0"/>
              <a:t>: Antena unidireccional comúnmente utilizada en comunicaciones de frecuencia de banda de 10 MHz a VHF y UHF.</a:t>
            </a:r>
          </a:p>
          <a:p>
            <a:r>
              <a:rPr lang="es-BO" dirty="0" smtClean="0"/>
              <a:t>Antena </a:t>
            </a:r>
            <a:r>
              <a:rPr lang="es-BO" dirty="0"/>
              <a:t>Dipole</a:t>
            </a:r>
            <a:r>
              <a:rPr lang="es-BO" dirty="0"/>
              <a:t>: Bidireccional, utilizada para soportar conexiones de cliente en vez de </a:t>
            </a:r>
            <a:r>
              <a:rPr lang="es-BO" dirty="0" smtClean="0"/>
              <a:t>aplicaciones </a:t>
            </a:r>
            <a:r>
              <a:rPr lang="es-BO" dirty="0"/>
              <a:t>site-to-site</a:t>
            </a:r>
            <a:endParaRPr lang="es-BO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417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de Seguridad </a:t>
            </a:r>
            <a:r>
              <a:rPr lang="es-BO" dirty="0"/>
              <a:t>Wireless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Aruba </a:t>
            </a:r>
            <a:r>
              <a:rPr lang="es-BO" dirty="0"/>
              <a:t>RFProtect</a:t>
            </a:r>
            <a:r>
              <a:rPr lang="es-BO" dirty="0"/>
              <a:t> WIPS. Detección de intrusos, mitigación contra amenazas automáticas para la evaluación forense. Reporte de complimiento automático.</a:t>
            </a:r>
          </a:p>
        </p:txBody>
      </p:sp>
    </p:spTree>
    <p:extLst>
      <p:ext uri="{BB962C8B-B14F-4D97-AF65-F5344CB8AC3E}">
        <p14:creationId xmlns:p14="http://schemas.microsoft.com/office/powerpoint/2010/main" val="38877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Test de Intrusión a Redes Inalámbricas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Proceso de evaluar activamente información sobre medidas de seguridad implementadas en una red </a:t>
            </a:r>
            <a:r>
              <a:rPr lang="es-BO" dirty="0"/>
              <a:t>wifi</a:t>
            </a:r>
            <a:r>
              <a:rPr lang="es-BO" dirty="0"/>
              <a:t> y analizar debilidades de diseño, fallas técnicas y </a:t>
            </a:r>
            <a:r>
              <a:rPr lang="es-BO" dirty="0" smtClean="0"/>
              <a:t>vulnerabilidades.</a:t>
            </a:r>
          </a:p>
          <a:p>
            <a:pPr marL="0" indent="0">
              <a:buNone/>
            </a:pPr>
            <a:endParaRPr lang="es-BO" dirty="0"/>
          </a:p>
          <a:p>
            <a:r>
              <a:rPr lang="es-BO" dirty="0"/>
              <a:t>Evaluaciones de amenazas. Identificar las amenazas de </a:t>
            </a:r>
            <a:r>
              <a:rPr lang="es-BO" dirty="0"/>
              <a:t>wireless</a:t>
            </a:r>
            <a:r>
              <a:rPr lang="es-BO" dirty="0"/>
              <a:t>.</a:t>
            </a:r>
          </a:p>
          <a:p>
            <a:r>
              <a:rPr lang="es-BO" dirty="0" smtClean="0"/>
              <a:t>Actualizando </a:t>
            </a:r>
            <a:r>
              <a:rPr lang="es-BO" dirty="0"/>
              <a:t>infraestructura. Cambiar o actualizar la infraestructura existente del software, hardware o diseño de red.</a:t>
            </a:r>
          </a:p>
        </p:txBody>
      </p:sp>
    </p:spTree>
    <p:extLst>
      <p:ext uri="{BB962C8B-B14F-4D97-AF65-F5344CB8AC3E}">
        <p14:creationId xmlns:p14="http://schemas.microsoft.com/office/powerpoint/2010/main" val="29721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de Intrusión a Redes Inalámbricas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 lnSpcReduction="10000"/>
          </a:bodyPr>
          <a:lstStyle/>
          <a:p>
            <a:r>
              <a:rPr lang="es-BO" sz="2600" dirty="0"/>
              <a:t>Prevención de Riesgo y respuesta. </a:t>
            </a:r>
            <a:r>
              <a:rPr lang="es-BO" sz="2600" dirty="0" smtClean="0"/>
              <a:t>provee </a:t>
            </a:r>
            <a:r>
              <a:rPr lang="es-BO" sz="2600" dirty="0"/>
              <a:t>un acercamiento comprensivo de los pasos de preparación que pueden </a:t>
            </a:r>
            <a:r>
              <a:rPr lang="es-BO" sz="2600" dirty="0" smtClean="0"/>
              <a:t>ser </a:t>
            </a:r>
            <a:r>
              <a:rPr lang="es-BO" sz="2600" dirty="0"/>
              <a:t>tomados para prevenir explotaciones venideras.</a:t>
            </a:r>
          </a:p>
          <a:p>
            <a:r>
              <a:rPr lang="es-BO" sz="2600" dirty="0" smtClean="0"/>
              <a:t>Auditoría </a:t>
            </a:r>
            <a:r>
              <a:rPr lang="es-BO" sz="2600" dirty="0"/>
              <a:t>de Control de Seguridad. Para probar y validar la protección y controles de seguridad </a:t>
            </a:r>
            <a:r>
              <a:rPr lang="es-BO" sz="2600" dirty="0"/>
              <a:t>wireless</a:t>
            </a:r>
            <a:r>
              <a:rPr lang="es-BO" sz="2600" dirty="0"/>
              <a:t>.</a:t>
            </a:r>
          </a:p>
          <a:p>
            <a:r>
              <a:rPr lang="es-BO" sz="2600" dirty="0" smtClean="0"/>
              <a:t>Detección </a:t>
            </a:r>
            <a:r>
              <a:rPr lang="es-BO" sz="2600" dirty="0"/>
              <a:t>de robo de datos. Encontrar corrientes de datos sensibles </a:t>
            </a:r>
            <a:r>
              <a:rPr lang="es-BO" sz="2600" dirty="0" smtClean="0"/>
              <a:t>olfateando </a:t>
            </a:r>
            <a:r>
              <a:rPr lang="es-BO" sz="2600" dirty="0"/>
              <a:t>el tráfico.</a:t>
            </a:r>
          </a:p>
          <a:p>
            <a:r>
              <a:rPr lang="es-BO" sz="2600" dirty="0" smtClean="0"/>
              <a:t>Administración </a:t>
            </a:r>
            <a:r>
              <a:rPr lang="es-BO" sz="2600" dirty="0"/>
              <a:t>de información del </a:t>
            </a:r>
            <a:r>
              <a:rPr lang="es-BO" sz="2600" dirty="0" smtClean="0"/>
              <a:t>sistema. Recolectar </a:t>
            </a:r>
            <a:r>
              <a:rPr lang="es-BO" sz="2600" dirty="0"/>
              <a:t>información en los protocolos de seguridad, fortaleza de la red y dispositivos conectados.</a:t>
            </a:r>
          </a:p>
        </p:txBody>
      </p:sp>
    </p:spTree>
    <p:extLst>
      <p:ext uri="{BB962C8B-B14F-4D97-AF65-F5344CB8AC3E}">
        <p14:creationId xmlns:p14="http://schemas.microsoft.com/office/powerpoint/2010/main" val="23287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7" y="564468"/>
            <a:ext cx="9002425" cy="5729063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 smtClean="0"/>
              <a:t>Test de Intrusión LEAP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230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1537"/>
            <a:ext cx="5256584" cy="6257757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s-BO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 smtClean="0"/>
              <a:t>Test de Intrusión a cifrado WPA/WPA2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312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91" y="404664"/>
            <a:ext cx="6626578" cy="6120680"/>
          </a:xfrm>
          <a:prstGeom prst="rect">
            <a:avLst/>
          </a:prstGeom>
        </p:spPr>
      </p:pic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071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 smtClean="0"/>
              <a:t>Test de Intrusión a cifrado WEP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662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70" y="620688"/>
            <a:ext cx="6080860" cy="5616624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Encriptación </a:t>
            </a:r>
            <a:r>
              <a:rPr lang="es-BO" dirty="0"/>
              <a:t>Wi</a:t>
            </a:r>
            <a:r>
              <a:rPr lang="es-BO" dirty="0"/>
              <a:t>-Fi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/>
              <a:t>Tipos de encriptación</a:t>
            </a:r>
          </a:p>
          <a:p>
            <a:r>
              <a:rPr lang="es-BO" sz="2800" dirty="0" smtClean="0"/>
              <a:t>WEP</a:t>
            </a:r>
            <a:r>
              <a:rPr lang="es-BO" sz="2800" dirty="0"/>
              <a:t>: Obsoleto y con poca seguridad, puede ser </a:t>
            </a:r>
            <a:r>
              <a:rPr lang="es-BO" sz="2800" dirty="0"/>
              <a:t>crackeado</a:t>
            </a:r>
            <a:r>
              <a:rPr lang="es-BO" sz="2800" dirty="0"/>
              <a:t> fácilmente.</a:t>
            </a:r>
          </a:p>
          <a:p>
            <a:r>
              <a:rPr lang="es-BO" sz="2800" dirty="0" smtClean="0"/>
              <a:t>WPA</a:t>
            </a:r>
            <a:r>
              <a:rPr lang="es-BO" sz="2800" dirty="0"/>
              <a:t>: Utiliza encriptación 48 bit IV, 32 bit CRC y TKIP.</a:t>
            </a:r>
          </a:p>
          <a:p>
            <a:r>
              <a:rPr lang="es-BO" sz="2800" dirty="0" smtClean="0"/>
              <a:t>WPA2</a:t>
            </a:r>
            <a:r>
              <a:rPr lang="es-BO" sz="2800" dirty="0"/>
              <a:t>: Utiliza encriptación de datos AES (128 bit) y CCMP.</a:t>
            </a:r>
          </a:p>
          <a:p>
            <a:r>
              <a:rPr lang="es-BO" sz="2800" dirty="0" smtClean="0"/>
              <a:t>WPA2 </a:t>
            </a:r>
            <a:r>
              <a:rPr lang="es-BO" sz="2800" dirty="0"/>
              <a:t>Enterprise: Integra estándares de encriptación EAP con encriptación WPA.</a:t>
            </a:r>
          </a:p>
          <a:p>
            <a:r>
              <a:rPr lang="es-BO" sz="2800" dirty="0" smtClean="0"/>
              <a:t>TKIP</a:t>
            </a:r>
            <a:r>
              <a:rPr lang="es-BO" sz="2800" dirty="0"/>
              <a:t>: Protocolo de seguridad utilizado en WPA en </a:t>
            </a:r>
            <a:r>
              <a:rPr lang="es-BO" sz="2800" dirty="0" smtClean="0"/>
              <a:t>remplazo </a:t>
            </a:r>
            <a:r>
              <a:rPr lang="es-BO" sz="2800" dirty="0"/>
              <a:t>para WEP.</a:t>
            </a:r>
          </a:p>
        </p:txBody>
      </p:sp>
    </p:spTree>
    <p:extLst>
      <p:ext uri="{BB962C8B-B14F-4D97-AF65-F5344CB8AC3E}">
        <p14:creationId xmlns:p14="http://schemas.microsoft.com/office/powerpoint/2010/main" val="28129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 smtClean="0"/>
              <a:t>Test de Intrusión a red WLAN sin cifrar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695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30112"/>
            <a:ext cx="5976664" cy="607092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001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70</TotalTime>
  <Words>4667</Words>
  <Application>Microsoft Office PowerPoint</Application>
  <PresentationFormat>Presentación en pantalla (4:3)</PresentationFormat>
  <Paragraphs>450</Paragraphs>
  <Slides>92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92</vt:i4>
      </vt:variant>
    </vt:vector>
  </HeadingPairs>
  <TitlesOfParts>
    <vt:vector size="96" baseType="lpstr">
      <vt:lpstr>Arial</vt:lpstr>
      <vt:lpstr>Calibri</vt:lpstr>
      <vt:lpstr>Microsoft New Tai Lue</vt:lpstr>
      <vt:lpstr>Blue-Grey-PowerPoint-Template</vt:lpstr>
      <vt:lpstr>15. Hackeando Redes Inalámbricas</vt:lpstr>
      <vt:lpstr>Tipos</vt:lpstr>
      <vt:lpstr>Estándares</vt:lpstr>
      <vt:lpstr>Estándares</vt:lpstr>
      <vt:lpstr>Service Set Identifier (SSID)</vt:lpstr>
      <vt:lpstr>Wi-Fi Hotspot Finder</vt:lpstr>
      <vt:lpstr>Tipos de antena</vt:lpstr>
      <vt:lpstr>Tipos de antena</vt:lpstr>
      <vt:lpstr>Encriptación Wi-Fi</vt:lpstr>
      <vt:lpstr>Encriptación Wi-Fi</vt:lpstr>
      <vt:lpstr>¿Cómo romper la encriptación WEP?</vt:lpstr>
      <vt:lpstr>¿Cómo romper la encriptación WEP?</vt:lpstr>
      <vt:lpstr>¿Cómo romper la encriptación WPA/WPA2?</vt:lpstr>
      <vt:lpstr>¿Cómo romper la encriptación WPA/WPA2?</vt:lpstr>
      <vt:lpstr>¿Cómo defenderse?</vt:lpstr>
      <vt:lpstr>Amenazas Wireless</vt:lpstr>
      <vt:lpstr>Amenazas Wireless</vt:lpstr>
      <vt:lpstr>Amenazas Wireless</vt:lpstr>
      <vt:lpstr>Amenazas Wireless</vt:lpstr>
      <vt:lpstr>Amenazas Wireless</vt:lpstr>
      <vt:lpstr>Amenazas Wireless</vt:lpstr>
      <vt:lpstr>Amenazas Wireless</vt:lpstr>
      <vt:lpstr>Amenazas Wireless</vt:lpstr>
      <vt:lpstr>Amenazas Wireless</vt:lpstr>
      <vt:lpstr>Metodología Wireless Hacking</vt:lpstr>
      <vt:lpstr>Encontrar redes Wi-Fi para atacarlas</vt:lpstr>
      <vt:lpstr>Footprint la red Wireless.</vt:lpstr>
      <vt:lpstr>Footprint la red Wireless.</vt:lpstr>
      <vt:lpstr>GPS Mapping</vt:lpstr>
      <vt:lpstr>GPS Mapping</vt:lpstr>
      <vt:lpstr>¿Cómo descubrir redes Wifi utilizando Wardriving?</vt:lpstr>
      <vt:lpstr>¿Cómo descubrir redes Wifi utilizando Wardriving?</vt:lpstr>
      <vt:lpstr>Wireless Traffic Analysis</vt:lpstr>
      <vt:lpstr>Tarjetas y chipsets Wireless</vt:lpstr>
      <vt:lpstr>Tarjetas y chipsets Wireless</vt:lpstr>
      <vt:lpstr>¿Qué es Análisis de espectro?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Lanzamiento de ataques Wireless</vt:lpstr>
      <vt:lpstr>Crack al cifrado Wifi</vt:lpstr>
      <vt:lpstr>Crack al cifrado Wifi</vt:lpstr>
      <vt:lpstr>Crack al cifrado Wifi</vt:lpstr>
      <vt:lpstr>Crack al cifrado Wifi</vt:lpstr>
      <vt:lpstr>Crack al cifrado Wifi</vt:lpstr>
      <vt:lpstr>Crack al cifrado Wifi</vt:lpstr>
      <vt:lpstr>Crack al cifrado Wifi</vt:lpstr>
      <vt:lpstr>Bluetooth Hacking</vt:lpstr>
      <vt:lpstr>Bluetotth Hacking</vt:lpstr>
      <vt:lpstr>Pila Bluetooth</vt:lpstr>
      <vt:lpstr>Pila Bluetooth</vt:lpstr>
      <vt:lpstr>Amenazas Bluetooth</vt:lpstr>
      <vt:lpstr>¿Como realizar bluejack a una víctima?</vt:lpstr>
      <vt:lpstr>¿Como realizar bluejack a una víctima?</vt:lpstr>
      <vt:lpstr>¿Como realizar bluejack a una víctima?</vt:lpstr>
      <vt:lpstr>¿Como realizar bluejack a una víctima?</vt:lpstr>
      <vt:lpstr>Contramedidas</vt:lpstr>
      <vt:lpstr>¿Cómo detectar y bloquear Rogue AP?</vt:lpstr>
      <vt:lpstr>¿Cómo detectar y bloquear Rogue AP?</vt:lpstr>
      <vt:lpstr>Capas de seguridad Wireless</vt:lpstr>
      <vt:lpstr>¿Cómo defenderse contra ataques en contra la Wireless?</vt:lpstr>
      <vt:lpstr>Mejores prácticas de opciones SSID</vt:lpstr>
      <vt:lpstr>Mejores prácticas de opciones SSID</vt:lpstr>
      <vt:lpstr>Mejores prácticas para la autenticación WiFi.</vt:lpstr>
      <vt:lpstr>Herramientas de Seguridad Wireless</vt:lpstr>
      <vt:lpstr>Herramientas de Seguridad Wireless</vt:lpstr>
      <vt:lpstr>Herramientas de Seguridad Wireless</vt:lpstr>
      <vt:lpstr>Herramientas de Seguridad Wireless</vt:lpstr>
      <vt:lpstr>Herramientas de Seguridad Wireless</vt:lpstr>
      <vt:lpstr>Test de Intrusión a Redes Inalámbricas</vt:lpstr>
      <vt:lpstr>Test de Intrusión a Redes Inalámbricas</vt:lpstr>
      <vt:lpstr>Presentación de PowerPoint</vt:lpstr>
      <vt:lpstr>Test de Intrusión LEAP</vt:lpstr>
      <vt:lpstr>Presentación de PowerPoint</vt:lpstr>
      <vt:lpstr>Test de Intrusión a cifrado WPA/WPA2</vt:lpstr>
      <vt:lpstr>Presentación de PowerPoint</vt:lpstr>
      <vt:lpstr>Test de Intrusión a cifrado WEP</vt:lpstr>
      <vt:lpstr>Presentación de PowerPoint</vt:lpstr>
      <vt:lpstr>Test de Intrusión a red WLAN sin cifrar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35</cp:revision>
  <dcterms:created xsi:type="dcterms:W3CDTF">2013-11-09T01:50:01Z</dcterms:created>
  <dcterms:modified xsi:type="dcterms:W3CDTF">2014-07-08T01:36:56Z</dcterms:modified>
</cp:coreProperties>
</file>