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397" r:id="rId85"/>
    <p:sldId id="399" r:id="rId86"/>
    <p:sldId id="400" r:id="rId87"/>
    <p:sldId id="401" r:id="rId88"/>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smtClean="0"/>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406498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smtClean="0"/>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2340254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smtClean="0"/>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anonymouse.org/" TargetMode="External"/><Relationship Id="rId2" Type="http://schemas.openxmlformats.org/officeDocument/2006/relationships/hyperlink" Target="http://www.anonymizer.com/" TargetMode="External"/><Relationship Id="rId1" Type="http://schemas.openxmlformats.org/officeDocument/2006/relationships/slideLayout" Target="../slideLayouts/slideLayout2.xml"/><Relationship Id="rId6" Type="http://schemas.openxmlformats.org/officeDocument/2006/relationships/hyperlink" Target="http://www.dailybestlinks.com/" TargetMode="External"/><Relationship Id="rId5" Type="http://schemas.openxmlformats.org/officeDocument/2006/relationships/hyperlink" Target="http://www.bumsk.com/" TargetMode="External"/><Relationship Id="rId4" Type="http://schemas.openxmlformats.org/officeDocument/2006/relationships/hyperlink" Target="http://www.proxify.com/"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smtClean="0"/>
              <a:t>17. Evadiendo</a:t>
            </a:r>
            <a:r>
              <a:rPr lang="en-US" dirty="0" smtClean="0"/>
              <a:t> </a:t>
            </a:r>
            <a:r>
              <a:rPr lang="en-US" dirty="0"/>
              <a:t>IDS, Firewalls y Honeypots</a:t>
            </a:r>
            <a:endParaRPr lang="es-BO" dirty="0"/>
          </a:p>
        </p:txBody>
      </p:sp>
      <p:sp>
        <p:nvSpPr>
          <p:cNvPr id="2051" name="Rectangle 3"/>
          <p:cNvSpPr>
            <a:spLocks noGrp="1" noChangeArrowheads="1"/>
          </p:cNvSpPr>
          <p:nvPr>
            <p:ph type="subTitle" idx="1"/>
          </p:nvPr>
        </p:nvSpPr>
        <p:spPr/>
        <p:txBody>
          <a:bodyPr>
            <a:normAutofit fontScale="92500" lnSpcReduction="10000"/>
          </a:bodyPr>
          <a:lstStyle/>
          <a:p>
            <a:r>
              <a:rPr lang="es-BO" dirty="0" smtClean="0"/>
              <a:t>Julio Javier Iglesias Pérez</a:t>
            </a:r>
            <a:endParaRPr lang="es-BO" dirty="0"/>
          </a:p>
        </p:txBody>
      </p:sp>
    </p:spTree>
    <p:extLst>
      <p:ext uri="{BB962C8B-B14F-4D97-AF65-F5344CB8AC3E}">
        <p14:creationId xmlns:p14="http://schemas.microsoft.com/office/powerpoint/2010/main" val="811338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Firewall</a:t>
            </a:r>
          </a:p>
        </p:txBody>
      </p:sp>
      <p:sp>
        <p:nvSpPr>
          <p:cNvPr id="3" name="2 Marcador de contenido"/>
          <p:cNvSpPr>
            <a:spLocks noGrp="1"/>
          </p:cNvSpPr>
          <p:nvPr>
            <p:ph idx="1"/>
          </p:nvPr>
        </p:nvSpPr>
        <p:spPr/>
        <p:txBody>
          <a:bodyPr>
            <a:normAutofit fontScale="92500"/>
          </a:bodyPr>
          <a:lstStyle/>
          <a:p>
            <a:pPr marL="0" indent="0">
              <a:buNone/>
            </a:pPr>
            <a:r>
              <a:rPr lang="es-BO" sz="3000" dirty="0" smtClean="0"/>
              <a:t>Software </a:t>
            </a:r>
            <a:r>
              <a:rPr lang="es-BO" sz="3000" dirty="0"/>
              <a:t>o hardware o una combinación de ambos diseñado para impedir acceso no autorizado a la red privada. Es </a:t>
            </a:r>
            <a:r>
              <a:rPr lang="es-BO" sz="3000" dirty="0" smtClean="0"/>
              <a:t>colocado </a:t>
            </a:r>
            <a:r>
              <a:rPr lang="es-BO" sz="3000" dirty="0"/>
              <a:t>en un punto de unión o puerta de enlace entre dos redes, que usualmente es una red privada y una pública (internet).Examina todos los mensajes que entran o salen de la intranet y bloquea aquellos que no cumplen criterios específicos de seguridad. Pueden ser afectados por el tipo de tráfico o por la fuente o direcciones destino y puertos.</a:t>
            </a:r>
          </a:p>
        </p:txBody>
      </p:sp>
    </p:spTree>
    <p:extLst>
      <p:ext uri="{BB962C8B-B14F-4D97-AF65-F5344CB8AC3E}">
        <p14:creationId xmlns:p14="http://schemas.microsoft.com/office/powerpoint/2010/main" val="743142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Arquitectura del Firewall</a:t>
            </a:r>
          </a:p>
        </p:txBody>
      </p:sp>
      <p:sp>
        <p:nvSpPr>
          <p:cNvPr id="3" name="2 Marcador de contenido"/>
          <p:cNvSpPr>
            <a:spLocks noGrp="1"/>
          </p:cNvSpPr>
          <p:nvPr>
            <p:ph idx="1"/>
          </p:nvPr>
        </p:nvSpPr>
        <p:spPr/>
        <p:txBody>
          <a:bodyPr>
            <a:normAutofit lnSpcReduction="10000"/>
          </a:bodyPr>
          <a:lstStyle/>
          <a:p>
            <a:pPr marL="0" indent="0">
              <a:buNone/>
            </a:pPr>
            <a:r>
              <a:rPr lang="es-BO" sz="3100" dirty="0" smtClean="0"/>
              <a:t>Host Bastión: Es </a:t>
            </a:r>
            <a:r>
              <a:rPr lang="es-BO" sz="3100" dirty="0"/>
              <a:t>un sistema de cómputo diseñado para proteger los recursos de la red de un </a:t>
            </a:r>
            <a:r>
              <a:rPr lang="es-BO" sz="3100" dirty="0" smtClean="0"/>
              <a:t>ataque.</a:t>
            </a:r>
          </a:p>
          <a:p>
            <a:pPr marL="0" indent="0">
              <a:buNone/>
            </a:pPr>
            <a:r>
              <a:rPr lang="es-BO" sz="3100" dirty="0" smtClean="0"/>
              <a:t>El </a:t>
            </a:r>
            <a:r>
              <a:rPr lang="es-BO" sz="3100" dirty="0"/>
              <a:t>tráfico de entrada o salida de la red, pasa por el firewall. </a:t>
            </a:r>
            <a:endParaRPr lang="es-BO" sz="3100" dirty="0" smtClean="0"/>
          </a:p>
          <a:p>
            <a:pPr marL="0" indent="0">
              <a:buNone/>
            </a:pPr>
            <a:r>
              <a:rPr lang="es-BO" sz="3100" dirty="0" smtClean="0"/>
              <a:t>Tiene </a:t>
            </a:r>
            <a:r>
              <a:rPr lang="es-BO" sz="3100" dirty="0"/>
              <a:t>dos interfaces:	</a:t>
            </a:r>
          </a:p>
          <a:p>
            <a:r>
              <a:rPr lang="es-BO" sz="3100" dirty="0" smtClean="0"/>
              <a:t>Interfaz </a:t>
            </a:r>
            <a:r>
              <a:rPr lang="es-BO" sz="3100" dirty="0"/>
              <a:t>privada, conectada directamente a Internet	</a:t>
            </a:r>
          </a:p>
          <a:p>
            <a:r>
              <a:rPr lang="es-BO" sz="3100" dirty="0" smtClean="0"/>
              <a:t>Interfaz </a:t>
            </a:r>
            <a:r>
              <a:rPr lang="es-BO" sz="3100" dirty="0"/>
              <a:t>pública, conectada a la intranet</a:t>
            </a:r>
            <a:r>
              <a:rPr lang="es-BO" dirty="0"/>
              <a:t>.</a:t>
            </a:r>
          </a:p>
        </p:txBody>
      </p:sp>
    </p:spTree>
    <p:extLst>
      <p:ext uri="{BB962C8B-B14F-4D97-AF65-F5344CB8AC3E}">
        <p14:creationId xmlns:p14="http://schemas.microsoft.com/office/powerpoint/2010/main" val="2517629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Arquitectura del Firewall</a:t>
            </a:r>
            <a:endParaRPr lang="es-BO" dirty="0"/>
          </a:p>
        </p:txBody>
      </p:sp>
      <p:sp>
        <p:nvSpPr>
          <p:cNvPr id="3" name="2 Marcador de contenido"/>
          <p:cNvSpPr>
            <a:spLocks noGrp="1"/>
          </p:cNvSpPr>
          <p:nvPr>
            <p:ph idx="1"/>
          </p:nvPr>
        </p:nvSpPr>
        <p:spPr/>
        <p:txBody>
          <a:bodyPr/>
          <a:lstStyle/>
          <a:p>
            <a:endParaRPr lang="es-BO"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32" y="2000250"/>
            <a:ext cx="8244916" cy="3805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138992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Screened</a:t>
            </a:r>
            <a:r>
              <a:rPr lang="es-BO" dirty="0"/>
              <a:t> </a:t>
            </a:r>
            <a:r>
              <a:rPr lang="es-BO" dirty="0"/>
              <a:t>subnet</a:t>
            </a:r>
            <a:endParaRPr lang="es-BO" dirty="0"/>
          </a:p>
        </p:txBody>
      </p:sp>
      <p:sp>
        <p:nvSpPr>
          <p:cNvPr id="3" name="2 Marcador de contenido"/>
          <p:cNvSpPr>
            <a:spLocks noGrp="1"/>
          </p:cNvSpPr>
          <p:nvPr>
            <p:ph idx="1"/>
          </p:nvPr>
        </p:nvSpPr>
        <p:spPr/>
        <p:txBody>
          <a:bodyPr/>
          <a:lstStyle/>
          <a:p>
            <a:pPr marL="0" indent="0">
              <a:buNone/>
            </a:pPr>
            <a:r>
              <a:rPr lang="es-BO" dirty="0" smtClean="0"/>
              <a:t>O </a:t>
            </a:r>
            <a:r>
              <a:rPr lang="es-BO" dirty="0"/>
              <a:t>DMZ contiene hosts que ofrecen servicios </a:t>
            </a:r>
            <a:r>
              <a:rPr lang="es-BO" dirty="0" smtClean="0"/>
              <a:t>públicos.</a:t>
            </a:r>
          </a:p>
          <a:p>
            <a:pPr marL="0" indent="0">
              <a:buNone/>
            </a:pPr>
            <a:r>
              <a:rPr lang="es-BO" dirty="0" smtClean="0"/>
              <a:t>La </a:t>
            </a:r>
            <a:r>
              <a:rPr lang="es-BO" dirty="0"/>
              <a:t>zona pública está conectada directamente a Internet y no tiene hosts controlador por la </a:t>
            </a:r>
            <a:r>
              <a:rPr lang="es-BO" dirty="0" smtClean="0"/>
              <a:t>organización.</a:t>
            </a:r>
          </a:p>
          <a:p>
            <a:pPr marL="0" indent="0">
              <a:buNone/>
            </a:pPr>
            <a:r>
              <a:rPr lang="es-BO" dirty="0" smtClean="0"/>
              <a:t>La </a:t>
            </a:r>
            <a:r>
              <a:rPr lang="es-BO" dirty="0"/>
              <a:t>zona privada tiene sistemas que los usuarios de internet no tienen acceso de negocio.</a:t>
            </a:r>
          </a:p>
        </p:txBody>
      </p:sp>
    </p:spTree>
    <p:extLst>
      <p:ext uri="{BB962C8B-B14F-4D97-AF65-F5344CB8AC3E}">
        <p14:creationId xmlns:p14="http://schemas.microsoft.com/office/powerpoint/2010/main" val="552565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Zona desmilitarizada</a:t>
            </a:r>
          </a:p>
        </p:txBody>
      </p:sp>
      <p:sp>
        <p:nvSpPr>
          <p:cNvPr id="3" name="2 Marcador de contenido"/>
          <p:cNvSpPr>
            <a:spLocks noGrp="1"/>
          </p:cNvSpPr>
          <p:nvPr>
            <p:ph idx="1"/>
          </p:nvPr>
        </p:nvSpPr>
        <p:spPr/>
        <p:txBody>
          <a:bodyPr>
            <a:normAutofit lnSpcReduction="10000"/>
          </a:bodyPr>
          <a:lstStyle/>
          <a:p>
            <a:r>
              <a:rPr lang="es-BO" dirty="0" smtClean="0"/>
              <a:t>Es </a:t>
            </a:r>
            <a:r>
              <a:rPr lang="es-BO" dirty="0"/>
              <a:t>una red que sirve como buffer (regulador) entre la red interna segura y la insegura </a:t>
            </a:r>
            <a:r>
              <a:rPr lang="es-BO" dirty="0" smtClean="0"/>
              <a:t>Internet.</a:t>
            </a:r>
          </a:p>
          <a:p>
            <a:r>
              <a:rPr lang="es-BO" dirty="0" smtClean="0"/>
              <a:t>Es </a:t>
            </a:r>
            <a:r>
              <a:rPr lang="es-BO" dirty="0"/>
              <a:t>creada utilizando firewall entre tres o más interfaces de red   </a:t>
            </a:r>
            <a:r>
              <a:rPr lang="es-BO" dirty="0" smtClean="0"/>
              <a:t>                         asignada </a:t>
            </a:r>
            <a:r>
              <a:rPr lang="es-BO" dirty="0"/>
              <a:t>con roles </a:t>
            </a:r>
            <a:r>
              <a:rPr lang="es-BO" dirty="0" smtClean="0"/>
              <a:t>                           específicos </a:t>
            </a:r>
            <a:r>
              <a:rPr lang="es-BO" dirty="0"/>
              <a:t>como Red </a:t>
            </a:r>
            <a:r>
              <a:rPr lang="es-BO" dirty="0" smtClean="0"/>
              <a:t>                                    Interna confiada</a:t>
            </a:r>
            <a:r>
              <a:rPr lang="es-BO" dirty="0"/>
              <a:t>, red </a:t>
            </a:r>
            <a:r>
              <a:rPr lang="es-BO" dirty="0" smtClean="0"/>
              <a:t>                                         DMZ </a:t>
            </a:r>
            <a:r>
              <a:rPr lang="es-BO" dirty="0"/>
              <a:t>y la red externa.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933056"/>
            <a:ext cx="3041767" cy="242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10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firewall</a:t>
            </a:r>
          </a:p>
        </p:txBody>
      </p:sp>
      <p:sp>
        <p:nvSpPr>
          <p:cNvPr id="3" name="2 Marcador de contenido"/>
          <p:cNvSpPr>
            <a:spLocks noGrp="1"/>
          </p:cNvSpPr>
          <p:nvPr>
            <p:ph idx="1"/>
          </p:nvPr>
        </p:nvSpPr>
        <p:spPr/>
        <p:txBody>
          <a:bodyPr/>
          <a:lstStyle/>
          <a:p>
            <a:r>
              <a:rPr lang="es-BO" dirty="0"/>
              <a:t>Filtro de </a:t>
            </a:r>
            <a:r>
              <a:rPr lang="es-BO" dirty="0" smtClean="0"/>
              <a:t>paquetes.</a:t>
            </a:r>
          </a:p>
          <a:p>
            <a:r>
              <a:rPr lang="es-BO" dirty="0" smtClean="0"/>
              <a:t>Firewall </a:t>
            </a:r>
            <a:r>
              <a:rPr lang="es-BO" dirty="0"/>
              <a:t>de inspección de estado </a:t>
            </a:r>
            <a:r>
              <a:rPr lang="es-BO" dirty="0" smtClean="0"/>
              <a:t>multicapa.</a:t>
            </a:r>
          </a:p>
          <a:p>
            <a:r>
              <a:rPr lang="es-BO" dirty="0" smtClean="0"/>
              <a:t>Puertas </a:t>
            </a:r>
            <a:r>
              <a:rPr lang="es-BO" dirty="0"/>
              <a:t>de enlaces a nivel de </a:t>
            </a:r>
            <a:r>
              <a:rPr lang="es-BO" dirty="0" smtClean="0"/>
              <a:t>aplicación.</a:t>
            </a:r>
          </a:p>
          <a:p>
            <a:r>
              <a:rPr lang="es-BO" dirty="0" smtClean="0"/>
              <a:t>Puertas </a:t>
            </a:r>
            <a:r>
              <a:rPr lang="es-BO" dirty="0"/>
              <a:t>de enlaces a nivel de circuito.</a:t>
            </a:r>
          </a:p>
        </p:txBody>
      </p:sp>
    </p:spTree>
    <p:extLst>
      <p:ext uri="{BB962C8B-B14F-4D97-AF65-F5344CB8AC3E}">
        <p14:creationId xmlns:p14="http://schemas.microsoft.com/office/powerpoint/2010/main" val="680742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Filtrado de paquetes Firewall</a:t>
            </a:r>
          </a:p>
        </p:txBody>
      </p:sp>
      <p:sp>
        <p:nvSpPr>
          <p:cNvPr id="3" name="2 Marcador de contenido"/>
          <p:cNvSpPr>
            <a:spLocks noGrp="1"/>
          </p:cNvSpPr>
          <p:nvPr>
            <p:ph idx="1"/>
          </p:nvPr>
        </p:nvSpPr>
        <p:spPr/>
        <p:txBody>
          <a:bodyPr>
            <a:normAutofit fontScale="92500"/>
          </a:bodyPr>
          <a:lstStyle/>
          <a:p>
            <a:pPr marL="0" indent="0">
              <a:buNone/>
            </a:pPr>
            <a:r>
              <a:rPr lang="es-BO" sz="2600" dirty="0"/>
              <a:t>Trabaja en la capa red del modelo OSI (o capa IP de TCP/IP), usualmente son parte de un </a:t>
            </a:r>
            <a:r>
              <a:rPr lang="es-BO" sz="2600" dirty="0" smtClean="0"/>
              <a:t>router</a:t>
            </a:r>
            <a:r>
              <a:rPr lang="es-BO" sz="2600" dirty="0" smtClean="0"/>
              <a:t>.</a:t>
            </a:r>
          </a:p>
          <a:p>
            <a:pPr marL="0" indent="0">
              <a:buNone/>
            </a:pPr>
            <a:r>
              <a:rPr lang="es-BO" sz="2600" dirty="0" smtClean="0"/>
              <a:t>Cada </a:t>
            </a:r>
            <a:r>
              <a:rPr lang="es-BO" sz="2600" dirty="0"/>
              <a:t>paquete es comparado con un conjunto de criterios </a:t>
            </a:r>
            <a:r>
              <a:rPr lang="es-BO" sz="2600" dirty="0" smtClean="0"/>
              <a:t>antes </a:t>
            </a:r>
            <a:r>
              <a:rPr lang="es-BO" sz="2600" dirty="0"/>
              <a:t>de ser </a:t>
            </a:r>
            <a:r>
              <a:rPr lang="es-BO" sz="2600" dirty="0" smtClean="0"/>
              <a:t>renviado.</a:t>
            </a:r>
          </a:p>
          <a:p>
            <a:pPr marL="0" indent="0">
              <a:buNone/>
            </a:pPr>
            <a:r>
              <a:rPr lang="es-BO" sz="2600" dirty="0" smtClean="0"/>
              <a:t>Dependiendo </a:t>
            </a:r>
            <a:r>
              <a:rPr lang="es-BO" sz="2600" dirty="0"/>
              <a:t>del paquete y del criterio, el firewall puede:	</a:t>
            </a:r>
          </a:p>
          <a:p>
            <a:r>
              <a:rPr lang="es-BO" sz="2600" dirty="0" smtClean="0"/>
              <a:t>Dropear</a:t>
            </a:r>
            <a:r>
              <a:rPr lang="es-BO" sz="2600" dirty="0" smtClean="0"/>
              <a:t> </a:t>
            </a:r>
            <a:r>
              <a:rPr lang="es-BO" sz="2600" dirty="0"/>
              <a:t>el paquete.	</a:t>
            </a:r>
          </a:p>
          <a:p>
            <a:r>
              <a:rPr lang="es-BO" sz="2600" dirty="0" smtClean="0"/>
              <a:t>Renviarlo, </a:t>
            </a:r>
            <a:r>
              <a:rPr lang="es-BO" sz="2600" dirty="0"/>
              <a:t>o </a:t>
            </a:r>
            <a:r>
              <a:rPr lang="es-BO" sz="2600" dirty="0" smtClean="0"/>
              <a:t>enviar </a:t>
            </a:r>
            <a:r>
              <a:rPr lang="es-BO" sz="2600" dirty="0"/>
              <a:t>un mensaje al que lo </a:t>
            </a:r>
            <a:r>
              <a:rPr lang="es-BO" sz="2600" dirty="0" smtClean="0"/>
              <a:t>originó.</a:t>
            </a:r>
          </a:p>
          <a:p>
            <a:pPr marL="0" indent="0">
              <a:buNone/>
            </a:pPr>
            <a:endParaRPr lang="es-BO" sz="2600" dirty="0" smtClean="0"/>
          </a:p>
          <a:p>
            <a:pPr marL="0" indent="0">
              <a:buNone/>
            </a:pPr>
            <a:r>
              <a:rPr lang="es-BO" sz="2600" dirty="0" smtClean="0"/>
              <a:t>Las </a:t>
            </a:r>
            <a:r>
              <a:rPr lang="es-BO" sz="2600" dirty="0"/>
              <a:t>reglas pueden incluir la dirección IP fuente y destino, el número de puerto fuente y destino, y el protocolo utilizado.</a:t>
            </a:r>
          </a:p>
        </p:txBody>
      </p:sp>
    </p:spTree>
    <p:extLst>
      <p:ext uri="{BB962C8B-B14F-4D97-AF65-F5344CB8AC3E}">
        <p14:creationId xmlns:p14="http://schemas.microsoft.com/office/powerpoint/2010/main" val="598392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Firewall de puerta de enlace a nivel de circuito</a:t>
            </a:r>
          </a:p>
        </p:txBody>
      </p:sp>
      <p:sp>
        <p:nvSpPr>
          <p:cNvPr id="3" name="2 Marcador de contenido"/>
          <p:cNvSpPr>
            <a:spLocks noGrp="1"/>
          </p:cNvSpPr>
          <p:nvPr>
            <p:ph idx="1"/>
          </p:nvPr>
        </p:nvSpPr>
        <p:spPr/>
        <p:txBody>
          <a:bodyPr>
            <a:normAutofit fontScale="92500"/>
          </a:bodyPr>
          <a:lstStyle/>
          <a:p>
            <a:pPr marL="0" indent="0">
              <a:buNone/>
            </a:pPr>
            <a:r>
              <a:rPr lang="es-BO" sz="3000" dirty="0" smtClean="0"/>
              <a:t>Trabajan </a:t>
            </a:r>
            <a:r>
              <a:rPr lang="es-BO" sz="3000" dirty="0"/>
              <a:t>en </a:t>
            </a:r>
            <a:r>
              <a:rPr lang="es-BO" sz="3000" dirty="0" smtClean="0"/>
              <a:t>la </a:t>
            </a:r>
            <a:r>
              <a:rPr lang="es-BO" sz="3000" dirty="0"/>
              <a:t>capa de </a:t>
            </a:r>
            <a:r>
              <a:rPr lang="es-BO" sz="3000" dirty="0" smtClean="0"/>
              <a:t>sesión </a:t>
            </a:r>
            <a:r>
              <a:rPr lang="es-BO" sz="3000" dirty="0"/>
              <a:t>del modelo OSI o en la capa TCP de </a:t>
            </a:r>
            <a:r>
              <a:rPr lang="es-BO" sz="3000" dirty="0" smtClean="0"/>
              <a:t>TCP/IP.</a:t>
            </a:r>
          </a:p>
          <a:p>
            <a:pPr marL="0" indent="0">
              <a:buNone/>
            </a:pPr>
            <a:r>
              <a:rPr lang="es-BO" sz="3000" dirty="0" smtClean="0"/>
              <a:t>Monitorean </a:t>
            </a:r>
            <a:r>
              <a:rPr lang="es-BO" sz="3000" dirty="0"/>
              <a:t>el </a:t>
            </a:r>
            <a:r>
              <a:rPr lang="es-BO" sz="3000" dirty="0"/>
              <a:t>handshaking</a:t>
            </a:r>
            <a:r>
              <a:rPr lang="es-BO" sz="3000" dirty="0"/>
              <a:t> TCP entre paquetes para determinar si la sesión solicitada es </a:t>
            </a:r>
            <a:r>
              <a:rPr lang="es-BO" sz="3000" dirty="0" smtClean="0"/>
              <a:t>legítima.</a:t>
            </a:r>
          </a:p>
          <a:p>
            <a:pPr marL="0" indent="0">
              <a:buNone/>
            </a:pPr>
            <a:r>
              <a:rPr lang="es-BO" sz="3000" dirty="0" smtClean="0"/>
              <a:t>La </a:t>
            </a:r>
            <a:r>
              <a:rPr lang="es-BO" sz="3000" dirty="0"/>
              <a:t>información es pasada a un equipo remoto a través de una puerta de enlace a nivel de </a:t>
            </a:r>
            <a:r>
              <a:rPr lang="es-BO" sz="3000" dirty="0" smtClean="0"/>
              <a:t>circuito.</a:t>
            </a:r>
          </a:p>
          <a:p>
            <a:pPr marL="0" indent="0">
              <a:buNone/>
            </a:pPr>
            <a:r>
              <a:rPr lang="es-BO" sz="3000" dirty="0" smtClean="0"/>
              <a:t>Estos </a:t>
            </a:r>
            <a:r>
              <a:rPr lang="es-BO" sz="3000" dirty="0"/>
              <a:t>gateways</a:t>
            </a:r>
            <a:r>
              <a:rPr lang="es-BO" sz="3000" dirty="0"/>
              <a:t> esconden la información acerca de las redes que ellos protegen, pero no filtran paquetes individuales.</a:t>
            </a:r>
          </a:p>
        </p:txBody>
      </p:sp>
    </p:spTree>
    <p:extLst>
      <p:ext uri="{BB962C8B-B14F-4D97-AF65-F5344CB8AC3E}">
        <p14:creationId xmlns:p14="http://schemas.microsoft.com/office/powerpoint/2010/main" val="8663182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Firewall a nivel de aplicación</a:t>
            </a:r>
          </a:p>
        </p:txBody>
      </p:sp>
      <p:sp>
        <p:nvSpPr>
          <p:cNvPr id="3" name="2 Marcador de contenido"/>
          <p:cNvSpPr>
            <a:spLocks noGrp="1"/>
          </p:cNvSpPr>
          <p:nvPr>
            <p:ph idx="1"/>
          </p:nvPr>
        </p:nvSpPr>
        <p:spPr/>
        <p:txBody>
          <a:bodyPr>
            <a:normAutofit lnSpcReduction="10000"/>
          </a:bodyPr>
          <a:lstStyle/>
          <a:p>
            <a:pPr marL="0" indent="0">
              <a:buNone/>
            </a:pPr>
            <a:r>
              <a:rPr lang="es-BO" sz="3000" dirty="0" smtClean="0"/>
              <a:t>O proxis, </a:t>
            </a:r>
            <a:r>
              <a:rPr lang="es-BO" sz="3000" dirty="0"/>
              <a:t>pueden filtrar paquetes en la capa aplicación del modelo </a:t>
            </a:r>
            <a:r>
              <a:rPr lang="es-BO" sz="3000" dirty="0" smtClean="0"/>
              <a:t>OSI.</a:t>
            </a:r>
          </a:p>
          <a:p>
            <a:pPr marL="0" indent="0">
              <a:buNone/>
            </a:pPr>
            <a:r>
              <a:rPr lang="es-BO" sz="3000" dirty="0" smtClean="0"/>
              <a:t>Los </a:t>
            </a:r>
            <a:r>
              <a:rPr lang="es-BO" sz="3000" dirty="0"/>
              <a:t>paquetes de entrada o salida no pueden acceder a servicios si es que no hay </a:t>
            </a:r>
            <a:r>
              <a:rPr lang="es-BO" sz="3000" dirty="0" smtClean="0"/>
              <a:t>proxy.</a:t>
            </a:r>
          </a:p>
          <a:p>
            <a:pPr marL="0" indent="0">
              <a:buNone/>
            </a:pPr>
            <a:r>
              <a:rPr lang="es-BO" sz="3000" dirty="0" smtClean="0"/>
              <a:t>Un </a:t>
            </a:r>
            <a:r>
              <a:rPr lang="es-BO" sz="3000" dirty="0"/>
              <a:t>gateway</a:t>
            </a:r>
            <a:r>
              <a:rPr lang="es-BO" sz="3000" dirty="0"/>
              <a:t> configurado para ser </a:t>
            </a:r>
            <a:r>
              <a:rPr lang="es-BO" sz="3000" dirty="0" smtClean="0"/>
              <a:t>proxy </a:t>
            </a:r>
            <a:r>
              <a:rPr lang="es-BO" sz="3000" dirty="0"/>
              <a:t>no permitirá ningún tráfico FTP, gopher, telnet o cualquier </a:t>
            </a:r>
            <a:r>
              <a:rPr lang="es-BO" sz="3000" dirty="0" smtClean="0"/>
              <a:t>otro.</a:t>
            </a:r>
          </a:p>
          <a:p>
            <a:pPr marL="0" indent="0">
              <a:buNone/>
            </a:pPr>
            <a:r>
              <a:rPr lang="es-BO" sz="3000" dirty="0" smtClean="0"/>
              <a:t>Como </a:t>
            </a:r>
            <a:r>
              <a:rPr lang="es-BO" sz="3000" dirty="0"/>
              <a:t>esta aplicación examina paquetes en la capa aplicación, puede filtrar comandos de aplicación específicos como http:post y </a:t>
            </a:r>
            <a:r>
              <a:rPr lang="es-BO" sz="3000" dirty="0"/>
              <a:t>get</a:t>
            </a:r>
            <a:r>
              <a:rPr lang="es-BO" sz="3000" dirty="0"/>
              <a:t>.</a:t>
            </a:r>
          </a:p>
        </p:txBody>
      </p:sp>
    </p:spTree>
    <p:extLst>
      <p:ext uri="{BB962C8B-B14F-4D97-AF65-F5344CB8AC3E}">
        <p14:creationId xmlns:p14="http://schemas.microsoft.com/office/powerpoint/2010/main" val="4092850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Firewall de </a:t>
            </a:r>
            <a:r>
              <a:rPr lang="es-BO" dirty="0" smtClean="0"/>
              <a:t>inspección </a:t>
            </a:r>
            <a:r>
              <a:rPr lang="es-BO" dirty="0"/>
              <a:t>multicapa </a:t>
            </a:r>
            <a:r>
              <a:rPr lang="es-BO" dirty="0"/>
              <a:t>Stateful</a:t>
            </a:r>
            <a:endParaRPr lang="es-BO" dirty="0"/>
          </a:p>
        </p:txBody>
      </p:sp>
      <p:sp>
        <p:nvSpPr>
          <p:cNvPr id="3" name="2 Marcador de contenido"/>
          <p:cNvSpPr>
            <a:spLocks noGrp="1"/>
          </p:cNvSpPr>
          <p:nvPr>
            <p:ph idx="1"/>
          </p:nvPr>
        </p:nvSpPr>
        <p:spPr/>
        <p:txBody>
          <a:bodyPr>
            <a:normAutofit lnSpcReduction="10000"/>
          </a:bodyPr>
          <a:lstStyle/>
          <a:p>
            <a:r>
              <a:rPr lang="es-BO" dirty="0" smtClean="0"/>
              <a:t>Combina </a:t>
            </a:r>
            <a:r>
              <a:rPr lang="es-BO" dirty="0"/>
              <a:t>los aspectos de los otros tres tipos de </a:t>
            </a:r>
            <a:r>
              <a:rPr lang="es-BO" dirty="0" smtClean="0"/>
              <a:t>firewall.</a:t>
            </a:r>
          </a:p>
          <a:p>
            <a:r>
              <a:rPr lang="es-BO" dirty="0" smtClean="0"/>
              <a:t>Filtran </a:t>
            </a:r>
            <a:r>
              <a:rPr lang="es-BO" dirty="0"/>
              <a:t>los paquetes en la capa red para determinar si los </a:t>
            </a:r>
            <a:r>
              <a:rPr lang="es-BO" dirty="0" smtClean="0"/>
              <a:t>paquetes </a:t>
            </a:r>
            <a:r>
              <a:rPr lang="es-BO" dirty="0"/>
              <a:t>de la sesión son legítimos y evalúan el contenido de los </a:t>
            </a:r>
            <a:r>
              <a:rPr lang="es-BO" dirty="0" smtClean="0"/>
              <a:t>paquetes </a:t>
            </a:r>
            <a:r>
              <a:rPr lang="es-BO" dirty="0"/>
              <a:t>en la capa de aplicación</a:t>
            </a:r>
            <a:r>
              <a:rPr lang="es-BO" dirty="0" smtClean="0"/>
              <a:t>.</a:t>
            </a:r>
          </a:p>
          <a:p>
            <a:pPr marL="0" indent="0">
              <a:buNone/>
            </a:pPr>
            <a:r>
              <a:rPr lang="es-BO" dirty="0" smtClean="0"/>
              <a:t>El </a:t>
            </a:r>
            <a:r>
              <a:rPr lang="es-BO" dirty="0"/>
              <a:t>tráfico es filtrado en tres capas basado en el rango de una aplicación específica, sesión y reglas de filtrado de paquetes.</a:t>
            </a:r>
          </a:p>
        </p:txBody>
      </p:sp>
    </p:spTree>
    <p:extLst>
      <p:ext uri="{BB962C8B-B14F-4D97-AF65-F5344CB8AC3E}">
        <p14:creationId xmlns:p14="http://schemas.microsoft.com/office/powerpoint/2010/main" val="3312615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smtClean="0"/>
              <a:t>Sistema de Detección de Intrusos</a:t>
            </a:r>
            <a:endParaRPr lang="es-BO" dirty="0"/>
          </a:p>
        </p:txBody>
      </p:sp>
      <p:sp>
        <p:nvSpPr>
          <p:cNvPr id="3" name="2 Marcador de contenido"/>
          <p:cNvSpPr>
            <a:spLocks noGrp="1"/>
          </p:cNvSpPr>
          <p:nvPr>
            <p:ph idx="1"/>
          </p:nvPr>
        </p:nvSpPr>
        <p:spPr/>
        <p:txBody>
          <a:bodyPr>
            <a:normAutofit fontScale="92500"/>
          </a:bodyPr>
          <a:lstStyle/>
          <a:p>
            <a:pPr marL="0" indent="0">
              <a:buNone/>
            </a:pPr>
            <a:r>
              <a:rPr lang="es-BO" sz="2800" dirty="0"/>
              <a:t>Un Sistema de Detección de Intrusos (IDS) obtiene información de entre un equipo o una red, para identificarlas violaciones posibles de la política de seguridad, incluyendo acceso no autorizado, </a:t>
            </a:r>
            <a:r>
              <a:rPr lang="es-BO" sz="2800" dirty="0" smtClean="0"/>
              <a:t>así </a:t>
            </a:r>
            <a:r>
              <a:rPr lang="es-BO" sz="2800" dirty="0"/>
              <a:t>como su mal uso. Un IDS es también referido como un "</a:t>
            </a:r>
            <a:r>
              <a:rPr lang="es-BO" sz="2800" dirty="0"/>
              <a:t>packet-sniffer</a:t>
            </a:r>
            <a:r>
              <a:rPr lang="es-BO" sz="2800" dirty="0"/>
              <a:t>" que intercepta paquetes </a:t>
            </a:r>
            <a:r>
              <a:rPr lang="es-BO" sz="2800" dirty="0" smtClean="0"/>
              <a:t>viajando </a:t>
            </a:r>
            <a:r>
              <a:rPr lang="es-BO" sz="2800" dirty="0"/>
              <a:t>a lo largo de varios medios de comunicación y protocolos, generalmente TCP/IP. Los paquetes son analizados luego de que son capturados. Un IDS evalúa una </a:t>
            </a:r>
            <a:r>
              <a:rPr lang="es-BO" sz="2800" dirty="0" smtClean="0"/>
              <a:t>sospecha de intrusión </a:t>
            </a:r>
            <a:r>
              <a:rPr lang="es-BO" sz="2800" dirty="0"/>
              <a:t>una vez que toma lugar y señala una alarma.</a:t>
            </a:r>
          </a:p>
        </p:txBody>
      </p:sp>
    </p:spTree>
    <p:extLst>
      <p:ext uri="{BB962C8B-B14F-4D97-AF65-F5344CB8AC3E}">
        <p14:creationId xmlns:p14="http://schemas.microsoft.com/office/powerpoint/2010/main" val="804206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Identificación de Firewall: Escaneo de puertos</a:t>
            </a:r>
          </a:p>
        </p:txBody>
      </p:sp>
      <p:sp>
        <p:nvSpPr>
          <p:cNvPr id="3" name="2 Marcador de contenido"/>
          <p:cNvSpPr>
            <a:spLocks noGrp="1"/>
          </p:cNvSpPr>
          <p:nvPr>
            <p:ph idx="1"/>
          </p:nvPr>
        </p:nvSpPr>
        <p:spPr/>
        <p:txBody>
          <a:bodyPr>
            <a:normAutofit lnSpcReduction="10000"/>
          </a:bodyPr>
          <a:lstStyle/>
          <a:p>
            <a:r>
              <a:rPr lang="es-BO" dirty="0" smtClean="0"/>
              <a:t>Ayuda </a:t>
            </a:r>
            <a:r>
              <a:rPr lang="es-BO" dirty="0"/>
              <a:t>al atacante a encontrar que </a:t>
            </a:r>
            <a:r>
              <a:rPr lang="es-BO" dirty="0" smtClean="0"/>
              <a:t>puertos </a:t>
            </a:r>
            <a:r>
              <a:rPr lang="es-BO" dirty="0"/>
              <a:t>están disponibles, consiste en </a:t>
            </a:r>
            <a:r>
              <a:rPr lang="es-BO" dirty="0" smtClean="0"/>
              <a:t>enviar </a:t>
            </a:r>
            <a:r>
              <a:rPr lang="es-BO" dirty="0"/>
              <a:t>mensajes a cada puerto, uno por </a:t>
            </a:r>
            <a:r>
              <a:rPr lang="es-BO" dirty="0" smtClean="0"/>
              <a:t>vez.</a:t>
            </a:r>
          </a:p>
          <a:p>
            <a:r>
              <a:rPr lang="es-BO" dirty="0" smtClean="0"/>
              <a:t>Algunos </a:t>
            </a:r>
            <a:r>
              <a:rPr lang="es-BO" dirty="0"/>
              <a:t>firewalls serán identificados únicamente </a:t>
            </a:r>
            <a:r>
              <a:rPr lang="es-BO" dirty="0" smtClean="0"/>
              <a:t>utilizando </a:t>
            </a:r>
            <a:r>
              <a:rPr lang="es-BO" dirty="0"/>
              <a:t>un simple escaneo de </a:t>
            </a:r>
            <a:r>
              <a:rPr lang="es-BO" dirty="0" smtClean="0"/>
              <a:t>puertos.</a:t>
            </a:r>
          </a:p>
          <a:p>
            <a:r>
              <a:rPr lang="es-BO" dirty="0" smtClean="0"/>
              <a:t>El </a:t>
            </a:r>
            <a:r>
              <a:rPr lang="es-BO" dirty="0"/>
              <a:t>tipo de respuesta recibida indican si el puerto está en uso y por ende puede probar fortaleza o debilidad.</a:t>
            </a:r>
          </a:p>
        </p:txBody>
      </p:sp>
    </p:spTree>
    <p:extLst>
      <p:ext uri="{BB962C8B-B14F-4D97-AF65-F5344CB8AC3E}">
        <p14:creationId xmlns:p14="http://schemas.microsoft.com/office/powerpoint/2010/main" val="2063394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Identificación de Firewall: </a:t>
            </a:r>
            <a:r>
              <a:rPr lang="es-BO" dirty="0"/>
              <a:t>Firewalking</a:t>
            </a:r>
            <a:endParaRPr lang="es-BO" dirty="0"/>
          </a:p>
        </p:txBody>
      </p:sp>
      <p:sp>
        <p:nvSpPr>
          <p:cNvPr id="3" name="2 Marcador de contenido"/>
          <p:cNvSpPr>
            <a:spLocks noGrp="1"/>
          </p:cNvSpPr>
          <p:nvPr>
            <p:ph idx="1"/>
          </p:nvPr>
        </p:nvSpPr>
        <p:spPr/>
        <p:txBody>
          <a:bodyPr>
            <a:normAutofit lnSpcReduction="10000"/>
          </a:bodyPr>
          <a:lstStyle/>
          <a:p>
            <a:r>
              <a:rPr lang="es-BO" dirty="0"/>
              <a:t>Es una técnica de pruebas de vulnerabilidad de un firewall y mapeo de </a:t>
            </a:r>
            <a:r>
              <a:rPr lang="es-BO" dirty="0"/>
              <a:t>routers</a:t>
            </a:r>
            <a:r>
              <a:rPr lang="es-BO" dirty="0"/>
              <a:t> de una red que se encuentra detrás del </a:t>
            </a:r>
            <a:r>
              <a:rPr lang="es-BO" dirty="0" smtClean="0"/>
              <a:t>firewall.</a:t>
            </a:r>
          </a:p>
          <a:p>
            <a:r>
              <a:rPr lang="es-BO" dirty="0" smtClean="0"/>
              <a:t>Si </a:t>
            </a:r>
            <a:r>
              <a:rPr lang="es-BO" dirty="0"/>
              <a:t>el paquete pasa por el </a:t>
            </a:r>
            <a:r>
              <a:rPr lang="es-BO" dirty="0"/>
              <a:t>gateway</a:t>
            </a:r>
            <a:r>
              <a:rPr lang="es-BO" dirty="0"/>
              <a:t>, es </a:t>
            </a:r>
            <a:r>
              <a:rPr lang="es-BO" dirty="0" smtClean="0"/>
              <a:t>renviado </a:t>
            </a:r>
            <a:r>
              <a:rPr lang="es-BO" dirty="0"/>
              <a:t>al próximo salto donde el TTL iguala a cero y elige un mensaje TTL "excedido en tránsito", en este punto el </a:t>
            </a:r>
            <a:r>
              <a:rPr lang="es-BO" dirty="0" smtClean="0"/>
              <a:t>paquete </a:t>
            </a:r>
            <a:r>
              <a:rPr lang="es-BO" dirty="0"/>
              <a:t>es </a:t>
            </a:r>
            <a:r>
              <a:rPr lang="es-BO" dirty="0" smtClean="0"/>
              <a:t>descartado</a:t>
            </a:r>
            <a:r>
              <a:rPr lang="es-BO" dirty="0"/>
              <a:t>.</a:t>
            </a:r>
          </a:p>
        </p:txBody>
      </p:sp>
    </p:spTree>
    <p:extLst>
      <p:ext uri="{BB962C8B-B14F-4D97-AF65-F5344CB8AC3E}">
        <p14:creationId xmlns:p14="http://schemas.microsoft.com/office/powerpoint/2010/main" val="2293283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Identificación de Firewall: </a:t>
            </a:r>
            <a:r>
              <a:rPr lang="es-BO" dirty="0"/>
              <a:t>Firewalking</a:t>
            </a:r>
            <a:endParaRPr lang="es-BO" dirty="0"/>
          </a:p>
        </p:txBody>
      </p:sp>
      <p:sp>
        <p:nvSpPr>
          <p:cNvPr id="3" name="2 Marcador de contenido"/>
          <p:cNvSpPr>
            <a:spLocks noGrp="1"/>
          </p:cNvSpPr>
          <p:nvPr>
            <p:ph idx="1"/>
          </p:nvPr>
        </p:nvSpPr>
        <p:spPr/>
        <p:txBody>
          <a:bodyPr>
            <a:normAutofit lnSpcReduction="10000"/>
          </a:bodyPr>
          <a:lstStyle/>
          <a:p>
            <a:r>
              <a:rPr lang="es-BO" dirty="0"/>
              <a:t>Firewalking</a:t>
            </a:r>
            <a:r>
              <a:rPr lang="es-BO" dirty="0"/>
              <a:t> es similar al </a:t>
            </a:r>
            <a:r>
              <a:rPr lang="es-BO" dirty="0"/>
              <a:t>tracerounting</a:t>
            </a:r>
            <a:r>
              <a:rPr lang="es-BO" dirty="0"/>
              <a:t> y trabaja </a:t>
            </a:r>
            <a:r>
              <a:rPr lang="es-BO" dirty="0" smtClean="0"/>
              <a:t>enviando </a:t>
            </a:r>
            <a:r>
              <a:rPr lang="es-BO" dirty="0"/>
              <a:t>paquetes TCP y UDP dentro del firewall que tienen un TTL configurado en un salto más grande que el firewall </a:t>
            </a:r>
            <a:r>
              <a:rPr lang="es-BO" dirty="0" smtClean="0"/>
              <a:t>apuntado.</a:t>
            </a:r>
          </a:p>
          <a:p>
            <a:r>
              <a:rPr lang="es-BO" dirty="0" smtClean="0"/>
              <a:t>Utilizando </a:t>
            </a:r>
            <a:r>
              <a:rPr lang="es-BO" dirty="0"/>
              <a:t>este método, el acceso a la información en el firewall puede ser determinado si paquetes de sondeo sucesivos son </a:t>
            </a:r>
            <a:r>
              <a:rPr lang="es-BO" dirty="0" smtClean="0"/>
              <a:t>enviados</a:t>
            </a:r>
            <a:r>
              <a:rPr lang="es-BO" dirty="0"/>
              <a:t>.</a:t>
            </a:r>
          </a:p>
        </p:txBody>
      </p:sp>
    </p:spTree>
    <p:extLst>
      <p:ext uri="{BB962C8B-B14F-4D97-AF65-F5344CB8AC3E}">
        <p14:creationId xmlns:p14="http://schemas.microsoft.com/office/powerpoint/2010/main" val="1715257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Identificación de Firewall: Banner </a:t>
            </a:r>
            <a:r>
              <a:rPr lang="es-BO" dirty="0"/>
              <a:t>Grabbing</a:t>
            </a:r>
            <a:endParaRPr lang="es-BO" dirty="0"/>
          </a:p>
        </p:txBody>
      </p:sp>
      <p:sp>
        <p:nvSpPr>
          <p:cNvPr id="3" name="2 Marcador de contenido"/>
          <p:cNvSpPr>
            <a:spLocks noGrp="1"/>
          </p:cNvSpPr>
          <p:nvPr>
            <p:ph idx="1"/>
          </p:nvPr>
        </p:nvSpPr>
        <p:spPr/>
        <p:txBody>
          <a:bodyPr>
            <a:normAutofit fontScale="92500"/>
          </a:bodyPr>
          <a:lstStyle/>
          <a:p>
            <a:pPr marL="0" indent="0">
              <a:buNone/>
            </a:pPr>
            <a:r>
              <a:rPr lang="es-BO" sz="2900" dirty="0"/>
              <a:t>Los banners son mensajes </a:t>
            </a:r>
            <a:r>
              <a:rPr lang="es-BO" sz="2900" dirty="0" smtClean="0"/>
              <a:t>enviados </a:t>
            </a:r>
            <a:r>
              <a:rPr lang="es-BO" sz="2900" dirty="0"/>
              <a:t>por los servicios de red mientras están conectado al servicio que anuncian la ejecución de un servicio en el </a:t>
            </a:r>
            <a:r>
              <a:rPr lang="es-BO" sz="2900" dirty="0" smtClean="0"/>
              <a:t>sistema.</a:t>
            </a:r>
          </a:p>
          <a:p>
            <a:pPr marL="0" indent="0">
              <a:buNone/>
            </a:pPr>
            <a:r>
              <a:rPr lang="es-BO" sz="2900" dirty="0" smtClean="0"/>
              <a:t>Banner </a:t>
            </a:r>
            <a:r>
              <a:rPr lang="es-BO" sz="2900" dirty="0"/>
              <a:t>grabbing</a:t>
            </a:r>
            <a:r>
              <a:rPr lang="es-BO" sz="2900" dirty="0"/>
              <a:t> es un método simple de detección de S.O. que ayuda a detectar servicios ejecutados por </a:t>
            </a:r>
            <a:r>
              <a:rPr lang="es-BO" sz="2900" dirty="0" smtClean="0"/>
              <a:t>firewall.</a:t>
            </a:r>
          </a:p>
          <a:p>
            <a:pPr marL="0" indent="0">
              <a:buNone/>
            </a:pPr>
            <a:r>
              <a:rPr lang="es-BO" sz="2900" dirty="0" smtClean="0"/>
              <a:t>Los </a:t>
            </a:r>
            <a:r>
              <a:rPr lang="es-BO" sz="2900" dirty="0"/>
              <a:t>tres servicios principales </a:t>
            </a:r>
            <a:r>
              <a:rPr lang="es-BO" sz="2900" dirty="0" smtClean="0"/>
              <a:t>enviados </a:t>
            </a:r>
            <a:r>
              <a:rPr lang="es-BO" sz="2900" dirty="0"/>
              <a:t>son FTP, telnet y Servidores </a:t>
            </a:r>
            <a:r>
              <a:rPr lang="es-BO" sz="2900" dirty="0" smtClean="0"/>
              <a:t>Web.</a:t>
            </a:r>
          </a:p>
          <a:p>
            <a:pPr marL="0" indent="0">
              <a:buNone/>
            </a:pPr>
            <a:r>
              <a:rPr lang="es-BO" sz="2900" dirty="0" smtClean="0"/>
              <a:t>Un </a:t>
            </a:r>
            <a:r>
              <a:rPr lang="es-BO" sz="2900" dirty="0"/>
              <a:t>ejemplo de banner </a:t>
            </a:r>
            <a:r>
              <a:rPr lang="es-BO" sz="2900" dirty="0"/>
              <a:t>grabbing</a:t>
            </a:r>
            <a:r>
              <a:rPr lang="es-BO" sz="2900" dirty="0"/>
              <a:t> SMTP es: telnet mail.gargetcompany.org 25</a:t>
            </a:r>
          </a:p>
        </p:txBody>
      </p:sp>
    </p:spTree>
    <p:extLst>
      <p:ext uri="{BB962C8B-B14F-4D97-AF65-F5344CB8AC3E}">
        <p14:creationId xmlns:p14="http://schemas.microsoft.com/office/powerpoint/2010/main" val="3795697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Honeypot</a:t>
            </a:r>
            <a:endParaRPr lang="es-BO" dirty="0"/>
          </a:p>
        </p:txBody>
      </p:sp>
      <p:sp>
        <p:nvSpPr>
          <p:cNvPr id="3" name="2 Marcador de contenido"/>
          <p:cNvSpPr>
            <a:spLocks noGrp="1"/>
          </p:cNvSpPr>
          <p:nvPr>
            <p:ph idx="1"/>
          </p:nvPr>
        </p:nvSpPr>
        <p:spPr/>
        <p:txBody>
          <a:bodyPr>
            <a:normAutofit fontScale="92500" lnSpcReduction="10000"/>
          </a:bodyPr>
          <a:lstStyle/>
          <a:p>
            <a:pPr marL="0" indent="0">
              <a:buNone/>
            </a:pPr>
            <a:r>
              <a:rPr lang="es-BO" sz="3000" dirty="0"/>
              <a:t>Es una información de un recurso del sistema que está expresamente configurado para atraer y atrapar personas que intentan penetrar la red de una </a:t>
            </a:r>
            <a:r>
              <a:rPr lang="es-BO" sz="3000" dirty="0" smtClean="0"/>
              <a:t>organización.</a:t>
            </a:r>
          </a:p>
          <a:p>
            <a:pPr marL="0" indent="0">
              <a:buNone/>
            </a:pPr>
            <a:r>
              <a:rPr lang="es-BO" sz="3000" dirty="0" smtClean="0"/>
              <a:t>No </a:t>
            </a:r>
            <a:r>
              <a:rPr lang="es-BO" sz="3000" dirty="0"/>
              <a:t>tiene actividad autorizada, no tiene </a:t>
            </a:r>
            <a:r>
              <a:rPr lang="es-BO" sz="3000" dirty="0" smtClean="0"/>
              <a:t>ningún </a:t>
            </a:r>
            <a:r>
              <a:rPr lang="es-BO" sz="3000" dirty="0"/>
              <a:t>valor de producción y es como un sondeo, ataque o </a:t>
            </a:r>
            <a:r>
              <a:rPr lang="es-BO" sz="3000" dirty="0" smtClean="0"/>
              <a:t>compromiso.</a:t>
            </a:r>
          </a:p>
          <a:p>
            <a:pPr marL="0" indent="0">
              <a:buNone/>
            </a:pPr>
            <a:r>
              <a:rPr lang="es-BO" sz="3000" dirty="0" smtClean="0"/>
              <a:t>Puede </a:t>
            </a:r>
            <a:r>
              <a:rPr lang="es-BO" sz="3000" dirty="0"/>
              <a:t>ser utilizado para registrar intentos de acceso a aquellos puertos incluyendo los </a:t>
            </a:r>
            <a:r>
              <a:rPr lang="es-BO" sz="3000" dirty="0"/>
              <a:t>keystrokes</a:t>
            </a:r>
            <a:r>
              <a:rPr lang="es-BO" sz="3000" dirty="0"/>
              <a:t> del atacante. Puede </a:t>
            </a:r>
            <a:r>
              <a:rPr lang="es-BO" sz="3000" dirty="0" smtClean="0"/>
              <a:t>enviar </a:t>
            </a:r>
            <a:r>
              <a:rPr lang="es-BO" sz="3000" dirty="0"/>
              <a:t>mensajes de advertencia tempranos.</a:t>
            </a:r>
          </a:p>
        </p:txBody>
      </p:sp>
    </p:spTree>
    <p:extLst>
      <p:ext uri="{BB962C8B-B14F-4D97-AF65-F5344CB8AC3E}">
        <p14:creationId xmlns:p14="http://schemas.microsoft.com/office/powerpoint/2010/main" val="209841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noFill/>
        </p:spPr>
        <p:txBody>
          <a:bodyPr/>
          <a:lstStyle/>
          <a:p>
            <a:endParaRPr lang="es-BO" dirty="0"/>
          </a:p>
        </p:txBody>
      </p:sp>
      <p:sp>
        <p:nvSpPr>
          <p:cNvPr id="3" name="2 Marcador de contenido"/>
          <p:cNvSpPr>
            <a:spLocks noGrp="1"/>
          </p:cNvSpPr>
          <p:nvPr>
            <p:ph idx="1"/>
          </p:nvPr>
        </p:nvSpPr>
        <p:spPr>
          <a:noFill/>
        </p:spPr>
        <p:txBody>
          <a:bodyPr/>
          <a:lstStyle/>
          <a:p>
            <a:endParaRPr lang="es-BO" dirty="0"/>
          </a:p>
        </p:txBody>
      </p:sp>
      <p:pic>
        <p:nvPicPr>
          <p:cNvPr id="4" name="Picture 2" descr="http://honeypots.files.wordpress.com/2009/05/honeyp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404664"/>
            <a:ext cx="7204035" cy="6048672"/>
          </a:xfrm>
          <a:prstGeom prst="rect">
            <a:avLst/>
          </a:prstGeom>
          <a:noFill/>
          <a:extLst>
            <a:ext uri="{909E8E84-426E-40DD-AFC4-6F175D3DCCD1}">
              <a14:hiddenFill xmlns:a14="http://schemas.microsoft.com/office/drawing/2010/main">
                <a:solidFill>
                  <a:srgbClr val="FFFFFF"/>
                </a:solidFill>
              </a14:hiddenFill>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4169586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a:t>
            </a:r>
            <a:r>
              <a:rPr lang="es-BO" dirty="0"/>
              <a:t>honeypots</a:t>
            </a:r>
            <a:endParaRPr lang="es-BO" dirty="0"/>
          </a:p>
        </p:txBody>
      </p:sp>
      <p:sp>
        <p:nvSpPr>
          <p:cNvPr id="3" name="2 Marcador de contenido"/>
          <p:cNvSpPr>
            <a:spLocks noGrp="1"/>
          </p:cNvSpPr>
          <p:nvPr>
            <p:ph idx="1"/>
          </p:nvPr>
        </p:nvSpPr>
        <p:spPr/>
        <p:txBody>
          <a:bodyPr>
            <a:normAutofit fontScale="92500"/>
          </a:bodyPr>
          <a:lstStyle/>
          <a:p>
            <a:pPr marL="0" indent="0">
              <a:buNone/>
            </a:pPr>
            <a:r>
              <a:rPr lang="es-BO" sz="2800" dirty="0"/>
              <a:t>Honeypot</a:t>
            </a:r>
            <a:r>
              <a:rPr lang="es-BO" sz="2800" dirty="0"/>
              <a:t> de poca </a:t>
            </a:r>
            <a:r>
              <a:rPr lang="es-BO" sz="2800" dirty="0" smtClean="0"/>
              <a:t>interacción</a:t>
            </a:r>
          </a:p>
          <a:p>
            <a:r>
              <a:rPr lang="es-BO" sz="2800" dirty="0" smtClean="0"/>
              <a:t>Trabajan </a:t>
            </a:r>
            <a:r>
              <a:rPr lang="es-BO" sz="2800" dirty="0"/>
              <a:t>emulando servicios y programas que pueden ser encontrados en un sistema </a:t>
            </a:r>
            <a:r>
              <a:rPr lang="es-BO" sz="2800" dirty="0" smtClean="0"/>
              <a:t>individual.</a:t>
            </a:r>
          </a:p>
          <a:p>
            <a:r>
              <a:rPr lang="es-BO" sz="2800" dirty="0" smtClean="0"/>
              <a:t>Si </a:t>
            </a:r>
            <a:r>
              <a:rPr lang="es-BO" sz="2800" dirty="0"/>
              <a:t>el atacante hace algo que la emulación no espera, el </a:t>
            </a:r>
            <a:r>
              <a:rPr lang="es-BO" sz="2800" dirty="0"/>
              <a:t>honeypot</a:t>
            </a:r>
            <a:r>
              <a:rPr lang="es-BO" sz="2800" dirty="0"/>
              <a:t> simplemente generará un mensaje de </a:t>
            </a:r>
            <a:r>
              <a:rPr lang="es-BO" sz="2800" dirty="0" smtClean="0"/>
              <a:t>error.</a:t>
            </a:r>
          </a:p>
          <a:p>
            <a:r>
              <a:rPr lang="es-BO" sz="2800" dirty="0" smtClean="0"/>
              <a:t>Captura </a:t>
            </a:r>
            <a:r>
              <a:rPr lang="es-BO" sz="2800" dirty="0"/>
              <a:t>cantidades limitadas de información, principalmente datos transaccionales y alguna interacción limitada</a:t>
            </a:r>
            <a:r>
              <a:rPr lang="es-BO" sz="2800" dirty="0" smtClean="0"/>
              <a:t>.</a:t>
            </a:r>
          </a:p>
          <a:p>
            <a:pPr marL="0" indent="0">
              <a:buNone/>
            </a:pPr>
            <a:r>
              <a:rPr lang="es-BO" sz="2800" dirty="0" smtClean="0"/>
              <a:t>Ej</a:t>
            </a:r>
            <a:r>
              <a:rPr lang="es-BO" sz="2800" dirty="0"/>
              <a:t>: </a:t>
            </a:r>
            <a:r>
              <a:rPr lang="es-BO" sz="2800" dirty="0"/>
              <a:t>Specter</a:t>
            </a:r>
            <a:r>
              <a:rPr lang="es-BO" sz="2800" dirty="0"/>
              <a:t>, </a:t>
            </a:r>
            <a:r>
              <a:rPr lang="es-BO" sz="2800" dirty="0"/>
              <a:t>Honeyd</a:t>
            </a:r>
            <a:r>
              <a:rPr lang="es-BO" sz="2800" dirty="0"/>
              <a:t>, </a:t>
            </a:r>
            <a:r>
              <a:rPr lang="es-BO" sz="2800" dirty="0"/>
              <a:t>KFSensor</a:t>
            </a:r>
            <a:endParaRPr lang="es-BO" sz="2800" dirty="0"/>
          </a:p>
        </p:txBody>
      </p:sp>
    </p:spTree>
    <p:extLst>
      <p:ext uri="{BB962C8B-B14F-4D97-AF65-F5344CB8AC3E}">
        <p14:creationId xmlns:p14="http://schemas.microsoft.com/office/powerpoint/2010/main" val="1474674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a:t>
            </a:r>
            <a:r>
              <a:rPr lang="es-BO" dirty="0"/>
              <a:t>honeypots</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600" dirty="0"/>
              <a:t>Honeypot</a:t>
            </a:r>
            <a:r>
              <a:rPr lang="es-BO" sz="2600" dirty="0"/>
              <a:t> de elevada </a:t>
            </a:r>
            <a:r>
              <a:rPr lang="es-BO" sz="2600" dirty="0" smtClean="0"/>
              <a:t>interacción</a:t>
            </a:r>
          </a:p>
          <a:p>
            <a:r>
              <a:rPr lang="es-BO" sz="2600" dirty="0" smtClean="0"/>
              <a:t>Sistemas</a:t>
            </a:r>
            <a:r>
              <a:rPr lang="es-BO" sz="2600" dirty="0"/>
              <a:t>, redes o equipos enteros, para tener controlada un área donde los </a:t>
            </a:r>
            <a:r>
              <a:rPr lang="es-BO" sz="2600" dirty="0" smtClean="0"/>
              <a:t>atacantes </a:t>
            </a:r>
            <a:r>
              <a:rPr lang="es-BO" sz="2600" dirty="0"/>
              <a:t>pueden interactuar con aplicaciones y programas </a:t>
            </a:r>
            <a:r>
              <a:rPr lang="es-BO" sz="2600" dirty="0" smtClean="0"/>
              <a:t>reales.</a:t>
            </a:r>
          </a:p>
          <a:p>
            <a:r>
              <a:rPr lang="es-BO" sz="2600" dirty="0" smtClean="0"/>
              <a:t>Se </a:t>
            </a:r>
            <a:r>
              <a:rPr lang="es-BO" sz="2600" dirty="0"/>
              <a:t>basan en </a:t>
            </a:r>
            <a:r>
              <a:rPr lang="es-BO" sz="2600" dirty="0" smtClean="0"/>
              <a:t>dispositivos </a:t>
            </a:r>
            <a:r>
              <a:rPr lang="es-BO" sz="2600" dirty="0"/>
              <a:t>de borde para controlar el tráfico para que los atacantes puedan ingresar, pero la actividad de afuera es estrechamente controlada.- Captura mucha más información, incluyendo nuevas herramientas, comunicaciones y </a:t>
            </a:r>
            <a:r>
              <a:rPr lang="es-BO" sz="2600" dirty="0"/>
              <a:t>keystrokes</a:t>
            </a:r>
            <a:r>
              <a:rPr lang="es-BO" sz="2600" dirty="0"/>
              <a:t> de los atacantes</a:t>
            </a:r>
            <a:r>
              <a:rPr lang="es-BO" sz="2600" dirty="0" smtClean="0"/>
              <a:t>.</a:t>
            </a:r>
          </a:p>
          <a:p>
            <a:pPr marL="0" indent="0">
              <a:buNone/>
            </a:pPr>
            <a:r>
              <a:rPr lang="es-BO" sz="2600" dirty="0" smtClean="0"/>
              <a:t>Ej</a:t>
            </a:r>
            <a:r>
              <a:rPr lang="es-BO" sz="2600" dirty="0"/>
              <a:t>: Symantec </a:t>
            </a:r>
            <a:r>
              <a:rPr lang="es-BO" sz="2600" dirty="0"/>
              <a:t>Decoy</a:t>
            </a:r>
            <a:r>
              <a:rPr lang="es-BO" sz="2600" dirty="0"/>
              <a:t> Server y </a:t>
            </a:r>
            <a:r>
              <a:rPr lang="es-BO" sz="2600" dirty="0"/>
              <a:t>Honeynets</a:t>
            </a:r>
            <a:endParaRPr lang="es-BO" sz="2600" dirty="0"/>
          </a:p>
        </p:txBody>
      </p:sp>
    </p:spTree>
    <p:extLst>
      <p:ext uri="{BB962C8B-B14F-4D97-AF65-F5344CB8AC3E}">
        <p14:creationId xmlns:p14="http://schemas.microsoft.com/office/powerpoint/2010/main" val="4379755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configurar un </a:t>
            </a:r>
            <a:r>
              <a:rPr lang="es-BO" dirty="0"/>
              <a:t>Honeypot</a:t>
            </a:r>
            <a:r>
              <a:rPr lang="es-BO" dirty="0"/>
              <a:t>?</a:t>
            </a:r>
          </a:p>
        </p:txBody>
      </p:sp>
      <p:sp>
        <p:nvSpPr>
          <p:cNvPr id="3" name="2 Marcador de contenido"/>
          <p:cNvSpPr>
            <a:spLocks noGrp="1"/>
          </p:cNvSpPr>
          <p:nvPr>
            <p:ph idx="1"/>
          </p:nvPr>
        </p:nvSpPr>
        <p:spPr/>
        <p:txBody>
          <a:bodyPr>
            <a:normAutofit lnSpcReduction="10000"/>
          </a:bodyPr>
          <a:lstStyle/>
          <a:p>
            <a:r>
              <a:rPr lang="es-BO" dirty="0"/>
              <a:t>Descargar o comprar un software </a:t>
            </a:r>
            <a:r>
              <a:rPr lang="es-BO" dirty="0" smtClean="0"/>
              <a:t>honeypot</a:t>
            </a:r>
            <a:r>
              <a:rPr lang="es-BO" dirty="0" smtClean="0"/>
              <a:t>.</a:t>
            </a:r>
          </a:p>
          <a:p>
            <a:r>
              <a:rPr lang="es-BO" dirty="0" smtClean="0"/>
              <a:t>Para Linux </a:t>
            </a:r>
            <a:r>
              <a:rPr lang="es-BO" dirty="0"/>
              <a:t>algunos son: </a:t>
            </a:r>
            <a:r>
              <a:rPr lang="es-BO" dirty="0"/>
              <a:t>Tini</a:t>
            </a:r>
            <a:r>
              <a:rPr lang="es-BO" dirty="0"/>
              <a:t> </a:t>
            </a:r>
            <a:r>
              <a:rPr lang="es-BO" dirty="0"/>
              <a:t>Honeypot</a:t>
            </a:r>
            <a:r>
              <a:rPr lang="es-BO" dirty="0"/>
              <a:t>, </a:t>
            </a:r>
            <a:r>
              <a:rPr lang="es-BO" dirty="0"/>
              <a:t>LaBrea</a:t>
            </a:r>
            <a:r>
              <a:rPr lang="es-BO" dirty="0"/>
              <a:t>, </a:t>
            </a:r>
            <a:r>
              <a:rPr lang="es-BO" dirty="0" smtClean="0"/>
              <a:t>Honeyd</a:t>
            </a:r>
            <a:r>
              <a:rPr lang="es-BO" dirty="0" smtClean="0"/>
              <a:t>.</a:t>
            </a:r>
          </a:p>
          <a:p>
            <a:r>
              <a:rPr lang="es-BO" dirty="0" smtClean="0"/>
              <a:t>KFSensor</a:t>
            </a:r>
            <a:r>
              <a:rPr lang="es-BO" dirty="0" smtClean="0"/>
              <a:t> </a:t>
            </a:r>
            <a:r>
              <a:rPr lang="es-BO" dirty="0"/>
              <a:t>para </a:t>
            </a:r>
            <a:r>
              <a:rPr lang="es-BO" dirty="0" smtClean="0"/>
              <a:t>Windows.</a:t>
            </a:r>
          </a:p>
          <a:p>
            <a:r>
              <a:rPr lang="es-BO" dirty="0" smtClean="0"/>
              <a:t>Iniciar sesión como </a:t>
            </a:r>
            <a:r>
              <a:rPr lang="es-BO" dirty="0"/>
              <a:t>administrador al equipo para </a:t>
            </a:r>
            <a:r>
              <a:rPr lang="es-BO" dirty="0" smtClean="0"/>
              <a:t>instalarlo.</a:t>
            </a:r>
          </a:p>
          <a:p>
            <a:r>
              <a:rPr lang="es-BO" dirty="0" smtClean="0"/>
              <a:t>Instalar </a:t>
            </a:r>
            <a:r>
              <a:rPr lang="es-BO" dirty="0"/>
              <a:t>el software en su equipo, elegir full </a:t>
            </a:r>
            <a:r>
              <a:rPr lang="es-BO" dirty="0" smtClean="0"/>
              <a:t>versión.</a:t>
            </a:r>
            <a:endParaRPr lang="es-BO" dirty="0"/>
          </a:p>
        </p:txBody>
      </p:sp>
    </p:spTree>
    <p:extLst>
      <p:ext uri="{BB962C8B-B14F-4D97-AF65-F5344CB8AC3E}">
        <p14:creationId xmlns:p14="http://schemas.microsoft.com/office/powerpoint/2010/main" val="731672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n-US" dirty="0"/>
              <a:t>IDS, Firewall y Sistema </a:t>
            </a:r>
            <a:r>
              <a:rPr lang="en-US" dirty="0"/>
              <a:t>Honeyspot</a:t>
            </a:r>
            <a:endParaRPr lang="es-BO" dirty="0"/>
          </a:p>
        </p:txBody>
      </p:sp>
      <p:sp>
        <p:nvSpPr>
          <p:cNvPr id="3" name="2 Marcador de contenido"/>
          <p:cNvSpPr>
            <a:spLocks noGrp="1"/>
          </p:cNvSpPr>
          <p:nvPr>
            <p:ph idx="1"/>
          </p:nvPr>
        </p:nvSpPr>
        <p:spPr/>
        <p:txBody>
          <a:bodyPr/>
          <a:lstStyle/>
          <a:p>
            <a:pPr marL="0" indent="0">
              <a:buNone/>
            </a:pPr>
            <a:r>
              <a:rPr lang="es-BO" dirty="0"/>
              <a:t>Herramienta IDS </a:t>
            </a:r>
            <a:r>
              <a:rPr lang="es-BO" dirty="0"/>
              <a:t>Snort</a:t>
            </a:r>
            <a:r>
              <a:rPr lang="es-BO" dirty="0"/>
              <a:t>: </a:t>
            </a:r>
            <a:r>
              <a:rPr lang="es-BO" dirty="0"/>
              <a:t>OpenSource</a:t>
            </a:r>
            <a:r>
              <a:rPr lang="es-BO" dirty="0"/>
              <a:t>, en tiempo real analiza el tráfico y </a:t>
            </a:r>
            <a:r>
              <a:rPr lang="es-BO" dirty="0"/>
              <a:t>loggin</a:t>
            </a:r>
            <a:r>
              <a:rPr lang="es-BO" dirty="0"/>
              <a:t> de paquetes en las redes IP. Realiza análisis de protocolo y contenido. Detecta varios ataques y sondeos.</a:t>
            </a:r>
          </a:p>
        </p:txBody>
      </p:sp>
    </p:spTree>
    <p:extLst>
      <p:ext uri="{BB962C8B-B14F-4D97-AF65-F5344CB8AC3E}">
        <p14:creationId xmlns:p14="http://schemas.microsoft.com/office/powerpoint/2010/main" val="2017152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Maneras de detectar una intrusión</a:t>
            </a:r>
          </a:p>
        </p:txBody>
      </p:sp>
      <p:sp>
        <p:nvSpPr>
          <p:cNvPr id="3" name="2 Marcador de contenido"/>
          <p:cNvSpPr>
            <a:spLocks noGrp="1"/>
          </p:cNvSpPr>
          <p:nvPr>
            <p:ph idx="1"/>
          </p:nvPr>
        </p:nvSpPr>
        <p:spPr/>
        <p:txBody>
          <a:bodyPr>
            <a:normAutofit lnSpcReduction="10000"/>
          </a:bodyPr>
          <a:lstStyle/>
          <a:p>
            <a:pPr marL="0" indent="0">
              <a:buNone/>
            </a:pPr>
            <a:r>
              <a:rPr lang="es-BO" sz="2700" dirty="0"/>
              <a:t>Existen tres maneras de detectar una intrusión</a:t>
            </a:r>
            <a:r>
              <a:rPr lang="es-BO" sz="2700" dirty="0" smtClean="0"/>
              <a:t>:</a:t>
            </a:r>
          </a:p>
          <a:p>
            <a:r>
              <a:rPr lang="es-BO" sz="2700" dirty="0" smtClean="0"/>
              <a:t>Reconocimiento </a:t>
            </a:r>
            <a:r>
              <a:rPr lang="es-BO" sz="2700" dirty="0"/>
              <a:t>de firma: También conocido como detección de mal uso. Intenta identificar eventos que usen mal un </a:t>
            </a:r>
            <a:r>
              <a:rPr lang="es-BO" sz="2700" dirty="0" smtClean="0"/>
              <a:t>sistema.</a:t>
            </a:r>
          </a:p>
          <a:p>
            <a:r>
              <a:rPr lang="es-BO" sz="2700" dirty="0" smtClean="0"/>
              <a:t>Detección </a:t>
            </a:r>
            <a:r>
              <a:rPr lang="es-BO" sz="2700" dirty="0"/>
              <a:t>de anomalía: Detecta la intrusión basada en </a:t>
            </a:r>
            <a:r>
              <a:rPr lang="es-BO" sz="2700" dirty="0" smtClean="0"/>
              <a:t>características </a:t>
            </a:r>
            <a:r>
              <a:rPr lang="es-BO" sz="2700" dirty="0"/>
              <a:t>de comportamiento fijas de los usuarios y componentes en un sistema de </a:t>
            </a:r>
            <a:r>
              <a:rPr lang="es-BO" sz="2700" dirty="0" smtClean="0"/>
              <a:t>cómputo.</a:t>
            </a:r>
          </a:p>
          <a:p>
            <a:r>
              <a:rPr lang="es-BO" sz="2700" dirty="0" smtClean="0"/>
              <a:t>Detección </a:t>
            </a:r>
            <a:r>
              <a:rPr lang="es-BO" sz="2700" dirty="0"/>
              <a:t>de anomalía de protocolo: En este tipo de detección, los modelos son construidos en protocolos </a:t>
            </a:r>
            <a:r>
              <a:rPr lang="es-BO" sz="2700" dirty="0" smtClean="0"/>
              <a:t>TCP/IP utilizando </a:t>
            </a:r>
            <a:r>
              <a:rPr lang="es-BO" sz="2700" dirty="0"/>
              <a:t>sus especificaciones.</a:t>
            </a:r>
          </a:p>
        </p:txBody>
      </p:sp>
    </p:spTree>
    <p:extLst>
      <p:ext uri="{BB962C8B-B14F-4D97-AF65-F5344CB8AC3E}">
        <p14:creationId xmlns:p14="http://schemas.microsoft.com/office/powerpoint/2010/main" val="29652676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¿Cómo funciona </a:t>
            </a:r>
            <a:r>
              <a:rPr lang="es-BO" dirty="0"/>
              <a:t>Snort</a:t>
            </a:r>
            <a:r>
              <a:rPr lang="es-BO" dirty="0"/>
              <a:t>?</a:t>
            </a:r>
          </a:p>
        </p:txBody>
      </p:sp>
      <p:sp>
        <p:nvSpPr>
          <p:cNvPr id="3" name="2 Marcador de contenido"/>
          <p:cNvSpPr>
            <a:spLocks noGrp="1"/>
          </p:cNvSpPr>
          <p:nvPr>
            <p:ph idx="1"/>
          </p:nvPr>
        </p:nvSpPr>
        <p:spPr/>
        <p:txBody>
          <a:bodyPr>
            <a:normAutofit lnSpcReduction="10000"/>
          </a:bodyPr>
          <a:lstStyle/>
          <a:p>
            <a:r>
              <a:rPr lang="es-BO" sz="3000" dirty="0" smtClean="0"/>
              <a:t>Decodificador</a:t>
            </a:r>
            <a:r>
              <a:rPr lang="es-BO" sz="3000" dirty="0"/>
              <a:t>: Guarda los paquetes capturados dentro de una pila, identifica los protocolos de </a:t>
            </a:r>
            <a:r>
              <a:rPr lang="es-BO" sz="3000" dirty="0" smtClean="0"/>
              <a:t>nivel </a:t>
            </a:r>
            <a:r>
              <a:rPr lang="es-BO" sz="3000" dirty="0"/>
              <a:t>de vínculo y decodifica el </a:t>
            </a:r>
            <a:r>
              <a:rPr lang="es-BO" sz="3000" dirty="0" smtClean="0"/>
              <a:t>IP.</a:t>
            </a:r>
          </a:p>
          <a:p>
            <a:r>
              <a:rPr lang="es-BO" sz="3000" dirty="0" smtClean="0"/>
              <a:t>Motor </a:t>
            </a:r>
            <a:r>
              <a:rPr lang="es-BO" sz="3000" dirty="0"/>
              <a:t>de detección: Compara paquetes con reglas </a:t>
            </a:r>
            <a:r>
              <a:rPr lang="es-BO" sz="3000" dirty="0" smtClean="0"/>
              <a:t>previamente </a:t>
            </a:r>
            <a:r>
              <a:rPr lang="es-BO" sz="3000" dirty="0"/>
              <a:t>cargadas en la </a:t>
            </a:r>
            <a:r>
              <a:rPr lang="es-BO" sz="3000" dirty="0" smtClean="0"/>
              <a:t>memoria.</a:t>
            </a:r>
          </a:p>
          <a:p>
            <a:r>
              <a:rPr lang="es-BO" sz="3000" dirty="0" smtClean="0"/>
              <a:t>Plugins</a:t>
            </a:r>
            <a:r>
              <a:rPr lang="es-BO" sz="3000" dirty="0" smtClean="0"/>
              <a:t> </a:t>
            </a:r>
            <a:r>
              <a:rPr lang="es-BO" sz="3000" dirty="0"/>
              <a:t>de salida: Estos módulos formatean las notificaciones para el usuario para que acceda de distintas maneras (consola, archivos externos, bases de datos, etc.)</a:t>
            </a:r>
          </a:p>
        </p:txBody>
      </p:sp>
    </p:spTree>
    <p:extLst>
      <p:ext uri="{BB962C8B-B14F-4D97-AF65-F5344CB8AC3E}">
        <p14:creationId xmlns:p14="http://schemas.microsoft.com/office/powerpoint/2010/main" val="21484589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Reglas </a:t>
            </a:r>
            <a:r>
              <a:rPr lang="es-BO" dirty="0"/>
              <a:t>Snort</a:t>
            </a:r>
            <a:endParaRPr lang="es-BO" dirty="0"/>
          </a:p>
        </p:txBody>
      </p:sp>
      <p:sp>
        <p:nvSpPr>
          <p:cNvPr id="3" name="2 Marcador de contenido"/>
          <p:cNvSpPr>
            <a:spLocks noGrp="1"/>
          </p:cNvSpPr>
          <p:nvPr>
            <p:ph idx="1"/>
          </p:nvPr>
        </p:nvSpPr>
        <p:spPr/>
        <p:txBody>
          <a:bodyPr/>
          <a:lstStyle/>
          <a:p>
            <a:r>
              <a:rPr lang="es-BO" dirty="0"/>
              <a:t>El motor de reglas de </a:t>
            </a:r>
            <a:r>
              <a:rPr lang="es-BO" dirty="0"/>
              <a:t>Snort</a:t>
            </a:r>
            <a:r>
              <a:rPr lang="es-BO" dirty="0"/>
              <a:t> escribe sus propias </a:t>
            </a:r>
            <a:r>
              <a:rPr lang="es-BO" dirty="0" smtClean="0"/>
              <a:t>reglas.</a:t>
            </a:r>
          </a:p>
          <a:p>
            <a:r>
              <a:rPr lang="es-BO" dirty="0" smtClean="0"/>
              <a:t>Ayudan </a:t>
            </a:r>
            <a:r>
              <a:rPr lang="es-BO" dirty="0"/>
              <a:t>a diferenciar entre actividades de internet normales y </a:t>
            </a:r>
            <a:r>
              <a:rPr lang="es-BO" dirty="0" smtClean="0"/>
              <a:t>maliciosas.</a:t>
            </a:r>
          </a:p>
          <a:p>
            <a:r>
              <a:rPr lang="es-BO" dirty="0" smtClean="0"/>
              <a:t>Deben </a:t>
            </a:r>
            <a:r>
              <a:rPr lang="es-BO" dirty="0"/>
              <a:t>estar contenidas en una </a:t>
            </a:r>
            <a:r>
              <a:rPr lang="es-BO" dirty="0" smtClean="0"/>
              <a:t>línea, </a:t>
            </a:r>
            <a:r>
              <a:rPr lang="es-BO" dirty="0"/>
              <a:t>el analizador de regla no admite reglas en múltiples </a:t>
            </a:r>
            <a:r>
              <a:rPr lang="es-BO" dirty="0" smtClean="0"/>
              <a:t>líneas.</a:t>
            </a:r>
            <a:endParaRPr lang="es-BO" dirty="0"/>
          </a:p>
        </p:txBody>
      </p:sp>
    </p:spTree>
    <p:extLst>
      <p:ext uri="{BB962C8B-B14F-4D97-AF65-F5344CB8AC3E}">
        <p14:creationId xmlns:p14="http://schemas.microsoft.com/office/powerpoint/2010/main" val="2052726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Regla de acciones y protocolos IP</a:t>
            </a:r>
          </a:p>
        </p:txBody>
      </p:sp>
      <p:sp>
        <p:nvSpPr>
          <p:cNvPr id="3" name="2 Marcador de contenido"/>
          <p:cNvSpPr>
            <a:spLocks noGrp="1"/>
          </p:cNvSpPr>
          <p:nvPr>
            <p:ph idx="1"/>
          </p:nvPr>
        </p:nvSpPr>
        <p:spPr/>
        <p:txBody>
          <a:bodyPr>
            <a:normAutofit fontScale="92500"/>
          </a:bodyPr>
          <a:lstStyle/>
          <a:p>
            <a:r>
              <a:rPr lang="es-BO" dirty="0"/>
              <a:t>Regla de acciones: El encabezado de la regla almacena información completa sobre un paquete y determina la acción que </a:t>
            </a:r>
            <a:r>
              <a:rPr lang="es-BO" dirty="0" smtClean="0"/>
              <a:t>aplicará.</a:t>
            </a:r>
          </a:p>
          <a:p>
            <a:r>
              <a:rPr lang="es-BO" dirty="0" smtClean="0"/>
              <a:t>Alerta </a:t>
            </a:r>
            <a:r>
              <a:rPr lang="es-BO" dirty="0"/>
              <a:t>a </a:t>
            </a:r>
            <a:r>
              <a:rPr lang="es-BO" dirty="0"/>
              <a:t>S</a:t>
            </a:r>
            <a:r>
              <a:rPr lang="es-BO" dirty="0" smtClean="0"/>
              <a:t>nort</a:t>
            </a:r>
            <a:r>
              <a:rPr lang="es-BO" dirty="0" smtClean="0"/>
              <a:t> </a:t>
            </a:r>
            <a:r>
              <a:rPr lang="es-BO" dirty="0"/>
              <a:t>cuando encuentra un paquete con una regla </a:t>
            </a:r>
            <a:r>
              <a:rPr lang="es-BO" dirty="0" smtClean="0"/>
              <a:t>determinada.</a:t>
            </a:r>
          </a:p>
          <a:p>
            <a:r>
              <a:rPr lang="es-BO" dirty="0" smtClean="0"/>
              <a:t>Hay </a:t>
            </a:r>
            <a:r>
              <a:rPr lang="es-BO" dirty="0"/>
              <a:t>tres acciones:	</a:t>
            </a:r>
          </a:p>
          <a:p>
            <a:pPr lvl="1"/>
            <a:r>
              <a:rPr lang="es-BO" dirty="0" smtClean="0"/>
              <a:t>Alerta</a:t>
            </a:r>
            <a:r>
              <a:rPr lang="es-BO" dirty="0"/>
              <a:t>.	</a:t>
            </a:r>
          </a:p>
          <a:p>
            <a:pPr lvl="1"/>
            <a:r>
              <a:rPr lang="es-BO" dirty="0" smtClean="0"/>
              <a:t>Registra</a:t>
            </a:r>
            <a:r>
              <a:rPr lang="es-BO" dirty="0"/>
              <a:t>.	</a:t>
            </a:r>
          </a:p>
          <a:p>
            <a:pPr lvl="1"/>
            <a:r>
              <a:rPr lang="es-BO" dirty="0" smtClean="0"/>
              <a:t>Ignora</a:t>
            </a:r>
            <a:r>
              <a:rPr lang="es-BO" dirty="0"/>
              <a:t>.</a:t>
            </a:r>
          </a:p>
        </p:txBody>
      </p:sp>
    </p:spTree>
    <p:extLst>
      <p:ext uri="{BB962C8B-B14F-4D97-AF65-F5344CB8AC3E}">
        <p14:creationId xmlns:p14="http://schemas.microsoft.com/office/powerpoint/2010/main" val="4547007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Autofit/>
          </a:bodyPr>
          <a:lstStyle/>
          <a:p>
            <a:r>
              <a:rPr lang="es-BO" sz="4400" dirty="0"/>
              <a:t>Reglas </a:t>
            </a:r>
            <a:r>
              <a:rPr lang="es-BO" sz="4400" dirty="0"/>
              <a:t>Snort</a:t>
            </a:r>
            <a:r>
              <a:rPr lang="es-BO" sz="4400" dirty="0"/>
              <a:t>: El Operador de dirección y direcciones IP</a:t>
            </a:r>
          </a:p>
        </p:txBody>
      </p:sp>
      <p:sp>
        <p:nvSpPr>
          <p:cNvPr id="3" name="2 Marcador de contenido"/>
          <p:cNvSpPr>
            <a:spLocks noGrp="1"/>
          </p:cNvSpPr>
          <p:nvPr>
            <p:ph idx="1"/>
          </p:nvPr>
        </p:nvSpPr>
        <p:spPr/>
        <p:txBody>
          <a:bodyPr/>
          <a:lstStyle/>
          <a:p>
            <a:pPr marL="0" indent="0">
              <a:buNone/>
            </a:pPr>
            <a:r>
              <a:rPr lang="es-BO" dirty="0"/>
              <a:t>Operador de dirección: Indica la dirección del tráfico. Puede ser </a:t>
            </a:r>
            <a:r>
              <a:rPr lang="es-BO" dirty="0"/>
              <a:t>uni</a:t>
            </a:r>
            <a:r>
              <a:rPr lang="es-BO" dirty="0"/>
              <a:t> o bidireccional -&gt; &lt;&gt;Ejemplo: </a:t>
            </a:r>
            <a:endParaRPr lang="es-BO" dirty="0" smtClean="0"/>
          </a:p>
          <a:p>
            <a:pPr marL="0" indent="0">
              <a:buNone/>
            </a:pPr>
            <a:r>
              <a:rPr lang="es-BO" i="1" dirty="0" smtClean="0">
                <a:solidFill>
                  <a:srgbClr val="FF0000"/>
                </a:solidFill>
              </a:rPr>
              <a:t>log </a:t>
            </a:r>
            <a:r>
              <a:rPr lang="es-BO" i="1" dirty="0">
                <a:solidFill>
                  <a:srgbClr val="FF0000"/>
                </a:solidFill>
              </a:rPr>
              <a:t>!192.168.1.0/24 </a:t>
            </a:r>
            <a:r>
              <a:rPr lang="es-BO" i="1" dirty="0">
                <a:solidFill>
                  <a:srgbClr val="FF0000"/>
                </a:solidFill>
              </a:rPr>
              <a:t>any</a:t>
            </a:r>
            <a:r>
              <a:rPr lang="es-BO" i="1" dirty="0">
                <a:solidFill>
                  <a:srgbClr val="FF0000"/>
                </a:solidFill>
              </a:rPr>
              <a:t> &lt;&gt; 192.168.1.0/24 23</a:t>
            </a:r>
          </a:p>
        </p:txBody>
      </p:sp>
    </p:spTree>
    <p:extLst>
      <p:ext uri="{BB962C8B-B14F-4D97-AF65-F5344CB8AC3E}">
        <p14:creationId xmlns:p14="http://schemas.microsoft.com/office/powerpoint/2010/main" val="13905331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Direcciones IP</a:t>
            </a:r>
          </a:p>
        </p:txBody>
      </p:sp>
      <p:sp>
        <p:nvSpPr>
          <p:cNvPr id="3" name="2 Marcador de contenido"/>
          <p:cNvSpPr>
            <a:spLocks noGrp="1"/>
          </p:cNvSpPr>
          <p:nvPr>
            <p:ph idx="1"/>
          </p:nvPr>
        </p:nvSpPr>
        <p:spPr/>
        <p:txBody>
          <a:bodyPr/>
          <a:lstStyle/>
          <a:p>
            <a:r>
              <a:rPr lang="es-BO" dirty="0"/>
              <a:t>Información de direcciones IP y puertos</a:t>
            </a:r>
            <a:r>
              <a:rPr lang="es-BO" dirty="0" smtClean="0"/>
              <a:t>.</a:t>
            </a:r>
          </a:p>
          <a:p>
            <a:r>
              <a:rPr lang="es-BO" dirty="0" smtClean="0"/>
              <a:t>Utilizar </a:t>
            </a:r>
            <a:r>
              <a:rPr lang="es-BO" dirty="0"/>
              <a:t>la palabra "</a:t>
            </a:r>
            <a:r>
              <a:rPr lang="es-BO" dirty="0"/>
              <a:t>any</a:t>
            </a:r>
            <a:r>
              <a:rPr lang="es-BO" dirty="0"/>
              <a:t>" para definir cualquier dirección IP</a:t>
            </a:r>
            <a:r>
              <a:rPr lang="es-BO" dirty="0" smtClean="0"/>
              <a:t>.</a:t>
            </a:r>
          </a:p>
          <a:p>
            <a:pPr marL="0" indent="0">
              <a:buNone/>
            </a:pPr>
            <a:r>
              <a:rPr lang="es-BO" dirty="0" smtClean="0"/>
              <a:t>Ejemplo</a:t>
            </a:r>
            <a:r>
              <a:rPr lang="es-BO" dirty="0"/>
              <a:t>: </a:t>
            </a:r>
            <a:endParaRPr lang="es-BO" dirty="0" smtClean="0"/>
          </a:p>
          <a:p>
            <a:pPr marL="0" indent="0">
              <a:buNone/>
            </a:pPr>
            <a:r>
              <a:rPr lang="es-BO" i="1" dirty="0" smtClean="0">
                <a:solidFill>
                  <a:srgbClr val="FF0000"/>
                </a:solidFill>
              </a:rPr>
              <a:t>alert</a:t>
            </a:r>
            <a:r>
              <a:rPr lang="es-BO" i="1" dirty="0" smtClean="0">
                <a:solidFill>
                  <a:srgbClr val="FF0000"/>
                </a:solidFill>
              </a:rPr>
              <a:t> </a:t>
            </a:r>
            <a:r>
              <a:rPr lang="es-BO" i="1" dirty="0">
                <a:solidFill>
                  <a:srgbClr val="FF0000"/>
                </a:solidFill>
              </a:rPr>
              <a:t>tcp</a:t>
            </a:r>
            <a:r>
              <a:rPr lang="es-BO" i="1" dirty="0">
                <a:solidFill>
                  <a:srgbClr val="FF0000"/>
                </a:solidFill>
              </a:rPr>
              <a:t> !192.168.1.0/24 </a:t>
            </a:r>
            <a:r>
              <a:rPr lang="es-BO" i="1" dirty="0">
                <a:solidFill>
                  <a:srgbClr val="FF0000"/>
                </a:solidFill>
              </a:rPr>
              <a:t>any</a:t>
            </a:r>
            <a:r>
              <a:rPr lang="es-BO" i="1" dirty="0">
                <a:solidFill>
                  <a:srgbClr val="FF0000"/>
                </a:solidFill>
              </a:rPr>
              <a:t> -&gt; 192.168.1.0/24 111 (</a:t>
            </a:r>
            <a:r>
              <a:rPr lang="es-BO" i="1" dirty="0">
                <a:solidFill>
                  <a:srgbClr val="FF0000"/>
                </a:solidFill>
              </a:rPr>
              <a:t>content</a:t>
            </a:r>
            <a:r>
              <a:rPr lang="es-BO" i="1" dirty="0">
                <a:solidFill>
                  <a:srgbClr val="FF0000"/>
                </a:solidFill>
              </a:rPr>
              <a:t>:"|00 01 86 a5|"; </a:t>
            </a:r>
            <a:r>
              <a:rPr lang="es-BO" i="1" dirty="0">
                <a:solidFill>
                  <a:srgbClr val="FF0000"/>
                </a:solidFill>
              </a:rPr>
              <a:t>msg</a:t>
            </a:r>
            <a:r>
              <a:rPr lang="es-BO" i="1" dirty="0">
                <a:solidFill>
                  <a:srgbClr val="FF0000"/>
                </a:solidFill>
              </a:rPr>
              <a:t>: "</a:t>
            </a:r>
            <a:r>
              <a:rPr lang="es-BO" i="1" dirty="0">
                <a:solidFill>
                  <a:srgbClr val="FF0000"/>
                </a:solidFill>
              </a:rPr>
              <a:t>external</a:t>
            </a:r>
            <a:r>
              <a:rPr lang="es-BO" i="1" dirty="0">
                <a:solidFill>
                  <a:srgbClr val="FF0000"/>
                </a:solidFill>
              </a:rPr>
              <a:t> </a:t>
            </a:r>
            <a:r>
              <a:rPr lang="es-BO" i="1" dirty="0">
                <a:solidFill>
                  <a:srgbClr val="FF0000"/>
                </a:solidFill>
              </a:rPr>
              <a:t>mountd</a:t>
            </a:r>
            <a:r>
              <a:rPr lang="es-BO" i="1" dirty="0">
                <a:solidFill>
                  <a:srgbClr val="FF0000"/>
                </a:solidFill>
              </a:rPr>
              <a:t> </a:t>
            </a:r>
            <a:r>
              <a:rPr lang="es-BO" i="1" dirty="0">
                <a:solidFill>
                  <a:srgbClr val="FF0000"/>
                </a:solidFill>
              </a:rPr>
              <a:t>access</a:t>
            </a:r>
            <a:r>
              <a:rPr lang="es-BO" i="1" dirty="0">
                <a:solidFill>
                  <a:srgbClr val="FF0000"/>
                </a:solidFill>
              </a:rPr>
              <a:t>";)</a:t>
            </a:r>
          </a:p>
        </p:txBody>
      </p:sp>
    </p:spTree>
    <p:extLst>
      <p:ext uri="{BB962C8B-B14F-4D97-AF65-F5344CB8AC3E}">
        <p14:creationId xmlns:p14="http://schemas.microsoft.com/office/powerpoint/2010/main" val="41802461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Reglas </a:t>
            </a:r>
            <a:r>
              <a:rPr lang="es-BO" dirty="0"/>
              <a:t>Snort</a:t>
            </a:r>
            <a:r>
              <a:rPr lang="es-BO" dirty="0"/>
              <a:t>: Números de puertos</a:t>
            </a:r>
          </a:p>
        </p:txBody>
      </p:sp>
      <p:sp>
        <p:nvSpPr>
          <p:cNvPr id="3" name="2 Marcador de contenido"/>
          <p:cNvSpPr>
            <a:spLocks noGrp="1"/>
          </p:cNvSpPr>
          <p:nvPr>
            <p:ph idx="1"/>
          </p:nvPr>
        </p:nvSpPr>
        <p:spPr/>
        <p:txBody>
          <a:bodyPr/>
          <a:lstStyle/>
          <a:p>
            <a:r>
              <a:rPr lang="es-BO" dirty="0"/>
              <a:t>Ejemplo: </a:t>
            </a:r>
            <a:endParaRPr lang="es-BO" dirty="0" smtClean="0"/>
          </a:p>
          <a:p>
            <a:endParaRPr lang="es-BO" dirty="0" smtClean="0"/>
          </a:p>
          <a:p>
            <a:pPr marL="0" indent="0">
              <a:buNone/>
            </a:pPr>
            <a:r>
              <a:rPr lang="es-BO" sz="2600" i="1" dirty="0" smtClean="0">
                <a:solidFill>
                  <a:srgbClr val="FF0000"/>
                </a:solidFill>
              </a:rPr>
              <a:t>log </a:t>
            </a:r>
            <a:r>
              <a:rPr lang="es-BO" sz="2600" i="1" dirty="0">
                <a:solidFill>
                  <a:srgbClr val="FF0000"/>
                </a:solidFill>
              </a:rPr>
              <a:t>tcp</a:t>
            </a:r>
            <a:r>
              <a:rPr lang="es-BO" sz="2600" i="1" dirty="0">
                <a:solidFill>
                  <a:srgbClr val="FF0000"/>
                </a:solidFill>
              </a:rPr>
              <a:t> </a:t>
            </a:r>
            <a:r>
              <a:rPr lang="es-BO" sz="2600" i="1" dirty="0">
                <a:solidFill>
                  <a:srgbClr val="FF0000"/>
                </a:solidFill>
              </a:rPr>
              <a:t>any</a:t>
            </a:r>
            <a:r>
              <a:rPr lang="es-BO" sz="2600" i="1" dirty="0">
                <a:solidFill>
                  <a:srgbClr val="FF0000"/>
                </a:solidFill>
              </a:rPr>
              <a:t> </a:t>
            </a:r>
            <a:r>
              <a:rPr lang="es-BO" sz="2600" i="1" dirty="0">
                <a:solidFill>
                  <a:srgbClr val="FF0000"/>
                </a:solidFill>
              </a:rPr>
              <a:t>any</a:t>
            </a:r>
            <a:r>
              <a:rPr lang="es-BO" sz="2600" i="1" dirty="0">
                <a:solidFill>
                  <a:srgbClr val="FF0000"/>
                </a:solidFill>
              </a:rPr>
              <a:t> -&gt; 192.168.1.0/24 !</a:t>
            </a:r>
            <a:r>
              <a:rPr lang="es-BO" sz="2600" i="1" dirty="0" smtClean="0">
                <a:solidFill>
                  <a:srgbClr val="FF0000"/>
                </a:solidFill>
              </a:rPr>
              <a:t>6000:6010</a:t>
            </a:r>
          </a:p>
          <a:p>
            <a:endParaRPr lang="es-BO" sz="2600" i="1" dirty="0">
              <a:solidFill>
                <a:srgbClr val="FF0000"/>
              </a:solidFill>
            </a:endParaRPr>
          </a:p>
          <a:p>
            <a:pPr marL="0" indent="0">
              <a:buNone/>
            </a:pPr>
            <a:r>
              <a:rPr lang="es-BO" sz="2600" i="1" dirty="0" smtClean="0">
                <a:solidFill>
                  <a:srgbClr val="FF0000"/>
                </a:solidFill>
              </a:rPr>
              <a:t>log </a:t>
            </a:r>
            <a:r>
              <a:rPr lang="es-BO" sz="2600" i="1" dirty="0">
                <a:solidFill>
                  <a:srgbClr val="FF0000"/>
                </a:solidFill>
              </a:rPr>
              <a:t>udp</a:t>
            </a:r>
            <a:r>
              <a:rPr lang="es-BO" sz="2600" i="1" dirty="0">
                <a:solidFill>
                  <a:srgbClr val="FF0000"/>
                </a:solidFill>
              </a:rPr>
              <a:t> </a:t>
            </a:r>
            <a:r>
              <a:rPr lang="es-BO" sz="2600" i="1" dirty="0">
                <a:solidFill>
                  <a:srgbClr val="FF0000"/>
                </a:solidFill>
              </a:rPr>
              <a:t>any</a:t>
            </a:r>
            <a:r>
              <a:rPr lang="es-BO" sz="2600" i="1" dirty="0">
                <a:solidFill>
                  <a:srgbClr val="FF0000"/>
                </a:solidFill>
              </a:rPr>
              <a:t> </a:t>
            </a:r>
            <a:r>
              <a:rPr lang="es-BO" sz="2600" i="1" dirty="0">
                <a:solidFill>
                  <a:srgbClr val="FF0000"/>
                </a:solidFill>
              </a:rPr>
              <a:t>any</a:t>
            </a:r>
            <a:r>
              <a:rPr lang="es-BO" sz="2600" i="1" dirty="0">
                <a:solidFill>
                  <a:srgbClr val="FF0000"/>
                </a:solidFill>
              </a:rPr>
              <a:t> -&gt; 98.168.1.0/24:1024. Registra el tráfico UDP q venga de cualquier puerto y ´puerto destino desde 1 a 1024</a:t>
            </a:r>
            <a:r>
              <a:rPr lang="es-BO" sz="2600" i="1" dirty="0" smtClean="0">
                <a:solidFill>
                  <a:srgbClr val="FF0000"/>
                </a:solidFill>
              </a:rPr>
              <a:t>.</a:t>
            </a:r>
          </a:p>
          <a:p>
            <a:endParaRPr lang="es-BO" sz="2600" dirty="0"/>
          </a:p>
        </p:txBody>
      </p:sp>
    </p:spTree>
    <p:extLst>
      <p:ext uri="{BB962C8B-B14F-4D97-AF65-F5344CB8AC3E}">
        <p14:creationId xmlns:p14="http://schemas.microsoft.com/office/powerpoint/2010/main" val="30911148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Reglas </a:t>
            </a:r>
            <a:r>
              <a:rPr lang="es-BO" dirty="0"/>
              <a:t>Snort</a:t>
            </a:r>
            <a:r>
              <a:rPr lang="es-BO" dirty="0"/>
              <a:t>: Números de puertos</a:t>
            </a:r>
          </a:p>
        </p:txBody>
      </p:sp>
      <p:sp>
        <p:nvSpPr>
          <p:cNvPr id="3" name="2 Marcador de contenido"/>
          <p:cNvSpPr>
            <a:spLocks noGrp="1"/>
          </p:cNvSpPr>
          <p:nvPr>
            <p:ph idx="1"/>
          </p:nvPr>
        </p:nvSpPr>
        <p:spPr/>
        <p:txBody>
          <a:bodyPr/>
          <a:lstStyle/>
          <a:p>
            <a:pPr marL="0" indent="0">
              <a:buNone/>
            </a:pPr>
            <a:r>
              <a:rPr lang="es-BO" i="1" dirty="0">
                <a:solidFill>
                  <a:srgbClr val="FF0000"/>
                </a:solidFill>
              </a:rPr>
              <a:t>log </a:t>
            </a:r>
            <a:r>
              <a:rPr lang="es-BO" i="1" dirty="0">
                <a:solidFill>
                  <a:srgbClr val="FF0000"/>
                </a:solidFill>
              </a:rPr>
              <a:t>tcp</a:t>
            </a:r>
            <a:r>
              <a:rPr lang="es-BO" i="1" dirty="0">
                <a:solidFill>
                  <a:srgbClr val="FF0000"/>
                </a:solidFill>
              </a:rPr>
              <a:t> </a:t>
            </a:r>
            <a:r>
              <a:rPr lang="es-BO" i="1" dirty="0">
                <a:solidFill>
                  <a:srgbClr val="FF0000"/>
                </a:solidFill>
              </a:rPr>
              <a:t>any</a:t>
            </a:r>
            <a:r>
              <a:rPr lang="es-BO" i="1" dirty="0">
                <a:solidFill>
                  <a:srgbClr val="FF0000"/>
                </a:solidFill>
              </a:rPr>
              <a:t> </a:t>
            </a:r>
            <a:r>
              <a:rPr lang="es-BO" i="1" dirty="0">
                <a:solidFill>
                  <a:srgbClr val="FF0000"/>
                </a:solidFill>
              </a:rPr>
              <a:t>any</a:t>
            </a:r>
            <a:r>
              <a:rPr lang="es-BO" i="1" dirty="0">
                <a:solidFill>
                  <a:srgbClr val="FF0000"/>
                </a:solidFill>
              </a:rPr>
              <a:t> -&gt; 192.168.1.0/24:5000. Registra tráfico TCP desde cualquier puerto a puertos menores o iguales a 5000</a:t>
            </a:r>
          </a:p>
          <a:p>
            <a:endParaRPr lang="es-BO" i="1" dirty="0">
              <a:solidFill>
                <a:srgbClr val="FF0000"/>
              </a:solidFill>
            </a:endParaRPr>
          </a:p>
          <a:p>
            <a:pPr marL="0" indent="0">
              <a:buNone/>
            </a:pPr>
            <a:r>
              <a:rPr lang="es-BO" i="1" dirty="0">
                <a:solidFill>
                  <a:srgbClr val="FF0000"/>
                </a:solidFill>
              </a:rPr>
              <a:t>log </a:t>
            </a:r>
            <a:r>
              <a:rPr lang="es-BO" i="1" dirty="0">
                <a:solidFill>
                  <a:srgbClr val="FF0000"/>
                </a:solidFill>
              </a:rPr>
              <a:t>tcp</a:t>
            </a:r>
            <a:r>
              <a:rPr lang="es-BO" i="1" dirty="0">
                <a:solidFill>
                  <a:srgbClr val="FF0000"/>
                </a:solidFill>
              </a:rPr>
              <a:t> </a:t>
            </a:r>
            <a:r>
              <a:rPr lang="es-BO" i="1" dirty="0">
                <a:solidFill>
                  <a:srgbClr val="FF0000"/>
                </a:solidFill>
              </a:rPr>
              <a:t>any</a:t>
            </a:r>
            <a:r>
              <a:rPr lang="es-BO" i="1" dirty="0">
                <a:solidFill>
                  <a:srgbClr val="FF0000"/>
                </a:solidFill>
              </a:rPr>
              <a:t> :1024-&gt; 192.168.1.0/24 400: Registra tráfico desde puertos privilegiados menores o iguales a 1024 yendo a puertos mayores o iguale a 400.</a:t>
            </a:r>
          </a:p>
          <a:p>
            <a:pPr marL="0" indent="0">
              <a:buNone/>
            </a:pPr>
            <a:endParaRPr lang="es-BO" dirty="0"/>
          </a:p>
        </p:txBody>
      </p:sp>
    </p:spTree>
    <p:extLst>
      <p:ext uri="{BB962C8B-B14F-4D97-AF65-F5344CB8AC3E}">
        <p14:creationId xmlns:p14="http://schemas.microsoft.com/office/powerpoint/2010/main" val="25510086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Herramienta IDS: </a:t>
            </a:r>
            <a:r>
              <a:rPr lang="es-BO" dirty="0"/>
              <a:t>Tipping</a:t>
            </a:r>
            <a:r>
              <a:rPr lang="es-BO" dirty="0"/>
              <a:t> Point</a:t>
            </a:r>
          </a:p>
        </p:txBody>
      </p:sp>
      <p:sp>
        <p:nvSpPr>
          <p:cNvPr id="3" name="2 Marcador de contenido"/>
          <p:cNvSpPr>
            <a:spLocks noGrp="1"/>
          </p:cNvSpPr>
          <p:nvPr>
            <p:ph idx="1"/>
          </p:nvPr>
        </p:nvSpPr>
        <p:spPr/>
        <p:txBody>
          <a:bodyPr/>
          <a:lstStyle/>
          <a:p>
            <a:r>
              <a:rPr lang="es-BO" dirty="0"/>
              <a:t>Es insertado sin </a:t>
            </a:r>
            <a:r>
              <a:rPr lang="es-BO" dirty="0" smtClean="0"/>
              <a:t>problemas </a:t>
            </a:r>
            <a:r>
              <a:rPr lang="es-BO" dirty="0"/>
              <a:t>y transparente dentro de la red, es un </a:t>
            </a:r>
            <a:r>
              <a:rPr lang="es-BO" dirty="0" smtClean="0"/>
              <a:t>dispositivo in-line.</a:t>
            </a:r>
          </a:p>
          <a:p>
            <a:r>
              <a:rPr lang="es-BO" dirty="0" smtClean="0"/>
              <a:t>Cada </a:t>
            </a:r>
            <a:r>
              <a:rPr lang="es-BO" dirty="0"/>
              <a:t>paquete es inspeccionado a fondo para determinar si son maliciosos o </a:t>
            </a:r>
            <a:r>
              <a:rPr lang="es-BO" dirty="0" smtClean="0"/>
              <a:t>legítimos.</a:t>
            </a:r>
          </a:p>
          <a:p>
            <a:r>
              <a:rPr lang="es-BO" dirty="0" smtClean="0"/>
              <a:t>Provee </a:t>
            </a:r>
            <a:r>
              <a:rPr lang="es-BO" dirty="0"/>
              <a:t>protección de rendimiento, aplicación e infraestructura a velocidades gigabit de inspección de paquetes.</a:t>
            </a:r>
          </a:p>
        </p:txBody>
      </p:sp>
    </p:spTree>
    <p:extLst>
      <p:ext uri="{BB962C8B-B14F-4D97-AF65-F5344CB8AC3E}">
        <p14:creationId xmlns:p14="http://schemas.microsoft.com/office/powerpoint/2010/main" val="34439306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Herramienta IDS: </a:t>
            </a:r>
            <a:r>
              <a:rPr lang="es-BO" dirty="0"/>
              <a:t>Tipping</a:t>
            </a:r>
            <a:r>
              <a:rPr lang="es-BO" dirty="0"/>
              <a:t> Point</a:t>
            </a:r>
          </a:p>
        </p:txBody>
      </p:sp>
      <p:sp>
        <p:nvSpPr>
          <p:cNvPr id="3" name="2 Marcador de contenido"/>
          <p:cNvSpPr>
            <a:spLocks noGrp="1"/>
          </p:cNvSpPr>
          <p:nvPr>
            <p:ph idx="1"/>
          </p:nvPr>
        </p:nvSpPr>
        <p:spPr/>
        <p:txBody>
          <a:bodyPr/>
          <a:lstStyle/>
          <a:p>
            <a:pPr marL="0" indent="0">
              <a:buNone/>
            </a:pPr>
            <a:r>
              <a:rPr lang="es-BO" dirty="0"/>
              <a:t>Firewall: </a:t>
            </a:r>
            <a:r>
              <a:rPr lang="es-BO" dirty="0" smtClean="0"/>
              <a:t>Subnet</a:t>
            </a:r>
            <a:r>
              <a:rPr lang="es-BO" dirty="0" smtClean="0"/>
              <a:t> </a:t>
            </a:r>
            <a:r>
              <a:rPr lang="es-BO" dirty="0"/>
              <a:t>Personal Firewall.</a:t>
            </a:r>
          </a:p>
        </p:txBody>
      </p:sp>
    </p:spTree>
    <p:extLst>
      <p:ext uri="{BB962C8B-B14F-4D97-AF65-F5344CB8AC3E}">
        <p14:creationId xmlns:p14="http://schemas.microsoft.com/office/powerpoint/2010/main" val="28895768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Herramienta </a:t>
            </a:r>
            <a:r>
              <a:rPr lang="es-BO" dirty="0"/>
              <a:t>Honeypot</a:t>
            </a:r>
            <a:r>
              <a:rPr lang="es-BO" dirty="0"/>
              <a:t>: </a:t>
            </a:r>
            <a:r>
              <a:rPr lang="es-BO" dirty="0"/>
              <a:t>KFSensor</a:t>
            </a:r>
            <a:endParaRPr lang="es-BO" dirty="0"/>
          </a:p>
        </p:txBody>
      </p:sp>
      <p:sp>
        <p:nvSpPr>
          <p:cNvPr id="3" name="2 Marcador de contenido"/>
          <p:cNvSpPr>
            <a:spLocks noGrp="1"/>
          </p:cNvSpPr>
          <p:nvPr>
            <p:ph idx="1"/>
          </p:nvPr>
        </p:nvSpPr>
        <p:spPr/>
        <p:txBody>
          <a:bodyPr>
            <a:normAutofit fontScale="92500" lnSpcReduction="10000"/>
          </a:bodyPr>
          <a:lstStyle/>
          <a:p>
            <a:pPr marL="0" indent="0">
              <a:buNone/>
            </a:pPr>
            <a:r>
              <a:rPr lang="es-BO" dirty="0"/>
              <a:t>C</a:t>
            </a:r>
            <a:r>
              <a:rPr lang="es-BO" dirty="0" smtClean="0"/>
              <a:t>aracterísticas</a:t>
            </a:r>
            <a:r>
              <a:rPr lang="es-BO" dirty="0" smtClean="0"/>
              <a:t>: </a:t>
            </a:r>
            <a:endParaRPr lang="es-BO" dirty="0"/>
          </a:p>
          <a:p>
            <a:r>
              <a:rPr lang="es-BO" dirty="0" smtClean="0"/>
              <a:t>Consola </a:t>
            </a:r>
            <a:r>
              <a:rPr lang="es-BO" dirty="0"/>
              <a:t>de administración </a:t>
            </a:r>
            <a:r>
              <a:rPr lang="es-BO" dirty="0" smtClean="0"/>
              <a:t>GUI.</a:t>
            </a:r>
          </a:p>
          <a:p>
            <a:r>
              <a:rPr lang="es-BO" dirty="0" smtClean="0"/>
              <a:t>Administración remota.</a:t>
            </a:r>
          </a:p>
          <a:p>
            <a:r>
              <a:rPr lang="es-BO" dirty="0" smtClean="0"/>
              <a:t>Compatibilidad </a:t>
            </a:r>
            <a:r>
              <a:rPr lang="es-BO" dirty="0"/>
              <a:t>con el motor de firmas de </a:t>
            </a:r>
            <a:r>
              <a:rPr lang="es-BO" dirty="0" smtClean="0"/>
              <a:t>Snort</a:t>
            </a:r>
            <a:r>
              <a:rPr lang="es-BO" dirty="0" smtClean="0"/>
              <a:t>.</a:t>
            </a:r>
          </a:p>
          <a:p>
            <a:r>
              <a:rPr lang="es-BO" dirty="0" smtClean="0"/>
              <a:t>Emulaciones </a:t>
            </a:r>
            <a:r>
              <a:rPr lang="es-BO" dirty="0"/>
              <a:t>para protocolos de red de </a:t>
            </a:r>
            <a:r>
              <a:rPr lang="es-BO" dirty="0" smtClean="0"/>
              <a:t>Windows.</a:t>
            </a:r>
          </a:p>
          <a:p>
            <a:r>
              <a:rPr lang="es-BO" dirty="0" smtClean="0"/>
              <a:t>Exporta </a:t>
            </a:r>
            <a:r>
              <a:rPr lang="es-BO" dirty="0"/>
              <a:t>registros en formatos </a:t>
            </a:r>
            <a:r>
              <a:rPr lang="es-BO" dirty="0" smtClean="0"/>
              <a:t>múltiples.</a:t>
            </a:r>
          </a:p>
          <a:p>
            <a:r>
              <a:rPr lang="es-BO" dirty="0" smtClean="0"/>
              <a:t>Protección </a:t>
            </a:r>
            <a:r>
              <a:rPr lang="es-BO" dirty="0"/>
              <a:t>contra ataques </a:t>
            </a:r>
            <a:r>
              <a:rPr lang="es-BO" dirty="0"/>
              <a:t>DoS</a:t>
            </a:r>
            <a:r>
              <a:rPr lang="es-BO" dirty="0"/>
              <a:t>.</a:t>
            </a:r>
          </a:p>
        </p:txBody>
      </p:sp>
    </p:spTree>
    <p:extLst>
      <p:ext uri="{BB962C8B-B14F-4D97-AF65-F5344CB8AC3E}">
        <p14:creationId xmlns:p14="http://schemas.microsoft.com/office/powerpoint/2010/main" val="1580087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Tipos de IDS</a:t>
            </a:r>
            <a:endParaRPr lang="es-BO" dirty="0"/>
          </a:p>
        </p:txBody>
      </p:sp>
      <p:sp>
        <p:nvSpPr>
          <p:cNvPr id="3" name="2 Marcador de contenido"/>
          <p:cNvSpPr>
            <a:spLocks noGrp="1"/>
          </p:cNvSpPr>
          <p:nvPr>
            <p:ph idx="1"/>
          </p:nvPr>
        </p:nvSpPr>
        <p:spPr/>
        <p:txBody>
          <a:bodyPr>
            <a:normAutofit/>
          </a:bodyPr>
          <a:lstStyle/>
          <a:p>
            <a:r>
              <a:rPr lang="es-BO" sz="3000" dirty="0"/>
              <a:t>Basado en Red: Mecanismos que típicamente consiste en una caja negra que es colocada en una red en modo promiscuo, escuchando patrones indicativos de una </a:t>
            </a:r>
            <a:r>
              <a:rPr lang="es-BO" sz="3000" dirty="0" smtClean="0"/>
              <a:t>intrusión.</a:t>
            </a:r>
          </a:p>
          <a:p>
            <a:r>
              <a:rPr lang="es-BO" sz="3000" dirty="0" smtClean="0"/>
              <a:t>Basado </a:t>
            </a:r>
            <a:r>
              <a:rPr lang="es-BO" sz="3000" dirty="0"/>
              <a:t>en host: Usualmente incluye auditoría para eventos que ocurren en un host específico. No son tan comunes, debido a la sobrecarga que incurren al tener que monitorear cada evento del sistema.</a:t>
            </a:r>
          </a:p>
        </p:txBody>
      </p:sp>
    </p:spTree>
    <p:extLst>
      <p:ext uri="{BB962C8B-B14F-4D97-AF65-F5344CB8AC3E}">
        <p14:creationId xmlns:p14="http://schemas.microsoft.com/office/powerpoint/2010/main" val="21136454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Herramienta </a:t>
            </a:r>
            <a:r>
              <a:rPr lang="es-BO" dirty="0"/>
              <a:t>Honeypot</a:t>
            </a:r>
            <a:r>
              <a:rPr lang="es-BO" dirty="0"/>
              <a:t>: SPECTER</a:t>
            </a:r>
          </a:p>
        </p:txBody>
      </p:sp>
      <p:sp>
        <p:nvSpPr>
          <p:cNvPr id="3" name="2 Marcador de contenido"/>
          <p:cNvSpPr>
            <a:spLocks noGrp="1"/>
          </p:cNvSpPr>
          <p:nvPr>
            <p:ph idx="1"/>
          </p:nvPr>
        </p:nvSpPr>
        <p:spPr/>
        <p:txBody>
          <a:bodyPr/>
          <a:lstStyle/>
          <a:p>
            <a:r>
              <a:rPr lang="es-BO" dirty="0"/>
              <a:t>Es un IDS inteligente que ofrece servicios de Internet comunes como SMTP, FTP, POP3, HTTP Y </a:t>
            </a:r>
            <a:r>
              <a:rPr lang="es-BO" dirty="0" smtClean="0"/>
              <a:t>TELNET.</a:t>
            </a:r>
          </a:p>
          <a:p>
            <a:r>
              <a:rPr lang="es-BO" dirty="0" smtClean="0"/>
              <a:t>Provee </a:t>
            </a:r>
            <a:r>
              <a:rPr lang="es-BO" dirty="0"/>
              <a:t>varias cantidades de señuelos como imágenes, mp3, mensajes de correo, archivos de contraseñas, documentos y todo tipo de software.</a:t>
            </a:r>
          </a:p>
        </p:txBody>
      </p:sp>
    </p:spTree>
    <p:extLst>
      <p:ext uri="{BB962C8B-B14F-4D97-AF65-F5344CB8AC3E}">
        <p14:creationId xmlns:p14="http://schemas.microsoft.com/office/powerpoint/2010/main" val="1281327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Evasión </a:t>
            </a:r>
            <a:r>
              <a:rPr lang="es-BO" dirty="0"/>
              <a:t>de IDS</a:t>
            </a:r>
          </a:p>
        </p:txBody>
      </p:sp>
      <p:sp>
        <p:nvSpPr>
          <p:cNvPr id="3" name="2 Marcador de contenido"/>
          <p:cNvSpPr>
            <a:spLocks noGrp="1"/>
          </p:cNvSpPr>
          <p:nvPr>
            <p:ph idx="1"/>
          </p:nvPr>
        </p:nvSpPr>
        <p:spPr/>
        <p:txBody>
          <a:bodyPr>
            <a:normAutofit lnSpcReduction="10000"/>
          </a:bodyPr>
          <a:lstStyle/>
          <a:p>
            <a:pPr marL="0" indent="0">
              <a:buNone/>
            </a:pPr>
            <a:r>
              <a:rPr lang="es-BO" sz="2800" dirty="0"/>
              <a:t>Ataque de </a:t>
            </a:r>
            <a:r>
              <a:rPr lang="es-BO" sz="2800" dirty="0" smtClean="0"/>
              <a:t>inserción</a:t>
            </a:r>
          </a:p>
          <a:p>
            <a:pPr marL="514350" indent="-514350">
              <a:buAutoNum type="arabicPeriod"/>
            </a:pPr>
            <a:r>
              <a:rPr lang="es-BO" sz="2800" dirty="0" smtClean="0"/>
              <a:t>Un </a:t>
            </a:r>
            <a:r>
              <a:rPr lang="es-BO" sz="2800" dirty="0"/>
              <a:t>IDS confía y acepta un paquete que un sistema final ha </a:t>
            </a:r>
            <a:r>
              <a:rPr lang="es-BO" sz="2800" dirty="0" smtClean="0"/>
              <a:t>rechazado.</a:t>
            </a:r>
          </a:p>
          <a:p>
            <a:pPr marL="514350" indent="-514350">
              <a:buAutoNum type="arabicPeriod"/>
            </a:pPr>
            <a:r>
              <a:rPr lang="es-BO" sz="2800" dirty="0" smtClean="0"/>
              <a:t>Un </a:t>
            </a:r>
            <a:r>
              <a:rPr lang="es-BO" sz="2800" dirty="0"/>
              <a:t>atacante explota esta condición e inserta datos dentro del IDS</a:t>
            </a:r>
            <a:r>
              <a:rPr lang="es-BO" sz="2800" dirty="0" smtClean="0"/>
              <a:t>.</a:t>
            </a:r>
          </a:p>
          <a:p>
            <a:pPr marL="514350" indent="-514350">
              <a:buAutoNum type="arabicPeriod"/>
            </a:pPr>
            <a:r>
              <a:rPr lang="es-BO" sz="2800" dirty="0" smtClean="0"/>
              <a:t>Este </a:t>
            </a:r>
            <a:r>
              <a:rPr lang="es-BO" sz="2800" dirty="0"/>
              <a:t>ataque ocurre cuando el NIDS es menos restrictivo en los paquetes de procesamiento</a:t>
            </a:r>
            <a:r>
              <a:rPr lang="es-BO" sz="2800" dirty="0" smtClean="0"/>
              <a:t>.</a:t>
            </a:r>
          </a:p>
          <a:p>
            <a:pPr marL="514350" indent="-514350">
              <a:buAutoNum type="arabicPeriod"/>
            </a:pPr>
            <a:r>
              <a:rPr lang="es-BO" sz="2800" dirty="0" smtClean="0"/>
              <a:t>Un </a:t>
            </a:r>
            <a:r>
              <a:rPr lang="es-BO" sz="2800" dirty="0"/>
              <a:t>atacante </a:t>
            </a:r>
            <a:r>
              <a:rPr lang="es-BO" sz="2800" dirty="0" smtClean="0"/>
              <a:t>utiliza </a:t>
            </a:r>
            <a:r>
              <a:rPr lang="es-BO" sz="2800" dirty="0"/>
              <a:t>estos paquetes para vencer al análisis de firma y solicitudes de envío</a:t>
            </a:r>
            <a:r>
              <a:rPr lang="es-BO" sz="2800" dirty="0" smtClean="0"/>
              <a:t>.</a:t>
            </a:r>
          </a:p>
          <a:p>
            <a:pPr marL="514350" indent="-514350">
              <a:buAutoNum type="arabicPeriod"/>
            </a:pPr>
            <a:r>
              <a:rPr lang="es-BO" sz="2800" dirty="0" smtClean="0"/>
              <a:t>El </a:t>
            </a:r>
            <a:r>
              <a:rPr lang="es-BO" sz="2800" dirty="0"/>
              <a:t>IDS obtiene más paquetes que el destino.</a:t>
            </a:r>
          </a:p>
        </p:txBody>
      </p:sp>
    </p:spTree>
    <p:extLst>
      <p:ext uri="{BB962C8B-B14F-4D97-AF65-F5344CB8AC3E}">
        <p14:creationId xmlns:p14="http://schemas.microsoft.com/office/powerpoint/2010/main" val="22593916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Evasión</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600" dirty="0" smtClean="0"/>
              <a:t>1. En </a:t>
            </a:r>
            <a:r>
              <a:rPr lang="es-BO" sz="2600" dirty="0"/>
              <a:t>esta técnica de </a:t>
            </a:r>
            <a:r>
              <a:rPr lang="es-BO" sz="2600" dirty="0" smtClean="0"/>
              <a:t>evasión, </a:t>
            </a:r>
            <a:r>
              <a:rPr lang="es-BO" sz="2600" dirty="0"/>
              <a:t>un sistema final acepta el paquete que el IDS rechazó</a:t>
            </a:r>
            <a:r>
              <a:rPr lang="es-BO" sz="2600" dirty="0" smtClean="0"/>
              <a:t>.</a:t>
            </a:r>
          </a:p>
          <a:p>
            <a:pPr marL="0" indent="0">
              <a:buNone/>
            </a:pPr>
            <a:r>
              <a:rPr lang="es-BO" sz="2600" dirty="0" smtClean="0"/>
              <a:t>2</a:t>
            </a:r>
            <a:r>
              <a:rPr lang="es-BO" sz="2600" dirty="0"/>
              <a:t>. Utilizando esta técnica, un atacante explota el host</a:t>
            </a:r>
            <a:r>
              <a:rPr lang="es-BO" sz="2600" dirty="0" smtClean="0"/>
              <a:t>.</a:t>
            </a:r>
          </a:p>
          <a:p>
            <a:pPr marL="0" indent="0">
              <a:buNone/>
            </a:pPr>
            <a:r>
              <a:rPr lang="es-BO" sz="2600" dirty="0" smtClean="0"/>
              <a:t>3</a:t>
            </a:r>
            <a:r>
              <a:rPr lang="es-BO" sz="2600" dirty="0"/>
              <a:t>. El atacante envía porciones de solicitudes en paquetes que el IDS rechaza por error, permitiendo remover las partes de la corriente desde la vista del ID del sistema</a:t>
            </a:r>
            <a:r>
              <a:rPr lang="es-BO" sz="2600" dirty="0" smtClean="0"/>
              <a:t>.</a:t>
            </a:r>
          </a:p>
          <a:p>
            <a:pPr marL="0" indent="0">
              <a:buNone/>
            </a:pPr>
            <a:r>
              <a:rPr lang="es-BO" sz="2600" dirty="0" smtClean="0"/>
              <a:t>4</a:t>
            </a:r>
            <a:r>
              <a:rPr lang="es-BO" sz="2600" dirty="0"/>
              <a:t>. Ejemplo, si la secuencia maliciosa es </a:t>
            </a:r>
            <a:r>
              <a:rPr lang="es-BO" sz="2600" dirty="0" smtClean="0"/>
              <a:t>enviada </a:t>
            </a:r>
            <a:r>
              <a:rPr lang="es-BO" sz="2600" dirty="0"/>
              <a:t>byte por byte y un byte es rechazado por el IDS, el IDS no puede detectar el ataque</a:t>
            </a:r>
            <a:r>
              <a:rPr lang="es-BO" sz="2600" dirty="0" smtClean="0"/>
              <a:t>.</a:t>
            </a:r>
          </a:p>
          <a:p>
            <a:pPr marL="0" indent="0">
              <a:buNone/>
            </a:pPr>
            <a:r>
              <a:rPr lang="es-BO" sz="2600" dirty="0" smtClean="0"/>
              <a:t>5</a:t>
            </a:r>
            <a:r>
              <a:rPr lang="es-BO" sz="2600" dirty="0"/>
              <a:t>. </a:t>
            </a:r>
            <a:r>
              <a:rPr lang="es-BO" sz="2600" dirty="0" smtClean="0"/>
              <a:t>Aquí </a:t>
            </a:r>
            <a:r>
              <a:rPr lang="es-BO" sz="2600" dirty="0"/>
              <a:t>el IDS recibe menos paquetes que el destino.</a:t>
            </a:r>
          </a:p>
        </p:txBody>
      </p:sp>
    </p:spTree>
    <p:extLst>
      <p:ext uri="{BB962C8B-B14F-4D97-AF65-F5344CB8AC3E}">
        <p14:creationId xmlns:p14="http://schemas.microsoft.com/office/powerpoint/2010/main" val="28418063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Ataque </a:t>
            </a:r>
            <a:r>
              <a:rPr lang="es-BO" dirty="0"/>
              <a:t>DoS</a:t>
            </a:r>
            <a:endParaRPr lang="es-BO" dirty="0"/>
          </a:p>
        </p:txBody>
      </p:sp>
      <p:sp>
        <p:nvSpPr>
          <p:cNvPr id="3" name="2 Marcador de contenido"/>
          <p:cNvSpPr>
            <a:spLocks noGrp="1"/>
          </p:cNvSpPr>
          <p:nvPr>
            <p:ph idx="1"/>
          </p:nvPr>
        </p:nvSpPr>
        <p:spPr/>
        <p:txBody>
          <a:bodyPr/>
          <a:lstStyle/>
          <a:p>
            <a:r>
              <a:rPr lang="es-BO" dirty="0"/>
              <a:t>Muchos IDS emplean servidores de </a:t>
            </a:r>
            <a:r>
              <a:rPr lang="es-BO" dirty="0"/>
              <a:t>loggin</a:t>
            </a:r>
            <a:r>
              <a:rPr lang="es-BO" dirty="0"/>
              <a:t> centrales que son utilizados exclusivamente para almacenar registros de alerta </a:t>
            </a:r>
            <a:r>
              <a:rPr lang="es-BO" dirty="0" smtClean="0"/>
              <a:t>IDS.</a:t>
            </a:r>
          </a:p>
          <a:p>
            <a:r>
              <a:rPr lang="es-BO" dirty="0" smtClean="0"/>
              <a:t>Si </a:t>
            </a:r>
            <a:r>
              <a:rPr lang="es-BO" dirty="0"/>
              <a:t>los atacantes </a:t>
            </a:r>
            <a:r>
              <a:rPr lang="es-BO" dirty="0" smtClean="0"/>
              <a:t>saben </a:t>
            </a:r>
            <a:r>
              <a:rPr lang="es-BO" dirty="0"/>
              <a:t>la IP del servidor de </a:t>
            </a:r>
            <a:r>
              <a:rPr lang="es-BO" dirty="0"/>
              <a:t>logs</a:t>
            </a:r>
            <a:r>
              <a:rPr lang="es-BO" dirty="0"/>
              <a:t> central, ellos pueden alentarlo o incluso bloquearlo con un ataque </a:t>
            </a:r>
            <a:r>
              <a:rPr lang="es-BO" dirty="0"/>
              <a:t>DoS</a:t>
            </a:r>
            <a:r>
              <a:rPr lang="es-BO" dirty="0"/>
              <a:t>.</a:t>
            </a:r>
          </a:p>
        </p:txBody>
      </p:sp>
    </p:spTree>
    <p:extLst>
      <p:ext uri="{BB962C8B-B14F-4D97-AF65-F5344CB8AC3E}">
        <p14:creationId xmlns:p14="http://schemas.microsoft.com/office/powerpoint/2010/main" val="38133814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Ofuscar</a:t>
            </a:r>
          </a:p>
        </p:txBody>
      </p:sp>
      <p:sp>
        <p:nvSpPr>
          <p:cNvPr id="3" name="2 Marcador de contenido"/>
          <p:cNvSpPr>
            <a:spLocks noGrp="1"/>
          </p:cNvSpPr>
          <p:nvPr>
            <p:ph idx="1"/>
          </p:nvPr>
        </p:nvSpPr>
        <p:spPr/>
        <p:txBody>
          <a:bodyPr>
            <a:normAutofit fontScale="92500" lnSpcReduction="20000"/>
          </a:bodyPr>
          <a:lstStyle/>
          <a:p>
            <a:r>
              <a:rPr lang="es-BO" dirty="0"/>
              <a:t>Un IDS puede ser evadido ofuscando o codificando el </a:t>
            </a:r>
            <a:r>
              <a:rPr lang="es-BO" dirty="0"/>
              <a:t>payload</a:t>
            </a:r>
            <a:r>
              <a:rPr lang="es-BO" dirty="0"/>
              <a:t> del </a:t>
            </a:r>
            <a:r>
              <a:rPr lang="es-BO" dirty="0" smtClean="0"/>
              <a:t>ataque.</a:t>
            </a:r>
          </a:p>
          <a:p>
            <a:r>
              <a:rPr lang="es-BO" dirty="0" smtClean="0"/>
              <a:t>Un </a:t>
            </a:r>
            <a:r>
              <a:rPr lang="es-BO" dirty="0"/>
              <a:t>atacante manipula la ruta referenciada en una </a:t>
            </a:r>
            <a:r>
              <a:rPr lang="es-BO" dirty="0" smtClean="0"/>
              <a:t>firma.</a:t>
            </a:r>
          </a:p>
          <a:p>
            <a:r>
              <a:rPr lang="es-BO" dirty="0" smtClean="0"/>
              <a:t>Codificar </a:t>
            </a:r>
            <a:r>
              <a:rPr lang="es-BO" dirty="0"/>
              <a:t>paquetes de ataque que el IDS no reconoce, pero el IIS los decodificará y </a:t>
            </a:r>
            <a:r>
              <a:rPr lang="es-BO" dirty="0" smtClean="0"/>
              <a:t>será atacado.</a:t>
            </a:r>
          </a:p>
          <a:p>
            <a:r>
              <a:rPr lang="es-BO" dirty="0" smtClean="0"/>
              <a:t>Ataques </a:t>
            </a:r>
            <a:r>
              <a:rPr lang="es-BO" dirty="0"/>
              <a:t>a protocolos encriptados como </a:t>
            </a:r>
            <a:r>
              <a:rPr lang="es-BO" dirty="0" smtClean="0"/>
              <a:t>HTTPS.</a:t>
            </a:r>
          </a:p>
          <a:p>
            <a:r>
              <a:rPr lang="es-BO" dirty="0" smtClean="0"/>
              <a:t>Código polimórfico.</a:t>
            </a:r>
            <a:endParaRPr lang="es-BO" dirty="0"/>
          </a:p>
        </p:txBody>
      </p:sp>
    </p:spTree>
    <p:extLst>
      <p:ext uri="{BB962C8B-B14F-4D97-AF65-F5344CB8AC3E}">
        <p14:creationId xmlns:p14="http://schemas.microsoft.com/office/powerpoint/2010/main" val="28783464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Generación de Falso Positivo</a:t>
            </a:r>
          </a:p>
        </p:txBody>
      </p:sp>
      <p:sp>
        <p:nvSpPr>
          <p:cNvPr id="3" name="2 Marcador de contenido"/>
          <p:cNvSpPr>
            <a:spLocks noGrp="1"/>
          </p:cNvSpPr>
          <p:nvPr>
            <p:ph idx="1"/>
          </p:nvPr>
        </p:nvSpPr>
        <p:spPr/>
        <p:txBody>
          <a:bodyPr/>
          <a:lstStyle/>
          <a:p>
            <a:r>
              <a:rPr lang="es-BO" dirty="0"/>
              <a:t>Otro ataque similar al método </a:t>
            </a:r>
            <a:r>
              <a:rPr lang="es-BO" dirty="0"/>
              <a:t>DoS</a:t>
            </a:r>
            <a:r>
              <a:rPr lang="es-BO" dirty="0"/>
              <a:t> es generando una gran cantidad de datos de </a:t>
            </a:r>
            <a:r>
              <a:rPr lang="es-BO" dirty="0" smtClean="0"/>
              <a:t>alerta </a:t>
            </a:r>
            <a:r>
              <a:rPr lang="es-BO" dirty="0"/>
              <a:t>que deben ser </a:t>
            </a:r>
            <a:r>
              <a:rPr lang="es-BO" dirty="0" smtClean="0"/>
              <a:t>registrados.</a:t>
            </a:r>
          </a:p>
          <a:p>
            <a:r>
              <a:rPr lang="es-BO" dirty="0" smtClean="0"/>
              <a:t>Generar </a:t>
            </a:r>
            <a:r>
              <a:rPr lang="es-BO" dirty="0"/>
              <a:t>número largo de reportes falsos.- Mezclar ataques reales con </a:t>
            </a:r>
            <a:r>
              <a:rPr lang="es-BO" dirty="0" smtClean="0"/>
              <a:t>falsos.</a:t>
            </a:r>
          </a:p>
          <a:p>
            <a:r>
              <a:rPr lang="es-BO" dirty="0" smtClean="0"/>
              <a:t>Puede </a:t>
            </a:r>
            <a:r>
              <a:rPr lang="es-BO" dirty="0"/>
              <a:t>llegar a ser muy </a:t>
            </a:r>
            <a:r>
              <a:rPr lang="es-BO" dirty="0" smtClean="0"/>
              <a:t>difícil </a:t>
            </a:r>
            <a:r>
              <a:rPr lang="es-BO" dirty="0"/>
              <a:t>diferenciar </a:t>
            </a:r>
            <a:r>
              <a:rPr lang="es-BO" dirty="0" smtClean="0"/>
              <a:t>entre </a:t>
            </a:r>
            <a:r>
              <a:rPr lang="es-BO" dirty="0"/>
              <a:t>ataques legítimos y falsos positivos.- Generar falsos positivos específicos.</a:t>
            </a:r>
          </a:p>
        </p:txBody>
      </p:sp>
    </p:spTree>
    <p:extLst>
      <p:ext uri="{BB962C8B-B14F-4D97-AF65-F5344CB8AC3E}">
        <p14:creationId xmlns:p14="http://schemas.microsoft.com/office/powerpoint/2010/main" val="12400440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Empalme de sesión</a:t>
            </a:r>
          </a:p>
        </p:txBody>
      </p:sp>
      <p:sp>
        <p:nvSpPr>
          <p:cNvPr id="3" name="2 Marcador de contenido"/>
          <p:cNvSpPr>
            <a:spLocks noGrp="1"/>
          </p:cNvSpPr>
          <p:nvPr>
            <p:ph idx="1"/>
          </p:nvPr>
        </p:nvSpPr>
        <p:spPr/>
        <p:txBody>
          <a:bodyPr>
            <a:normAutofit fontScale="92500"/>
          </a:bodyPr>
          <a:lstStyle/>
          <a:p>
            <a:pPr marL="0" indent="0">
              <a:buNone/>
            </a:pPr>
            <a:r>
              <a:rPr lang="es-BO" sz="3000" dirty="0" smtClean="0"/>
              <a:t>1. Es </a:t>
            </a:r>
            <a:r>
              <a:rPr lang="es-BO" sz="3000" dirty="0"/>
              <a:t>una técnica de </a:t>
            </a:r>
            <a:r>
              <a:rPr lang="es-BO" sz="3000" dirty="0" smtClean="0"/>
              <a:t>evasión </a:t>
            </a:r>
            <a:r>
              <a:rPr lang="es-BO" sz="3000" dirty="0"/>
              <a:t>que explota algunos IDS no solicitan sesión de reconstrucción antes de realizar patrones parecidos en los datos</a:t>
            </a:r>
            <a:r>
              <a:rPr lang="es-BO" sz="3000" dirty="0" smtClean="0"/>
              <a:t>.</a:t>
            </a:r>
          </a:p>
          <a:p>
            <a:pPr marL="0" indent="0">
              <a:buNone/>
            </a:pPr>
            <a:r>
              <a:rPr lang="es-BO" sz="3000" dirty="0" smtClean="0"/>
              <a:t>2</a:t>
            </a:r>
            <a:r>
              <a:rPr lang="es-BO" sz="3000" dirty="0"/>
              <a:t>. La idea es empalmar datos entre varios paquetes, asegurando que los paquetes no muestren patrones en la firma IDS</a:t>
            </a:r>
            <a:r>
              <a:rPr lang="es-BO" sz="3000" dirty="0" smtClean="0"/>
              <a:t>.</a:t>
            </a:r>
          </a:p>
          <a:p>
            <a:pPr marL="0" indent="0">
              <a:buNone/>
            </a:pPr>
            <a:r>
              <a:rPr lang="es-BO" sz="3000" dirty="0" smtClean="0"/>
              <a:t>3</a:t>
            </a:r>
            <a:r>
              <a:rPr lang="es-BO" sz="3000" dirty="0"/>
              <a:t>. Si los atacantes saben qué IDS se está utilizando, se puede agregar retrasos entre paquetes para omitir la comprobación de montaje.</a:t>
            </a:r>
          </a:p>
        </p:txBody>
      </p:sp>
    </p:spTree>
    <p:extLst>
      <p:ext uri="{BB962C8B-B14F-4D97-AF65-F5344CB8AC3E}">
        <p14:creationId xmlns:p14="http://schemas.microsoft.com/office/powerpoint/2010/main" val="2645077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Empalme de sesión</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4. Muchos IDS </a:t>
            </a:r>
            <a:r>
              <a:rPr lang="es-BO" dirty="0" smtClean="0"/>
              <a:t>re ensamblan </a:t>
            </a:r>
            <a:r>
              <a:rPr lang="es-BO" dirty="0"/>
              <a:t>las comunicaciones, </a:t>
            </a:r>
            <a:r>
              <a:rPr lang="es-BO" dirty="0" smtClean="0"/>
              <a:t>así </a:t>
            </a:r>
            <a:r>
              <a:rPr lang="es-BO" dirty="0"/>
              <a:t>que si el paquete no fue recibido en un tiempo razonable, puede ser que el IDS haya detenido</a:t>
            </a:r>
            <a:r>
              <a:rPr lang="es-BO" dirty="0" smtClean="0"/>
              <a:t>.</a:t>
            </a:r>
          </a:p>
          <a:p>
            <a:pPr marL="0" indent="0">
              <a:buNone/>
            </a:pPr>
            <a:r>
              <a:rPr lang="es-BO" dirty="0" smtClean="0"/>
              <a:t>5</a:t>
            </a:r>
            <a:r>
              <a:rPr lang="es-BO" dirty="0"/>
              <a:t>. Si la aplicación bajo ataque mantiene una sesión activa más larga que el tiempo que el IDS tardará, el IDS se detendrá</a:t>
            </a:r>
            <a:r>
              <a:rPr lang="es-BO" dirty="0" smtClean="0"/>
              <a:t>.</a:t>
            </a:r>
          </a:p>
          <a:p>
            <a:pPr marL="0" indent="0">
              <a:buNone/>
            </a:pPr>
            <a:r>
              <a:rPr lang="es-BO" dirty="0" smtClean="0"/>
              <a:t>6</a:t>
            </a:r>
            <a:r>
              <a:rPr lang="es-BO" dirty="0"/>
              <a:t>. Como resultado, una sesión luego de que el IDS detenga el </a:t>
            </a:r>
            <a:r>
              <a:rPr lang="es-BO" dirty="0" smtClean="0"/>
              <a:t>re ensamblaje, </a:t>
            </a:r>
            <a:r>
              <a:rPr lang="es-BO" dirty="0"/>
              <a:t>la sesión será </a:t>
            </a:r>
            <a:r>
              <a:rPr lang="es-BO" dirty="0" smtClean="0"/>
              <a:t>susceptible </a:t>
            </a:r>
            <a:r>
              <a:rPr lang="es-BO" dirty="0"/>
              <a:t>a datos maliciosos.</a:t>
            </a:r>
          </a:p>
        </p:txBody>
      </p:sp>
    </p:spTree>
    <p:extLst>
      <p:ext uri="{BB962C8B-B14F-4D97-AF65-F5344CB8AC3E}">
        <p14:creationId xmlns:p14="http://schemas.microsoft.com/office/powerpoint/2010/main" val="40842964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Técnica de </a:t>
            </a:r>
            <a:r>
              <a:rPr lang="es-BO" dirty="0" smtClean="0"/>
              <a:t>Evasión </a:t>
            </a:r>
            <a:r>
              <a:rPr lang="es-BO" dirty="0"/>
              <a:t>Unicode</a:t>
            </a:r>
          </a:p>
        </p:txBody>
      </p:sp>
      <p:sp>
        <p:nvSpPr>
          <p:cNvPr id="3" name="2 Marcador de contenido"/>
          <p:cNvSpPr>
            <a:spLocks noGrp="1"/>
          </p:cNvSpPr>
          <p:nvPr>
            <p:ph idx="1"/>
          </p:nvPr>
        </p:nvSpPr>
        <p:spPr/>
        <p:txBody>
          <a:bodyPr/>
          <a:lstStyle/>
          <a:p>
            <a:pPr marL="0" indent="0">
              <a:buNone/>
            </a:pPr>
            <a:r>
              <a:rPr lang="es-BO" dirty="0"/>
              <a:t>Representación de </a:t>
            </a:r>
            <a:r>
              <a:rPr lang="es-BO" dirty="0" smtClean="0"/>
              <a:t>carácter </a:t>
            </a:r>
            <a:r>
              <a:rPr lang="es-BO" dirty="0"/>
              <a:t>que da a cada </a:t>
            </a:r>
            <a:r>
              <a:rPr lang="es-BO" dirty="0" smtClean="0"/>
              <a:t>carácter </a:t>
            </a:r>
            <a:r>
              <a:rPr lang="es-BO" dirty="0"/>
              <a:t>un identificador único. Esto dificulta a los IDS porque es posible tener múltiples representaciones de un simple </a:t>
            </a:r>
            <a:r>
              <a:rPr lang="es-BO" dirty="0" smtClean="0"/>
              <a:t>carácter. </a:t>
            </a:r>
            <a:r>
              <a:rPr lang="es-BO" dirty="0"/>
              <a:t>Por ejemplo el "\" puede ser representado como 5C, C19C y E0819C</a:t>
            </a:r>
          </a:p>
        </p:txBody>
      </p:sp>
    </p:spTree>
    <p:extLst>
      <p:ext uri="{BB962C8B-B14F-4D97-AF65-F5344CB8AC3E}">
        <p14:creationId xmlns:p14="http://schemas.microsoft.com/office/powerpoint/2010/main" val="9365765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Ataques Time-</a:t>
            </a:r>
            <a:r>
              <a:rPr lang="es-BO" dirty="0"/>
              <a:t>To</a:t>
            </a:r>
            <a:r>
              <a:rPr lang="es-BO" dirty="0"/>
              <a:t>-Live</a:t>
            </a:r>
          </a:p>
        </p:txBody>
      </p:sp>
      <p:sp>
        <p:nvSpPr>
          <p:cNvPr id="3" name="2 Marcador de contenido"/>
          <p:cNvSpPr>
            <a:spLocks noGrp="1"/>
          </p:cNvSpPr>
          <p:nvPr>
            <p:ph idx="1"/>
          </p:nvPr>
        </p:nvSpPr>
        <p:spPr/>
        <p:txBody>
          <a:bodyPr/>
          <a:lstStyle/>
          <a:p>
            <a:pPr marL="0" indent="0">
              <a:buNone/>
            </a:pPr>
            <a:r>
              <a:rPr lang="es-BO" dirty="0"/>
              <a:t>En este tipo de ataques, el atacante debe tener conocimiento sobre la topología de la red de la víctima. Esta información se puede obtener utilizando </a:t>
            </a:r>
            <a:r>
              <a:rPr lang="es-BO" dirty="0"/>
              <a:t>traceroute</a:t>
            </a:r>
            <a:r>
              <a:rPr lang="es-BO" dirty="0"/>
              <a:t> la cual da información sobre el número de </a:t>
            </a:r>
            <a:r>
              <a:rPr lang="es-BO" dirty="0"/>
              <a:t>routers</a:t>
            </a:r>
            <a:r>
              <a:rPr lang="es-BO" dirty="0"/>
              <a:t> entre el atacante y la víctima.</a:t>
            </a:r>
          </a:p>
        </p:txBody>
      </p:sp>
    </p:spTree>
    <p:extLst>
      <p:ext uri="{BB962C8B-B14F-4D97-AF65-F5344CB8AC3E}">
        <p14:creationId xmlns:p14="http://schemas.microsoft.com/office/powerpoint/2010/main" val="543402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IDS</a:t>
            </a:r>
          </a:p>
        </p:txBody>
      </p:sp>
      <p:sp>
        <p:nvSpPr>
          <p:cNvPr id="3" name="2 Marcador de contenido"/>
          <p:cNvSpPr>
            <a:spLocks noGrp="1"/>
          </p:cNvSpPr>
          <p:nvPr>
            <p:ph idx="1"/>
          </p:nvPr>
        </p:nvSpPr>
        <p:spPr/>
        <p:txBody>
          <a:bodyPr>
            <a:normAutofit fontScale="92500" lnSpcReduction="10000"/>
          </a:bodyPr>
          <a:lstStyle/>
          <a:p>
            <a:r>
              <a:rPr lang="es-BO" dirty="0"/>
              <a:t>Monitoreando archivos de registro (Log): Estos mecanismos son programas que típicamente analizan archivos de registro luego de que un evento ha ocurrido, como intento de inicios de sesión </a:t>
            </a:r>
            <a:r>
              <a:rPr lang="es-BO" dirty="0" smtClean="0"/>
              <a:t>fallidos.</a:t>
            </a:r>
          </a:p>
          <a:p>
            <a:r>
              <a:rPr lang="es-BO" dirty="0" smtClean="0"/>
              <a:t>Revisión </a:t>
            </a:r>
            <a:r>
              <a:rPr lang="es-BO" dirty="0"/>
              <a:t>de integridad de archivo: Estos mecanismos revisan caballos de </a:t>
            </a:r>
            <a:r>
              <a:rPr lang="es-BO" dirty="0"/>
              <a:t>troya</a:t>
            </a:r>
            <a:r>
              <a:rPr lang="es-BO" dirty="0"/>
              <a:t>, o archivos que </a:t>
            </a:r>
            <a:r>
              <a:rPr lang="es-BO" dirty="0" smtClean="0"/>
              <a:t>han </a:t>
            </a:r>
            <a:r>
              <a:rPr lang="es-BO" dirty="0"/>
              <a:t>sido modificados de otra manera, </a:t>
            </a:r>
            <a:r>
              <a:rPr lang="es-BO" dirty="0" smtClean="0"/>
              <a:t>indicando </a:t>
            </a:r>
            <a:r>
              <a:rPr lang="es-BO" dirty="0"/>
              <a:t>que un intruso ya estuvo </a:t>
            </a:r>
            <a:r>
              <a:rPr lang="es-BO" dirty="0" smtClean="0"/>
              <a:t>ahí. </a:t>
            </a:r>
            <a:r>
              <a:rPr lang="es-BO" dirty="0"/>
              <a:t>Ejemplo: </a:t>
            </a:r>
            <a:r>
              <a:rPr lang="es-BO" dirty="0"/>
              <a:t>Tripwire</a:t>
            </a:r>
            <a:endParaRPr lang="es-BO" dirty="0"/>
          </a:p>
        </p:txBody>
      </p:sp>
    </p:spTree>
    <p:extLst>
      <p:ext uri="{BB962C8B-B14F-4D97-AF65-F5344CB8AC3E}">
        <p14:creationId xmlns:p14="http://schemas.microsoft.com/office/powerpoint/2010/main" val="14355516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Paquetes RST Inválidos</a:t>
            </a:r>
          </a:p>
        </p:txBody>
      </p:sp>
      <p:sp>
        <p:nvSpPr>
          <p:cNvPr id="3" name="2 Marcador de contenido"/>
          <p:cNvSpPr>
            <a:spLocks noGrp="1"/>
          </p:cNvSpPr>
          <p:nvPr>
            <p:ph idx="1"/>
          </p:nvPr>
        </p:nvSpPr>
        <p:spPr/>
        <p:txBody>
          <a:bodyPr>
            <a:normAutofit lnSpcReduction="10000"/>
          </a:bodyPr>
          <a:lstStyle/>
          <a:p>
            <a:pPr marL="0" indent="0">
              <a:buNone/>
            </a:pPr>
            <a:r>
              <a:rPr lang="es-BO" sz="2800" dirty="0" smtClean="0"/>
              <a:t>1. El </a:t>
            </a:r>
            <a:r>
              <a:rPr lang="es-BO" sz="2800" dirty="0"/>
              <a:t>protocolo TCP utiliza las sumas de comprobación para asegurarse que la </a:t>
            </a:r>
            <a:r>
              <a:rPr lang="es-BO" sz="2800" dirty="0" smtClean="0"/>
              <a:t>comunicación </a:t>
            </a:r>
            <a:r>
              <a:rPr lang="es-BO" sz="2800" dirty="0"/>
              <a:t>es posible</a:t>
            </a:r>
            <a:r>
              <a:rPr lang="es-BO" sz="2800" dirty="0" smtClean="0"/>
              <a:t>.</a:t>
            </a:r>
          </a:p>
          <a:p>
            <a:pPr marL="0" indent="0">
              <a:buNone/>
            </a:pPr>
            <a:r>
              <a:rPr lang="es-BO" sz="2800" dirty="0" smtClean="0"/>
              <a:t>2</a:t>
            </a:r>
            <a:r>
              <a:rPr lang="es-BO" sz="2800" dirty="0"/>
              <a:t>. Una lista de comprobación es agregada a cada segmento transmitido y es chequeado en el extremo receptor Cuando una suma de comprobación difiere de la suma de comprobación esperada por el host de recepción, el paquete es </a:t>
            </a:r>
            <a:r>
              <a:rPr lang="es-BO" sz="2800" dirty="0"/>
              <a:t>dropeado</a:t>
            </a:r>
            <a:r>
              <a:rPr lang="es-BO" sz="2800" dirty="0"/>
              <a:t> en el extremo receptor</a:t>
            </a:r>
            <a:r>
              <a:rPr lang="es-BO" sz="2800" dirty="0" smtClean="0"/>
              <a:t>.</a:t>
            </a:r>
          </a:p>
          <a:p>
            <a:pPr marL="0" indent="0">
              <a:buNone/>
            </a:pPr>
            <a:r>
              <a:rPr lang="es-BO" sz="2800" dirty="0" smtClean="0"/>
              <a:t>3</a:t>
            </a:r>
            <a:r>
              <a:rPr lang="es-BO" sz="2800" dirty="0"/>
              <a:t>. El protocolo TCP también utiliza un paquete RST para terminar una comunicación </a:t>
            </a:r>
            <a:r>
              <a:rPr lang="es-BO" sz="2800" dirty="0"/>
              <a:t>two-way</a:t>
            </a:r>
            <a:r>
              <a:rPr lang="es-BO" dirty="0"/>
              <a:t>.</a:t>
            </a:r>
          </a:p>
        </p:txBody>
      </p:sp>
    </p:spTree>
    <p:extLst>
      <p:ext uri="{BB962C8B-B14F-4D97-AF65-F5344CB8AC3E}">
        <p14:creationId xmlns:p14="http://schemas.microsoft.com/office/powerpoint/2010/main" val="27662001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Paquetes RST Inválidos</a:t>
            </a:r>
          </a:p>
        </p:txBody>
      </p:sp>
      <p:sp>
        <p:nvSpPr>
          <p:cNvPr id="3" name="2 Marcador de contenido"/>
          <p:cNvSpPr>
            <a:spLocks noGrp="1"/>
          </p:cNvSpPr>
          <p:nvPr>
            <p:ph idx="1"/>
          </p:nvPr>
        </p:nvSpPr>
        <p:spPr/>
        <p:txBody>
          <a:bodyPr>
            <a:normAutofit lnSpcReduction="10000"/>
          </a:bodyPr>
          <a:lstStyle/>
          <a:p>
            <a:pPr marL="0" indent="0">
              <a:buNone/>
            </a:pPr>
            <a:r>
              <a:rPr lang="es-BO" sz="2600" dirty="0"/>
              <a:t>4. Los atacantes pueden utilizar esta </a:t>
            </a:r>
            <a:r>
              <a:rPr lang="es-BO" sz="2600" dirty="0" smtClean="0"/>
              <a:t>característica </a:t>
            </a:r>
            <a:r>
              <a:rPr lang="es-BO" sz="2600" dirty="0"/>
              <a:t>para eludir la </a:t>
            </a:r>
            <a:r>
              <a:rPr lang="es-BO" sz="2600" dirty="0" smtClean="0"/>
              <a:t>dirección enviando </a:t>
            </a:r>
            <a:r>
              <a:rPr lang="es-BO" sz="2600" dirty="0"/>
              <a:t>paquetes RST con una suma de comprobación inválida, que causa que el IDS detenga el procesamiento del flujo porque el IDS cree que la comunicación ha terminado</a:t>
            </a:r>
            <a:r>
              <a:rPr lang="es-BO" sz="2600" dirty="0" smtClean="0"/>
              <a:t>.</a:t>
            </a:r>
          </a:p>
          <a:p>
            <a:pPr marL="0" indent="0">
              <a:buNone/>
            </a:pPr>
            <a:r>
              <a:rPr lang="es-BO" sz="2600" dirty="0" smtClean="0"/>
              <a:t>5</a:t>
            </a:r>
            <a:r>
              <a:rPr lang="es-BO" sz="2600" dirty="0"/>
              <a:t>. Sin embargo, el receptor final ve el paquete y verifica el valor de la suma de comprobación, luego </a:t>
            </a:r>
            <a:r>
              <a:rPr lang="es-BO" sz="2600" dirty="0"/>
              <a:t>dropea</a:t>
            </a:r>
            <a:r>
              <a:rPr lang="es-BO" sz="2600" dirty="0"/>
              <a:t> el paquete si es </a:t>
            </a:r>
            <a:r>
              <a:rPr lang="es-BO" sz="2600" dirty="0" smtClean="0"/>
              <a:t>inválido</a:t>
            </a:r>
          </a:p>
          <a:p>
            <a:pPr marL="0" indent="0">
              <a:buNone/>
            </a:pPr>
            <a:r>
              <a:rPr lang="es-BO" sz="2600" dirty="0" smtClean="0"/>
              <a:t>.</a:t>
            </a:r>
            <a:r>
              <a:rPr lang="es-BO" sz="2600" dirty="0"/>
              <a:t>6. Algunos sistemas IDS pueden interpretar este paquete </a:t>
            </a:r>
            <a:r>
              <a:rPr lang="es-BO" sz="2600" dirty="0" smtClean="0"/>
              <a:t>con </a:t>
            </a:r>
            <a:r>
              <a:rPr lang="es-BO" sz="2600" dirty="0"/>
              <a:t>una terminación real de la comunicación y detiene el </a:t>
            </a:r>
            <a:r>
              <a:rPr lang="es-BO" sz="2600" dirty="0" smtClean="0"/>
              <a:t>re ensamblaje </a:t>
            </a:r>
            <a:r>
              <a:rPr lang="es-BO" sz="2600" dirty="0"/>
              <a:t>de la comunicación.</a:t>
            </a:r>
          </a:p>
        </p:txBody>
      </p:sp>
    </p:spTree>
    <p:extLst>
      <p:ext uri="{BB962C8B-B14F-4D97-AF65-F5344CB8AC3E}">
        <p14:creationId xmlns:p14="http://schemas.microsoft.com/office/powerpoint/2010/main" val="36836124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Paquetes RST Inválidos</a:t>
            </a:r>
          </a:p>
        </p:txBody>
      </p:sp>
      <p:sp>
        <p:nvSpPr>
          <p:cNvPr id="3" name="2 Marcador de contenido"/>
          <p:cNvSpPr>
            <a:spLocks noGrp="1"/>
          </p:cNvSpPr>
          <p:nvPr>
            <p:ph idx="1"/>
          </p:nvPr>
        </p:nvSpPr>
        <p:spPr/>
        <p:txBody>
          <a:bodyPr/>
          <a:lstStyle/>
          <a:p>
            <a:pPr marL="0" indent="0">
              <a:buNone/>
            </a:pPr>
            <a:r>
              <a:rPr lang="es-BO" dirty="0"/>
              <a:t>7. Algunas instancias permiten a los atacantes continuar la comunicación con el receptor final confundiendo al IDS porque el receptor final acepta los paquetes que siguen al paquete RST con una suma de comprobación inválida.</a:t>
            </a:r>
          </a:p>
        </p:txBody>
      </p:sp>
    </p:spTree>
    <p:extLst>
      <p:ext uri="{BB962C8B-B14F-4D97-AF65-F5344CB8AC3E}">
        <p14:creationId xmlns:p14="http://schemas.microsoft.com/office/powerpoint/2010/main" val="24431304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Bandera de emergencia</a:t>
            </a:r>
          </a:p>
        </p:txBody>
      </p:sp>
      <p:sp>
        <p:nvSpPr>
          <p:cNvPr id="3" name="2 Marcador de contenido"/>
          <p:cNvSpPr>
            <a:spLocks noGrp="1"/>
          </p:cNvSpPr>
          <p:nvPr>
            <p:ph idx="1"/>
          </p:nvPr>
        </p:nvSpPr>
        <p:spPr/>
        <p:txBody>
          <a:bodyPr/>
          <a:lstStyle/>
          <a:p>
            <a:pPr marL="0" indent="0">
              <a:buNone/>
            </a:pPr>
            <a:r>
              <a:rPr lang="es-BO" dirty="0"/>
              <a:t>Es utilizada dentro del protocolo TCP para marcar los datos como urgentes. Utiliza un puntero que apunta al principio de la bandera de urgencia dentro del paquete. Cuando la bandera se establece, todos los datos antes del puntero son ignorados, y los datos a los cuales seña el puntero son procesados. </a:t>
            </a:r>
          </a:p>
        </p:txBody>
      </p:sp>
    </p:spTree>
    <p:extLst>
      <p:ext uri="{BB962C8B-B14F-4D97-AF65-F5344CB8AC3E}">
        <p14:creationId xmlns:p14="http://schemas.microsoft.com/office/powerpoint/2010/main" val="7315484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Bandera de emergencia</a:t>
            </a:r>
            <a:endParaRPr lang="es-BO" dirty="0"/>
          </a:p>
        </p:txBody>
      </p:sp>
      <p:sp>
        <p:nvSpPr>
          <p:cNvPr id="3" name="2 Marcador de contenido"/>
          <p:cNvSpPr>
            <a:spLocks noGrp="1"/>
          </p:cNvSpPr>
          <p:nvPr>
            <p:ph idx="1"/>
          </p:nvPr>
        </p:nvSpPr>
        <p:spPr/>
        <p:txBody>
          <a:bodyPr/>
          <a:lstStyle/>
          <a:p>
            <a:pPr marL="0" indent="0">
              <a:buNone/>
            </a:pPr>
            <a:r>
              <a:rPr lang="es-BO" dirty="0"/>
              <a:t>Algunos IDS no toman en cuenta la </a:t>
            </a:r>
            <a:r>
              <a:rPr lang="es-BO" dirty="0" smtClean="0"/>
              <a:t>característica </a:t>
            </a:r>
            <a:r>
              <a:rPr lang="es-BO" dirty="0"/>
              <a:t>de urgencia de TCP, lo que puede permitir a los atacantes evadir IDS. Los atacantes pueden colocar </a:t>
            </a:r>
            <a:r>
              <a:rPr lang="es-BO" dirty="0" smtClean="0"/>
              <a:t>datos </a:t>
            </a:r>
            <a:r>
              <a:rPr lang="es-BO" dirty="0"/>
              <a:t>basura en el puntero de urgencia, y el IDS lee los datos sin consideración por de el </a:t>
            </a:r>
            <a:r>
              <a:rPr lang="es-BO" dirty="0"/>
              <a:t>flag</a:t>
            </a:r>
            <a:r>
              <a:rPr lang="es-BO" dirty="0"/>
              <a:t> de urgencia del host. Esto quiere decir que el IDS tiene más datos de los que el host puede procesar.</a:t>
            </a:r>
          </a:p>
        </p:txBody>
      </p:sp>
    </p:spTree>
    <p:extLst>
      <p:ext uri="{BB962C8B-B14F-4D97-AF65-F5344CB8AC3E}">
        <p14:creationId xmlns:p14="http://schemas.microsoft.com/office/powerpoint/2010/main" val="18427258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Código </a:t>
            </a:r>
            <a:r>
              <a:rPr lang="es-BO" dirty="0"/>
              <a:t>shell</a:t>
            </a:r>
            <a:r>
              <a:rPr lang="es-BO" dirty="0"/>
              <a:t> polimórfico</a:t>
            </a:r>
          </a:p>
        </p:txBody>
      </p:sp>
      <p:sp>
        <p:nvSpPr>
          <p:cNvPr id="3" name="2 Marcador de contenido"/>
          <p:cNvSpPr>
            <a:spLocks noGrp="1"/>
          </p:cNvSpPr>
          <p:nvPr>
            <p:ph idx="1"/>
          </p:nvPr>
        </p:nvSpPr>
        <p:spPr/>
        <p:txBody>
          <a:bodyPr>
            <a:normAutofit fontScale="92500"/>
          </a:bodyPr>
          <a:lstStyle/>
          <a:p>
            <a:pPr marL="0" indent="0">
              <a:buNone/>
            </a:pPr>
            <a:r>
              <a:rPr lang="es-BO" sz="3000" dirty="0" smtClean="0"/>
              <a:t>1. Muchos </a:t>
            </a:r>
            <a:r>
              <a:rPr lang="es-BO" sz="3000" dirty="0"/>
              <a:t>IDS contienen firmas para las cadenas </a:t>
            </a:r>
            <a:r>
              <a:rPr lang="es-BO" sz="3000" dirty="0" smtClean="0"/>
              <a:t>comúnmente </a:t>
            </a:r>
            <a:r>
              <a:rPr lang="es-BO" sz="3000" dirty="0"/>
              <a:t>utilizadas dentro del </a:t>
            </a:r>
            <a:r>
              <a:rPr lang="es-BO" sz="3000" dirty="0"/>
              <a:t>shellcode</a:t>
            </a:r>
            <a:r>
              <a:rPr lang="es-BO" sz="3000" dirty="0" smtClean="0"/>
              <a:t>.</a:t>
            </a:r>
          </a:p>
          <a:p>
            <a:pPr marL="0" indent="0">
              <a:buNone/>
            </a:pPr>
            <a:r>
              <a:rPr lang="es-BO" sz="3000" dirty="0" smtClean="0"/>
              <a:t>2</a:t>
            </a:r>
            <a:r>
              <a:rPr lang="es-BO" sz="3000" dirty="0"/>
              <a:t>. Esto es fácilmente saltado utilizando código </a:t>
            </a:r>
            <a:r>
              <a:rPr lang="es-BO" sz="3000" dirty="0"/>
              <a:t>shell</a:t>
            </a:r>
            <a:r>
              <a:rPr lang="es-BO" sz="3000" dirty="0"/>
              <a:t> codificado conteniendo un talón (</a:t>
            </a:r>
            <a:r>
              <a:rPr lang="es-BO" sz="3000" dirty="0"/>
              <a:t>stub</a:t>
            </a:r>
            <a:r>
              <a:rPr lang="es-BO" sz="3000" dirty="0"/>
              <a:t>) que codifica el </a:t>
            </a:r>
            <a:r>
              <a:rPr lang="es-BO" sz="3000" dirty="0"/>
              <a:t>shellcode</a:t>
            </a:r>
            <a:r>
              <a:rPr lang="es-BO" sz="3000" dirty="0"/>
              <a:t> que </a:t>
            </a:r>
            <a:r>
              <a:rPr lang="es-BO" sz="3000" dirty="0" smtClean="0"/>
              <a:t>sigue.3</a:t>
            </a:r>
            <a:r>
              <a:rPr lang="es-BO" sz="3000" dirty="0"/>
              <a:t>. Esto significa que el </a:t>
            </a:r>
            <a:r>
              <a:rPr lang="es-BO" sz="3000" dirty="0"/>
              <a:t>shellcode</a:t>
            </a:r>
            <a:r>
              <a:rPr lang="es-BO" sz="3000" dirty="0"/>
              <a:t> puede ser completamente distinto cada vez que es </a:t>
            </a:r>
            <a:r>
              <a:rPr lang="es-BO" sz="3000" dirty="0" smtClean="0"/>
              <a:t>enviado.</a:t>
            </a:r>
          </a:p>
          <a:p>
            <a:pPr marL="0" indent="0">
              <a:buNone/>
            </a:pPr>
            <a:r>
              <a:rPr lang="es-BO" sz="3000" dirty="0" smtClean="0"/>
              <a:t>4</a:t>
            </a:r>
            <a:r>
              <a:rPr lang="es-BO" sz="3000" dirty="0"/>
              <a:t>. El </a:t>
            </a:r>
            <a:r>
              <a:rPr lang="es-BO" sz="3000" dirty="0"/>
              <a:t>Shellcode</a:t>
            </a:r>
            <a:r>
              <a:rPr lang="es-BO" sz="3000" dirty="0"/>
              <a:t> polimórfico permite a los atacante esconder su </a:t>
            </a:r>
            <a:r>
              <a:rPr lang="es-BO" sz="3000" dirty="0"/>
              <a:t>shellcode</a:t>
            </a:r>
            <a:r>
              <a:rPr lang="es-BO" sz="3000" dirty="0"/>
              <a:t> </a:t>
            </a:r>
            <a:r>
              <a:rPr lang="es-BO" sz="3000" dirty="0" smtClean="0"/>
              <a:t>cifrándolo.</a:t>
            </a:r>
            <a:endParaRPr lang="es-BO" sz="3000" dirty="0"/>
          </a:p>
        </p:txBody>
      </p:sp>
    </p:spTree>
    <p:extLst>
      <p:ext uri="{BB962C8B-B14F-4D97-AF65-F5344CB8AC3E}">
        <p14:creationId xmlns:p14="http://schemas.microsoft.com/office/powerpoint/2010/main" val="14916380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Código Shell Polimórfico</a:t>
            </a:r>
            <a:endParaRPr lang="es-BO" dirty="0"/>
          </a:p>
        </p:txBody>
      </p:sp>
      <p:sp>
        <p:nvSpPr>
          <p:cNvPr id="3" name="2 Marcador de contenido"/>
          <p:cNvSpPr>
            <a:spLocks noGrp="1"/>
          </p:cNvSpPr>
          <p:nvPr>
            <p:ph idx="1"/>
          </p:nvPr>
        </p:nvSpPr>
        <p:spPr/>
        <p:txBody>
          <a:bodyPr/>
          <a:lstStyle/>
          <a:p>
            <a:pPr marL="0" indent="0">
              <a:buNone/>
            </a:pPr>
            <a:r>
              <a:rPr lang="es-BO" dirty="0"/>
              <a:t>5. Es </a:t>
            </a:r>
            <a:r>
              <a:rPr lang="es-BO" dirty="0" smtClean="0"/>
              <a:t>difícil </a:t>
            </a:r>
            <a:r>
              <a:rPr lang="es-BO" dirty="0"/>
              <a:t>para los </a:t>
            </a:r>
            <a:r>
              <a:rPr lang="es-BO" dirty="0"/>
              <a:t>IDs</a:t>
            </a:r>
            <a:r>
              <a:rPr lang="es-BO" dirty="0"/>
              <a:t> identificar esto como </a:t>
            </a:r>
            <a:r>
              <a:rPr lang="es-BO" dirty="0"/>
              <a:t>shellcode</a:t>
            </a:r>
            <a:r>
              <a:rPr lang="es-BO" dirty="0" smtClean="0"/>
              <a:t>.</a:t>
            </a:r>
          </a:p>
          <a:p>
            <a:pPr marL="0" indent="0">
              <a:buNone/>
            </a:pPr>
            <a:r>
              <a:rPr lang="es-BO" dirty="0" smtClean="0"/>
              <a:t>6</a:t>
            </a:r>
            <a:r>
              <a:rPr lang="es-BO" dirty="0"/>
              <a:t>. Este método también esconde las cadenas comúnmente utilizadas dentro del </a:t>
            </a:r>
            <a:r>
              <a:rPr lang="es-BO" dirty="0"/>
              <a:t>shellcode</a:t>
            </a:r>
            <a:r>
              <a:rPr lang="es-BO" dirty="0"/>
              <a:t>, haciendo de las firmas de </a:t>
            </a:r>
            <a:r>
              <a:rPr lang="es-BO" dirty="0"/>
              <a:t>shellcode</a:t>
            </a:r>
            <a:r>
              <a:rPr lang="es-BO" dirty="0"/>
              <a:t> inservibles.</a:t>
            </a:r>
          </a:p>
          <a:p>
            <a:pPr marL="0" indent="0">
              <a:buNone/>
            </a:pPr>
            <a:endParaRPr lang="es-BO" dirty="0"/>
          </a:p>
        </p:txBody>
      </p:sp>
    </p:spTree>
    <p:extLst>
      <p:ext uri="{BB962C8B-B14F-4D97-AF65-F5344CB8AC3E}">
        <p14:creationId xmlns:p14="http://schemas.microsoft.com/office/powerpoint/2010/main" val="3449473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normAutofit fontScale="92500"/>
          </a:bodyPr>
          <a:lstStyle/>
          <a:p>
            <a:pPr marL="0" indent="0">
              <a:buNone/>
            </a:pPr>
            <a:r>
              <a:rPr lang="es-BO" sz="3000" dirty="0" smtClean="0"/>
              <a:t>1. Muchas </a:t>
            </a:r>
            <a:r>
              <a:rPr lang="es-BO" sz="3000" dirty="0"/>
              <a:t>aplicaciones que trabajan con </a:t>
            </a:r>
            <a:r>
              <a:rPr lang="es-BO" sz="3000" dirty="0" smtClean="0"/>
              <a:t>Medía </a:t>
            </a:r>
            <a:r>
              <a:rPr lang="es-BO" sz="3000" dirty="0"/>
              <a:t>como imágenes, videos y audio emplean algunos manera de comprensión para </a:t>
            </a:r>
            <a:r>
              <a:rPr lang="es-BO" sz="3000" dirty="0" smtClean="0"/>
              <a:t>enviar </a:t>
            </a:r>
            <a:r>
              <a:rPr lang="es-BO" sz="3000" dirty="0"/>
              <a:t>a un formulario mas pequeño que el original lo cual incrementa la velocidad de transferencia de datos</a:t>
            </a:r>
            <a:r>
              <a:rPr lang="es-BO" sz="3000" dirty="0" smtClean="0"/>
              <a:t>.</a:t>
            </a:r>
          </a:p>
          <a:p>
            <a:pPr marL="0" indent="0">
              <a:buNone/>
            </a:pPr>
            <a:r>
              <a:rPr lang="es-BO" sz="3000" dirty="0" smtClean="0"/>
              <a:t>2</a:t>
            </a:r>
            <a:r>
              <a:rPr lang="es-BO" sz="3000" dirty="0"/>
              <a:t>. Cuando una falla es </a:t>
            </a:r>
            <a:r>
              <a:rPr lang="es-BO" sz="3000" dirty="0" smtClean="0"/>
              <a:t>encontrada </a:t>
            </a:r>
            <a:r>
              <a:rPr lang="es-BO" sz="3000" dirty="0"/>
              <a:t>en estas aplicaciones, el ataque completo puede ocurrir dentro de los datos compresos y la IDS no tendrá manera de revisar el formato del archivo compreso.</a:t>
            </a:r>
          </a:p>
        </p:txBody>
      </p:sp>
      <p:sp>
        <p:nvSpPr>
          <p:cNvPr id="2" name="1 Título"/>
          <p:cNvSpPr>
            <a:spLocks noGrp="1"/>
          </p:cNvSpPr>
          <p:nvPr>
            <p:ph type="title"/>
          </p:nvPr>
        </p:nvSpPr>
        <p:spPr/>
        <p:txBody>
          <a:bodyPr/>
          <a:lstStyle/>
          <a:p>
            <a:r>
              <a:rPr lang="es-BO" dirty="0"/>
              <a:t>Ataques en la capa Aplicación</a:t>
            </a:r>
          </a:p>
        </p:txBody>
      </p:sp>
    </p:spTree>
    <p:extLst>
      <p:ext uri="{BB962C8B-B14F-4D97-AF65-F5344CB8AC3E}">
        <p14:creationId xmlns:p14="http://schemas.microsoft.com/office/powerpoint/2010/main" val="21330223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Ataques en la capa Aplicación</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dirty="0"/>
              <a:t>3. Muchos IDS buscan por condiciones específicas. Sin embargo, hay momentos en que el ataque puede tomar distintas formas</a:t>
            </a:r>
            <a:r>
              <a:rPr lang="es-BO" dirty="0" smtClean="0"/>
              <a:t>.</a:t>
            </a:r>
          </a:p>
          <a:p>
            <a:pPr marL="0" indent="0">
              <a:buNone/>
            </a:pPr>
            <a:r>
              <a:rPr lang="es-BO" dirty="0" smtClean="0"/>
              <a:t>4</a:t>
            </a:r>
            <a:r>
              <a:rPr lang="es-BO" dirty="0"/>
              <a:t>. Por ejemplo, vulnerabilidades de </a:t>
            </a:r>
            <a:r>
              <a:rPr lang="es-BO" dirty="0"/>
              <a:t>overflow</a:t>
            </a:r>
            <a:r>
              <a:rPr lang="es-BO" dirty="0"/>
              <a:t> enteras pueden ser </a:t>
            </a:r>
            <a:r>
              <a:rPr lang="es-BO" dirty="0" smtClean="0"/>
              <a:t>explotadas </a:t>
            </a:r>
            <a:r>
              <a:rPr lang="es-BO" dirty="0"/>
              <a:t>utilizando valores de integridad distintos</a:t>
            </a:r>
            <a:r>
              <a:rPr lang="es-BO" dirty="0" smtClean="0"/>
              <a:t>.</a:t>
            </a:r>
          </a:p>
          <a:p>
            <a:pPr marL="0" indent="0">
              <a:buNone/>
            </a:pPr>
            <a:r>
              <a:rPr lang="es-BO" dirty="0" smtClean="0"/>
              <a:t>5</a:t>
            </a:r>
            <a:r>
              <a:rPr lang="es-BO" dirty="0"/>
              <a:t>. Este hecho combinado con datos compresos hace la detección de formas extremadamente difícil.</a:t>
            </a:r>
          </a:p>
        </p:txBody>
      </p:sp>
    </p:spTree>
    <p:extLst>
      <p:ext uri="{BB962C8B-B14F-4D97-AF65-F5344CB8AC3E}">
        <p14:creationId xmlns:p14="http://schemas.microsoft.com/office/powerpoint/2010/main" val="942501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Desincronización: Pre </a:t>
            </a:r>
            <a:r>
              <a:rPr lang="es-BO" dirty="0" smtClean="0"/>
              <a:t>Conexión </a:t>
            </a:r>
            <a:r>
              <a:rPr lang="es-BO" dirty="0"/>
              <a:t>SYN</a:t>
            </a:r>
          </a:p>
        </p:txBody>
      </p:sp>
      <p:sp>
        <p:nvSpPr>
          <p:cNvPr id="3" name="2 Marcador de contenido"/>
          <p:cNvSpPr>
            <a:spLocks noGrp="1"/>
          </p:cNvSpPr>
          <p:nvPr>
            <p:ph idx="1"/>
          </p:nvPr>
        </p:nvSpPr>
        <p:spPr/>
        <p:txBody>
          <a:bodyPr>
            <a:normAutofit fontScale="92500"/>
          </a:bodyPr>
          <a:lstStyle/>
          <a:p>
            <a:r>
              <a:rPr lang="es-BO" sz="2900" dirty="0"/>
              <a:t>Este ataque a "</a:t>
            </a:r>
            <a:r>
              <a:rPr lang="es-BO" sz="2900" dirty="0"/>
              <a:t>bind</a:t>
            </a:r>
            <a:r>
              <a:rPr lang="es-BO" sz="2900" dirty="0"/>
              <a:t>" para que el </a:t>
            </a:r>
            <a:r>
              <a:rPr lang="es-BO" sz="2900" dirty="0"/>
              <a:t>kernel</a:t>
            </a:r>
            <a:r>
              <a:rPr lang="es-BO" sz="2900" dirty="0"/>
              <a:t> </a:t>
            </a:r>
            <a:r>
              <a:rPr lang="es-BO" sz="2900" dirty="0" smtClean="0"/>
              <a:t>asigne </a:t>
            </a:r>
            <a:r>
              <a:rPr lang="es-BO" sz="2900" dirty="0"/>
              <a:t>un puerto local al socket antes de llamar a "</a:t>
            </a:r>
            <a:r>
              <a:rPr lang="es-BO" sz="2900" dirty="0"/>
              <a:t>connect</a:t>
            </a:r>
            <a:r>
              <a:rPr lang="es-BO" sz="2900" dirty="0" smtClean="0"/>
              <a:t>".</a:t>
            </a:r>
          </a:p>
          <a:p>
            <a:r>
              <a:rPr lang="es-BO" sz="2900" dirty="0" smtClean="0"/>
              <a:t>enviar </a:t>
            </a:r>
            <a:r>
              <a:rPr lang="es-BO" sz="2900" dirty="0"/>
              <a:t>un SYN inicial antes de la conexión real con una suma de comprobación TCP </a:t>
            </a:r>
            <a:r>
              <a:rPr lang="es-BO" sz="2900" dirty="0" smtClean="0"/>
              <a:t>inválida.</a:t>
            </a:r>
          </a:p>
          <a:p>
            <a:r>
              <a:rPr lang="es-BO" sz="2900" dirty="0" smtClean="0"/>
              <a:t>Si </a:t>
            </a:r>
            <a:r>
              <a:rPr lang="es-BO" sz="2900" dirty="0"/>
              <a:t>el </a:t>
            </a:r>
            <a:r>
              <a:rPr lang="es-BO" sz="2900" dirty="0"/>
              <a:t>sniffer</a:t>
            </a:r>
            <a:r>
              <a:rPr lang="es-BO" sz="2900" dirty="0"/>
              <a:t> ignora subsecuentemente la conexión SYN, y no revisa la suma de comprobación TCP, entonces el ataque sincronizará el </a:t>
            </a:r>
            <a:r>
              <a:rPr lang="es-BO" sz="2900" dirty="0"/>
              <a:t>sniffer</a:t>
            </a:r>
            <a:r>
              <a:rPr lang="es-BO" sz="2900" dirty="0"/>
              <a:t>/IDS a una </a:t>
            </a:r>
            <a:r>
              <a:rPr lang="es-BO" sz="2900" dirty="0" smtClean="0"/>
              <a:t>secuencia </a:t>
            </a:r>
            <a:r>
              <a:rPr lang="es-BO" sz="2900" dirty="0"/>
              <a:t>de números falsa antes de que la conexión real ocurra.</a:t>
            </a:r>
          </a:p>
        </p:txBody>
      </p:sp>
    </p:spTree>
    <p:extLst>
      <p:ext uri="{BB962C8B-B14F-4D97-AF65-F5344CB8AC3E}">
        <p14:creationId xmlns:p14="http://schemas.microsoft.com/office/powerpoint/2010/main" val="2826400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Sistemas Verificadores de Integridad (SIV)</a:t>
            </a:r>
          </a:p>
        </p:txBody>
      </p:sp>
      <p:sp>
        <p:nvSpPr>
          <p:cNvPr id="3" name="2 Marcador de contenido"/>
          <p:cNvSpPr>
            <a:spLocks noGrp="1"/>
          </p:cNvSpPr>
          <p:nvPr>
            <p:ph idx="1"/>
          </p:nvPr>
        </p:nvSpPr>
        <p:spPr/>
        <p:txBody>
          <a:bodyPr/>
          <a:lstStyle/>
          <a:p>
            <a:pPr marL="0" indent="0">
              <a:buNone/>
            </a:pPr>
            <a:r>
              <a:rPr lang="es-BO" dirty="0"/>
              <a:t>Tripwire</a:t>
            </a:r>
            <a:r>
              <a:rPr lang="es-BO" dirty="0"/>
              <a:t> es un SIV que monitorea archivos del sistema y detecta cambios realizados por un intruso.</a:t>
            </a:r>
          </a:p>
        </p:txBody>
      </p:sp>
    </p:spTree>
    <p:extLst>
      <p:ext uri="{BB962C8B-B14F-4D97-AF65-F5344CB8AC3E}">
        <p14:creationId xmlns:p14="http://schemas.microsoft.com/office/powerpoint/2010/main" val="4574696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smtClean="0"/>
              <a:t>Desincronización: </a:t>
            </a:r>
            <a:r>
              <a:rPr lang="es-BO" dirty="0"/>
              <a:t>Post </a:t>
            </a:r>
            <a:r>
              <a:rPr lang="es-BO" dirty="0" smtClean="0"/>
              <a:t>Conexión </a:t>
            </a:r>
            <a:r>
              <a:rPr lang="es-BO" dirty="0"/>
              <a:t>SYN</a:t>
            </a:r>
          </a:p>
        </p:txBody>
      </p:sp>
      <p:sp>
        <p:nvSpPr>
          <p:cNvPr id="3" name="2 Marcador de contenido"/>
          <p:cNvSpPr>
            <a:spLocks noGrp="1"/>
          </p:cNvSpPr>
          <p:nvPr>
            <p:ph idx="1"/>
          </p:nvPr>
        </p:nvSpPr>
        <p:spPr/>
        <p:txBody>
          <a:bodyPr>
            <a:normAutofit fontScale="92500" lnSpcReduction="10000"/>
          </a:bodyPr>
          <a:lstStyle/>
          <a:p>
            <a:pPr marL="0" indent="0">
              <a:buNone/>
            </a:pPr>
            <a:r>
              <a:rPr lang="es-BO" sz="3000" dirty="0" smtClean="0"/>
              <a:t>1. Para </a:t>
            </a:r>
            <a:r>
              <a:rPr lang="es-BO" sz="3000" dirty="0"/>
              <a:t>esta técnica se intenta </a:t>
            </a:r>
            <a:r>
              <a:rPr lang="es-BO" sz="3000" dirty="0" smtClean="0"/>
              <a:t>desincronizar</a:t>
            </a:r>
            <a:r>
              <a:rPr lang="es-BO" sz="3000" dirty="0" smtClean="0"/>
              <a:t> </a:t>
            </a:r>
            <a:r>
              <a:rPr lang="es-BO" sz="3000" dirty="0"/>
              <a:t>el IDS de la actual secuencia de números que el </a:t>
            </a:r>
            <a:r>
              <a:rPr lang="es-BO" sz="3000" dirty="0"/>
              <a:t>kernel</a:t>
            </a:r>
            <a:r>
              <a:rPr lang="es-BO" sz="3000" dirty="0"/>
              <a:t> está cumpliendo</a:t>
            </a:r>
            <a:r>
              <a:rPr lang="es-BO" sz="3000" dirty="0" smtClean="0"/>
              <a:t>.</a:t>
            </a:r>
          </a:p>
          <a:p>
            <a:pPr marL="0" indent="0">
              <a:buNone/>
            </a:pPr>
            <a:r>
              <a:rPr lang="es-BO" sz="3000" dirty="0" smtClean="0"/>
              <a:t>2</a:t>
            </a:r>
            <a:r>
              <a:rPr lang="es-BO" sz="3000" dirty="0"/>
              <a:t>. </a:t>
            </a:r>
            <a:r>
              <a:rPr lang="es-BO" sz="3000" dirty="0" smtClean="0"/>
              <a:t>enviar </a:t>
            </a:r>
            <a:r>
              <a:rPr lang="es-BO" sz="3000" dirty="0"/>
              <a:t>un paquete luego dela conexión SYN en el flujo de datos, tendrá una secuencia de números divergente, pero por lo demás cumple todos los criterios necesarios para ser aceptado en el host objetivo</a:t>
            </a:r>
            <a:r>
              <a:rPr lang="es-BO" sz="3000" dirty="0" smtClean="0"/>
              <a:t>.</a:t>
            </a:r>
          </a:p>
          <a:p>
            <a:pPr marL="0" indent="0">
              <a:buNone/>
            </a:pPr>
            <a:r>
              <a:rPr lang="es-BO" sz="3000" dirty="0" smtClean="0"/>
              <a:t>3</a:t>
            </a:r>
            <a:r>
              <a:rPr lang="es-BO" sz="3000" dirty="0"/>
              <a:t>. Sin embargo, el host objetivo ignorará este paquete SYN, como se hace referencia a una conexión </a:t>
            </a:r>
            <a:r>
              <a:rPr lang="es-BO" sz="3000" dirty="0" smtClean="0"/>
              <a:t>establecida.</a:t>
            </a:r>
            <a:endParaRPr lang="es-BO" sz="3000" dirty="0"/>
          </a:p>
        </p:txBody>
      </p:sp>
    </p:spTree>
    <p:extLst>
      <p:ext uri="{BB962C8B-B14F-4D97-AF65-F5344CB8AC3E}">
        <p14:creationId xmlns:p14="http://schemas.microsoft.com/office/powerpoint/2010/main" val="12442414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sz="4900" dirty="0"/>
              <a:t>Desincronización: Post Conexión SYN</a:t>
            </a:r>
          </a:p>
        </p:txBody>
      </p:sp>
      <p:sp>
        <p:nvSpPr>
          <p:cNvPr id="3" name="2 Marcador de contenido"/>
          <p:cNvSpPr>
            <a:spLocks noGrp="1"/>
          </p:cNvSpPr>
          <p:nvPr>
            <p:ph idx="1"/>
          </p:nvPr>
        </p:nvSpPr>
        <p:spPr/>
        <p:txBody>
          <a:bodyPr>
            <a:normAutofit/>
          </a:bodyPr>
          <a:lstStyle/>
          <a:p>
            <a:pPr marL="0" indent="0">
              <a:buNone/>
            </a:pPr>
            <a:r>
              <a:rPr lang="es-BO" sz="2800" dirty="0"/>
              <a:t>4. El intento de este ataque es producir una desincronización del IDS de su noción de la secuencia de números de un nuevo paquete SYN</a:t>
            </a:r>
            <a:r>
              <a:rPr lang="es-BO" sz="2800" dirty="0" smtClean="0"/>
              <a:t>.</a:t>
            </a:r>
          </a:p>
          <a:p>
            <a:pPr marL="0" indent="0">
              <a:buNone/>
            </a:pPr>
            <a:r>
              <a:rPr lang="es-BO" sz="2800" dirty="0" smtClean="0"/>
              <a:t>5</a:t>
            </a:r>
            <a:r>
              <a:rPr lang="es-BO" sz="2800" dirty="0"/>
              <a:t>. A continuación se ignorarán todos los paquetes legítimos del flujo original, porque estará esperando una secuencia de números distinta</a:t>
            </a:r>
            <a:r>
              <a:rPr lang="es-BO" sz="2800" dirty="0" smtClean="0"/>
              <a:t>.</a:t>
            </a:r>
          </a:p>
          <a:p>
            <a:pPr marL="0" indent="0">
              <a:buNone/>
            </a:pPr>
            <a:r>
              <a:rPr lang="es-BO" sz="2800" dirty="0" smtClean="0"/>
              <a:t>6</a:t>
            </a:r>
            <a:r>
              <a:rPr lang="es-BO" sz="2800" dirty="0"/>
              <a:t>. Una vez </a:t>
            </a:r>
            <a:r>
              <a:rPr lang="es-BO" sz="2800" dirty="0" smtClean="0"/>
              <a:t>realizada </a:t>
            </a:r>
            <a:r>
              <a:rPr lang="es-BO" sz="2800" dirty="0"/>
              <a:t>la desincronización entre el IDS y el paquete SYN, se </a:t>
            </a:r>
            <a:r>
              <a:rPr lang="es-BO" sz="2800" dirty="0" smtClean="0"/>
              <a:t>enviará </a:t>
            </a:r>
            <a:r>
              <a:rPr lang="es-BO" sz="2800" dirty="0"/>
              <a:t>un paquete RST con una nueva secuencia, esto cerrará la noción de la conexión.</a:t>
            </a:r>
          </a:p>
        </p:txBody>
      </p:sp>
    </p:spTree>
    <p:extLst>
      <p:ext uri="{BB962C8B-B14F-4D97-AF65-F5344CB8AC3E}">
        <p14:creationId xmlns:p14="http://schemas.microsoft.com/office/powerpoint/2010/main" val="37322910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Otros tipos de </a:t>
            </a:r>
            <a:r>
              <a:rPr lang="es-BO" dirty="0" smtClean="0"/>
              <a:t>evasión</a:t>
            </a:r>
            <a:endParaRPr lang="es-BO" dirty="0"/>
          </a:p>
        </p:txBody>
      </p:sp>
      <p:sp>
        <p:nvSpPr>
          <p:cNvPr id="3" name="2 Marcador de contenido"/>
          <p:cNvSpPr>
            <a:spLocks noGrp="1"/>
          </p:cNvSpPr>
          <p:nvPr>
            <p:ph idx="1"/>
          </p:nvPr>
        </p:nvSpPr>
        <p:spPr/>
        <p:txBody>
          <a:bodyPr/>
          <a:lstStyle/>
          <a:p>
            <a:r>
              <a:rPr lang="es-BO" dirty="0"/>
              <a:t>Encriptación: Si el atacante establece una sesión </a:t>
            </a:r>
            <a:r>
              <a:rPr lang="es-BO" dirty="0" smtClean="0"/>
              <a:t>cifrada </a:t>
            </a:r>
            <a:r>
              <a:rPr lang="es-BO" dirty="0"/>
              <a:t>con la víctima, esto resultará el ataque de </a:t>
            </a:r>
            <a:r>
              <a:rPr lang="es-BO" dirty="0" smtClean="0"/>
              <a:t>evasión </a:t>
            </a:r>
            <a:r>
              <a:rPr lang="es-BO" dirty="0"/>
              <a:t>más </a:t>
            </a:r>
            <a:r>
              <a:rPr lang="es-BO" dirty="0" smtClean="0"/>
              <a:t>efectivo.</a:t>
            </a:r>
          </a:p>
          <a:p>
            <a:r>
              <a:rPr lang="es-BO" dirty="0" smtClean="0"/>
              <a:t>Flooding</a:t>
            </a:r>
            <a:r>
              <a:rPr lang="es-BO" dirty="0"/>
              <a:t>: El atacante envía cargas de tráfico innecesario produciendo "ruido" y el IDS no analizará este tráfico ruido, el verdadero ataque puede no ser detectado.</a:t>
            </a:r>
          </a:p>
        </p:txBody>
      </p:sp>
    </p:spTree>
    <p:extLst>
      <p:ext uri="{BB962C8B-B14F-4D97-AF65-F5344CB8AC3E}">
        <p14:creationId xmlns:p14="http://schemas.microsoft.com/office/powerpoint/2010/main" val="19258352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lstStyle/>
          <a:p>
            <a:pPr marL="0" indent="0">
              <a:buNone/>
            </a:pPr>
            <a:r>
              <a:rPr lang="es-BO" dirty="0" smtClean="0"/>
              <a:t>Falsificación </a:t>
            </a:r>
            <a:r>
              <a:rPr lang="es-BO" dirty="0"/>
              <a:t>de dirección </a:t>
            </a:r>
            <a:r>
              <a:rPr lang="es-BO" dirty="0" smtClean="0"/>
              <a:t>IP</a:t>
            </a:r>
          </a:p>
          <a:p>
            <a:r>
              <a:rPr lang="es-BO" dirty="0" smtClean="0"/>
              <a:t>Utilizando </a:t>
            </a:r>
            <a:r>
              <a:rPr lang="es-BO" dirty="0"/>
              <a:t>esta técnica, el atacante obtiene acceso no autorizado a un equipo o red, haciendo parecer que el mensaje viene de un equipo verdadero. Para saltar el firewall, el atacante modifica la dirección de información en el encabezado del paquete IP y el campo de dirección fuente.</a:t>
            </a:r>
          </a:p>
        </p:txBody>
      </p:sp>
    </p:spTree>
    <p:extLst>
      <p:ext uri="{BB962C8B-B14F-4D97-AF65-F5344CB8AC3E}">
        <p14:creationId xmlns:p14="http://schemas.microsoft.com/office/powerpoint/2010/main" val="22427639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Evadiendo Firewalls</a:t>
            </a:r>
            <a:endParaRPr lang="es-BO" dirty="0"/>
          </a:p>
        </p:txBody>
      </p:sp>
      <p:sp>
        <p:nvSpPr>
          <p:cNvPr id="3" name="2 Marcador de contenido"/>
          <p:cNvSpPr>
            <a:spLocks noGrp="1"/>
          </p:cNvSpPr>
          <p:nvPr>
            <p:ph idx="1"/>
          </p:nvPr>
        </p:nvSpPr>
        <p:spPr/>
        <p:txBody>
          <a:bodyPr>
            <a:normAutofit fontScale="92500" lnSpcReduction="10000"/>
          </a:bodyPr>
          <a:lstStyle/>
          <a:p>
            <a:pPr marL="0" indent="0">
              <a:buNone/>
            </a:pPr>
            <a:r>
              <a:rPr lang="es-BO" dirty="0"/>
              <a:t>Ataque con mecanismo de generación de </a:t>
            </a:r>
            <a:r>
              <a:rPr lang="es-BO" dirty="0" smtClean="0"/>
              <a:t>Tokens</a:t>
            </a:r>
            <a:endParaRPr lang="es-BO" dirty="0" smtClean="0"/>
          </a:p>
          <a:p>
            <a:r>
              <a:rPr lang="es-BO" dirty="0"/>
              <a:t>Utilizando esta técnica, el que envía el paquete designa la ruta que el paquete debe tomar a través de la red. Cuando estos paquetes </a:t>
            </a:r>
            <a:r>
              <a:rPr lang="es-BO" dirty="0" smtClean="0"/>
              <a:t>viajan </a:t>
            </a:r>
            <a:r>
              <a:rPr lang="es-BO" dirty="0"/>
              <a:t>por los nodos de la red, cada </a:t>
            </a:r>
            <a:r>
              <a:rPr lang="es-BO" dirty="0"/>
              <a:t>router</a:t>
            </a:r>
            <a:r>
              <a:rPr lang="es-BO" dirty="0"/>
              <a:t> revisará la IP destino y </a:t>
            </a:r>
            <a:r>
              <a:rPr lang="es-BO" dirty="0" smtClean="0"/>
              <a:t>renviarán </a:t>
            </a:r>
            <a:r>
              <a:rPr lang="es-BO" dirty="0"/>
              <a:t>los paquetes al próximo nodo. En el </a:t>
            </a:r>
            <a:r>
              <a:rPr lang="es-BO" dirty="0"/>
              <a:t>router</a:t>
            </a:r>
            <a:r>
              <a:rPr lang="es-BO" dirty="0"/>
              <a:t> fuente, el atacante hace parte o todas estas decisiones.</a:t>
            </a:r>
          </a:p>
        </p:txBody>
      </p:sp>
    </p:spTree>
    <p:extLst>
      <p:ext uri="{BB962C8B-B14F-4D97-AF65-F5344CB8AC3E}">
        <p14:creationId xmlns:p14="http://schemas.microsoft.com/office/powerpoint/2010/main" val="8786674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Evadiendo Firewalls</a:t>
            </a:r>
            <a:endParaRPr lang="es-BO" dirty="0"/>
          </a:p>
        </p:txBody>
      </p:sp>
      <p:sp>
        <p:nvSpPr>
          <p:cNvPr id="3" name="2 Marcador de contenido"/>
          <p:cNvSpPr>
            <a:spLocks noGrp="1"/>
          </p:cNvSpPr>
          <p:nvPr>
            <p:ph idx="1"/>
          </p:nvPr>
        </p:nvSpPr>
        <p:spPr/>
        <p:txBody>
          <a:bodyPr>
            <a:normAutofit fontScale="92500"/>
          </a:bodyPr>
          <a:lstStyle/>
          <a:p>
            <a:r>
              <a:rPr lang="es-BO" sz="3000" dirty="0"/>
              <a:t>Pequeños fragmentos.</a:t>
            </a:r>
          </a:p>
          <a:p>
            <a:r>
              <a:rPr lang="es-BO" sz="3000" dirty="0" smtClean="0"/>
              <a:t>- </a:t>
            </a:r>
            <a:r>
              <a:rPr lang="es-BO" sz="3000" dirty="0"/>
              <a:t>El atacante utiliza la técnica de fragmentación IP para crear fragmentos extremadamente pequeños y forzar a la información del encabezado TCP ir en el próximo fragmento. Esto puede resultar en el caso de que el campo de </a:t>
            </a:r>
            <a:r>
              <a:rPr lang="es-BO" sz="3000" dirty="0"/>
              <a:t>flags</a:t>
            </a:r>
            <a:r>
              <a:rPr lang="es-BO" sz="3000" dirty="0"/>
              <a:t> de TCP sean forzadas en un segundo fragmento, los filtros no podrán revisar estas </a:t>
            </a:r>
            <a:r>
              <a:rPr lang="es-BO" sz="3000" dirty="0"/>
              <a:t>flags</a:t>
            </a:r>
            <a:r>
              <a:rPr lang="es-BO" sz="3000" dirty="0"/>
              <a:t> en el primer octeto, por lo que ignorará los fragmentos </a:t>
            </a:r>
            <a:r>
              <a:rPr lang="es-BO" sz="3000" dirty="0" smtClean="0"/>
              <a:t>subsecuentes</a:t>
            </a:r>
            <a:r>
              <a:rPr lang="es-BO" sz="3000" dirty="0"/>
              <a:t> </a:t>
            </a:r>
            <a:r>
              <a:rPr lang="es-BO" sz="3000" dirty="0" smtClean="0"/>
              <a:t>(cont.)</a:t>
            </a:r>
            <a:endParaRPr lang="es-BO" sz="3000" dirty="0"/>
          </a:p>
        </p:txBody>
      </p:sp>
    </p:spTree>
    <p:extLst>
      <p:ext uri="{BB962C8B-B14F-4D97-AF65-F5344CB8AC3E}">
        <p14:creationId xmlns:p14="http://schemas.microsoft.com/office/powerpoint/2010/main" val="17673288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Evadiendo Firewalls</a:t>
            </a:r>
            <a:endParaRPr lang="es-BO" dirty="0"/>
          </a:p>
        </p:txBody>
      </p:sp>
      <p:sp>
        <p:nvSpPr>
          <p:cNvPr id="3" name="2 Marcador de contenido"/>
          <p:cNvSpPr>
            <a:spLocks noGrp="1"/>
          </p:cNvSpPr>
          <p:nvPr>
            <p:ph idx="1"/>
          </p:nvPr>
        </p:nvSpPr>
        <p:spPr/>
        <p:txBody>
          <a:bodyPr/>
          <a:lstStyle/>
          <a:p>
            <a:pPr marL="0" indent="0">
              <a:buNone/>
            </a:pPr>
            <a:r>
              <a:rPr lang="es-BO" dirty="0"/>
              <a:t>Los atacantes esperan que solo el primer fragmento se examinado por el primer </a:t>
            </a:r>
            <a:r>
              <a:rPr lang="es-BO" dirty="0"/>
              <a:t>router</a:t>
            </a:r>
            <a:r>
              <a:rPr lang="es-BO" dirty="0"/>
              <a:t> de filtrado y los restantes son pasados. Este ataque es utilizado para impedir las reglas de filtrado definidas por el usuario y trabaja cuando el firewall revisa solo la información de encabezado TCP.</a:t>
            </a:r>
          </a:p>
          <a:p>
            <a:pPr marL="0" indent="0">
              <a:buNone/>
            </a:pPr>
            <a:endParaRPr lang="es-BO" dirty="0"/>
          </a:p>
        </p:txBody>
      </p:sp>
    </p:spTree>
    <p:extLst>
      <p:ext uri="{BB962C8B-B14F-4D97-AF65-F5344CB8AC3E}">
        <p14:creationId xmlns:p14="http://schemas.microsoft.com/office/powerpoint/2010/main" val="9137078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Evadiendo Firewalls</a:t>
            </a:r>
            <a:endParaRPr lang="es-BO" dirty="0"/>
          </a:p>
        </p:txBody>
      </p:sp>
      <p:sp>
        <p:nvSpPr>
          <p:cNvPr id="3" name="2 Marcador de contenido"/>
          <p:cNvSpPr>
            <a:spLocks noGrp="1"/>
          </p:cNvSpPr>
          <p:nvPr>
            <p:ph idx="1"/>
          </p:nvPr>
        </p:nvSpPr>
        <p:spPr/>
        <p:txBody>
          <a:bodyPr/>
          <a:lstStyle/>
          <a:p>
            <a:pPr marL="0" indent="0">
              <a:buNone/>
            </a:pPr>
            <a:r>
              <a:rPr lang="es-BO" dirty="0"/>
              <a:t>Se puede saltar los sitios bloqueados utilizando la IP en vez de la URL.</a:t>
            </a:r>
          </a:p>
        </p:txBody>
      </p:sp>
    </p:spTree>
    <p:extLst>
      <p:ext uri="{BB962C8B-B14F-4D97-AF65-F5344CB8AC3E}">
        <p14:creationId xmlns:p14="http://schemas.microsoft.com/office/powerpoint/2010/main" val="21690573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Evadiendo Firewalls</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400" dirty="0"/>
              <a:t>Saltando Sitios bloqueados utilizando Navegación de sitios anónima.</a:t>
            </a:r>
            <a:endParaRPr lang="es-BO" sz="2400" dirty="0" smtClean="0"/>
          </a:p>
          <a:p>
            <a:pPr marL="0" indent="0">
              <a:buNone/>
            </a:pPr>
            <a:r>
              <a:rPr lang="es-BO" sz="2400" dirty="0" smtClean="0"/>
              <a:t>Algunos </a:t>
            </a:r>
            <a:r>
              <a:rPr lang="es-BO" sz="2400" dirty="0"/>
              <a:t>sitios permite la opción de </a:t>
            </a:r>
            <a:r>
              <a:rPr lang="es-BO" sz="2400" dirty="0" smtClean="0"/>
              <a:t>cifrar </a:t>
            </a:r>
            <a:r>
              <a:rPr lang="es-BO" sz="2400" dirty="0"/>
              <a:t>las </a:t>
            </a:r>
            <a:r>
              <a:rPr lang="es-BO" sz="2400" dirty="0"/>
              <a:t>URLs</a:t>
            </a:r>
            <a:r>
              <a:rPr lang="es-BO" sz="2400" dirty="0"/>
              <a:t> de los sitios. Estos sitios proxy esconden la dirección IP actual y muestran otra, esto ayuda a prevenir los sitios bloqueados</a:t>
            </a:r>
            <a:r>
              <a:rPr lang="es-BO" sz="2400" dirty="0" smtClean="0"/>
              <a:t>.</a:t>
            </a:r>
          </a:p>
          <a:p>
            <a:pPr marL="0" indent="0">
              <a:buNone/>
            </a:pPr>
            <a:r>
              <a:rPr lang="es-BO" sz="2400" dirty="0" smtClean="0"/>
              <a:t>Ejemplos:</a:t>
            </a:r>
          </a:p>
          <a:p>
            <a:pPr lvl="1"/>
            <a:r>
              <a:rPr lang="es-BO" sz="2400" dirty="0" smtClean="0">
                <a:hlinkClick r:id="rId2"/>
              </a:rPr>
              <a:t>http</a:t>
            </a:r>
            <a:r>
              <a:rPr lang="es-BO" sz="2400" dirty="0">
                <a:hlinkClick r:id="rId2"/>
              </a:rPr>
              <a:t>://</a:t>
            </a:r>
            <a:r>
              <a:rPr lang="es-BO" sz="2400" dirty="0" smtClean="0">
                <a:hlinkClick r:id="rId2"/>
              </a:rPr>
              <a:t>www.anonymizer.com</a:t>
            </a:r>
            <a:endParaRPr lang="es-BO" sz="2400" dirty="0" smtClean="0"/>
          </a:p>
          <a:p>
            <a:pPr lvl="1"/>
            <a:r>
              <a:rPr lang="es-BO" sz="2400" dirty="0" smtClean="0">
                <a:hlinkClick r:id="rId3"/>
              </a:rPr>
              <a:t>http</a:t>
            </a:r>
            <a:r>
              <a:rPr lang="es-BO" sz="2400" dirty="0">
                <a:hlinkClick r:id="rId3"/>
              </a:rPr>
              <a:t>://</a:t>
            </a:r>
            <a:r>
              <a:rPr lang="es-BO" sz="2400" dirty="0" smtClean="0">
                <a:hlinkClick r:id="rId3"/>
              </a:rPr>
              <a:t>www.anonymouse.org</a:t>
            </a:r>
            <a:endParaRPr lang="es-BO" sz="2400" dirty="0" smtClean="0"/>
          </a:p>
          <a:p>
            <a:pPr lvl="1"/>
            <a:r>
              <a:rPr lang="es-BO" sz="2400" dirty="0" smtClean="0">
                <a:hlinkClick r:id="rId4"/>
              </a:rPr>
              <a:t>http</a:t>
            </a:r>
            <a:r>
              <a:rPr lang="es-BO" sz="2400" dirty="0">
                <a:hlinkClick r:id="rId4"/>
              </a:rPr>
              <a:t>://</a:t>
            </a:r>
            <a:r>
              <a:rPr lang="es-BO" sz="2400" dirty="0" smtClean="0">
                <a:hlinkClick r:id="rId4"/>
              </a:rPr>
              <a:t>www.proxify.com</a:t>
            </a:r>
            <a:endParaRPr lang="es-BO" sz="2400" dirty="0" smtClean="0"/>
          </a:p>
          <a:p>
            <a:pPr lvl="1"/>
            <a:r>
              <a:rPr lang="es-BO" sz="2400" dirty="0" smtClean="0">
                <a:hlinkClick r:id="rId5"/>
              </a:rPr>
              <a:t>http</a:t>
            </a:r>
            <a:r>
              <a:rPr lang="es-BO" sz="2400" dirty="0">
                <a:hlinkClick r:id="rId5"/>
              </a:rPr>
              <a:t>://</a:t>
            </a:r>
            <a:r>
              <a:rPr lang="es-BO" sz="2400" dirty="0" smtClean="0">
                <a:hlinkClick r:id="rId5"/>
              </a:rPr>
              <a:t>www.bumsk.com</a:t>
            </a:r>
            <a:endParaRPr lang="es-BO" sz="2400" dirty="0" smtClean="0"/>
          </a:p>
          <a:p>
            <a:pPr lvl="1"/>
            <a:r>
              <a:rPr lang="es-BO" sz="2400" dirty="0" smtClean="0">
                <a:hlinkClick r:id="rId6"/>
              </a:rPr>
              <a:t>http</a:t>
            </a:r>
            <a:r>
              <a:rPr lang="es-BO" sz="2400" dirty="0">
                <a:hlinkClick r:id="rId6"/>
              </a:rPr>
              <a:t>://</a:t>
            </a:r>
            <a:r>
              <a:rPr lang="es-BO" sz="2400" dirty="0" smtClean="0">
                <a:hlinkClick r:id="rId6"/>
              </a:rPr>
              <a:t>www.dailybestlinks.com</a:t>
            </a:r>
            <a:endParaRPr lang="es-BO" sz="2400" dirty="0" smtClean="0"/>
          </a:p>
        </p:txBody>
      </p:sp>
    </p:spTree>
    <p:extLst>
      <p:ext uri="{BB962C8B-B14F-4D97-AF65-F5344CB8AC3E}">
        <p14:creationId xmlns:p14="http://schemas.microsoft.com/office/powerpoint/2010/main" val="4243141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Evadiendo Firewalls</a:t>
            </a:r>
            <a:endParaRPr lang="es-BO" dirty="0"/>
          </a:p>
        </p:txBody>
      </p:sp>
      <p:sp>
        <p:nvSpPr>
          <p:cNvPr id="3" name="2 Marcador de contenido"/>
          <p:cNvSpPr>
            <a:spLocks noGrp="1"/>
          </p:cNvSpPr>
          <p:nvPr>
            <p:ph idx="1"/>
          </p:nvPr>
        </p:nvSpPr>
        <p:spPr/>
        <p:txBody>
          <a:bodyPr>
            <a:normAutofit fontScale="92500" lnSpcReduction="10000"/>
          </a:bodyPr>
          <a:lstStyle/>
          <a:p>
            <a:pPr marL="0" indent="0">
              <a:buNone/>
            </a:pPr>
            <a:r>
              <a:rPr lang="es-BO" sz="3000" dirty="0"/>
              <a:t>Saltando el Firewall a través del método ICMP </a:t>
            </a:r>
            <a:r>
              <a:rPr lang="es-BO" sz="3000" dirty="0" smtClean="0"/>
              <a:t>Tunneling</a:t>
            </a:r>
            <a:r>
              <a:rPr lang="es-BO" sz="3000" dirty="0" smtClean="0"/>
              <a:t>.</a:t>
            </a:r>
          </a:p>
          <a:p>
            <a:r>
              <a:rPr lang="es-BO" sz="3000" dirty="0" smtClean="0"/>
              <a:t>Permite </a:t>
            </a:r>
            <a:r>
              <a:rPr lang="es-BO" sz="3000" dirty="0"/>
              <a:t>hacer un túnel de </a:t>
            </a:r>
            <a:r>
              <a:rPr lang="es-BO" sz="3000" dirty="0"/>
              <a:t>shell</a:t>
            </a:r>
            <a:r>
              <a:rPr lang="es-BO" sz="3000" dirty="0"/>
              <a:t> </a:t>
            </a:r>
            <a:r>
              <a:rPr lang="es-BO" sz="3000" dirty="0"/>
              <a:t>backdoor</a:t>
            </a:r>
            <a:r>
              <a:rPr lang="es-BO" sz="3000" dirty="0"/>
              <a:t> en la porción de datos de los paquetes ICMP echo. Esta porción </a:t>
            </a:r>
            <a:r>
              <a:rPr lang="es-BO" sz="3000" dirty="0"/>
              <a:t>payload</a:t>
            </a:r>
            <a:r>
              <a:rPr lang="es-BO" sz="3000" dirty="0"/>
              <a:t> es arbitraria y no es examinada por la mayoría de firewalls. </a:t>
            </a:r>
            <a:r>
              <a:rPr lang="es-BO" sz="3000" dirty="0" smtClean="0"/>
              <a:t>Asumiendo </a:t>
            </a:r>
            <a:r>
              <a:rPr lang="es-BO" sz="3000" dirty="0"/>
              <a:t>que ICMP </a:t>
            </a:r>
            <a:r>
              <a:rPr lang="es-BO" sz="3000" dirty="0" smtClean="0"/>
              <a:t>está </a:t>
            </a:r>
            <a:r>
              <a:rPr lang="es-BO" sz="3000" dirty="0"/>
              <a:t>permitido en el </a:t>
            </a:r>
            <a:r>
              <a:rPr lang="es-BO" sz="3000" dirty="0" smtClean="0"/>
              <a:t>firewall</a:t>
            </a:r>
            <a:r>
              <a:rPr lang="es-BO" sz="3000" dirty="0"/>
              <a:t>, utilizar </a:t>
            </a:r>
            <a:r>
              <a:rPr lang="es-BO" sz="3000" dirty="0"/>
              <a:t>Loki</a:t>
            </a:r>
            <a:r>
              <a:rPr lang="es-BO" sz="3000" dirty="0"/>
              <a:t> ICMP </a:t>
            </a:r>
            <a:r>
              <a:rPr lang="es-BO" sz="3000" dirty="0"/>
              <a:t>tunneling</a:t>
            </a:r>
            <a:r>
              <a:rPr lang="es-BO" sz="3000" dirty="0"/>
              <a:t> para ejecutar comandos de elección </a:t>
            </a:r>
            <a:r>
              <a:rPr lang="es-BO" sz="3000" dirty="0" smtClean="0"/>
              <a:t>haciéndolos </a:t>
            </a:r>
            <a:r>
              <a:rPr lang="es-BO" sz="3000" dirty="0"/>
              <a:t>un </a:t>
            </a:r>
            <a:r>
              <a:rPr lang="es-BO" sz="3000" dirty="0" smtClean="0"/>
              <a:t>túnel </a:t>
            </a:r>
            <a:r>
              <a:rPr lang="es-BO" sz="3000" dirty="0"/>
              <a:t>dentro del </a:t>
            </a:r>
            <a:r>
              <a:rPr lang="es-BO" sz="3000" dirty="0"/>
              <a:t>payload</a:t>
            </a:r>
            <a:r>
              <a:rPr lang="es-BO" sz="3000" dirty="0"/>
              <a:t> de los paquetes ICMP echo.</a:t>
            </a:r>
          </a:p>
        </p:txBody>
      </p:sp>
    </p:spTree>
    <p:extLst>
      <p:ext uri="{BB962C8B-B14F-4D97-AF65-F5344CB8AC3E}">
        <p14:creationId xmlns:p14="http://schemas.microsoft.com/office/powerpoint/2010/main" val="3737112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smtClean="0"/>
              <a:t>Indicadores </a:t>
            </a:r>
            <a:r>
              <a:rPr lang="es-BO" dirty="0"/>
              <a:t>Generales de Intrusiones</a:t>
            </a:r>
          </a:p>
        </p:txBody>
      </p:sp>
      <p:sp>
        <p:nvSpPr>
          <p:cNvPr id="3" name="2 Marcador de contenido"/>
          <p:cNvSpPr>
            <a:spLocks noGrp="1"/>
          </p:cNvSpPr>
          <p:nvPr>
            <p:ph idx="1"/>
          </p:nvPr>
        </p:nvSpPr>
        <p:spPr/>
        <p:txBody>
          <a:bodyPr>
            <a:normAutofit lnSpcReduction="10000"/>
          </a:bodyPr>
          <a:lstStyle/>
          <a:p>
            <a:r>
              <a:rPr lang="es-BO" dirty="0"/>
              <a:t>Intrusiones de Sistema de Archivos: La presencia de nuevos, archivos no familiares o programas. Cambio de extensión de los archivos. Cambios inexplicados en el tamaño de los archivos. Archivos pícaros en el sistema que no </a:t>
            </a:r>
            <a:r>
              <a:rPr lang="es-BO" dirty="0" smtClean="0"/>
              <a:t>corresponden </a:t>
            </a:r>
            <a:r>
              <a:rPr lang="es-BO" dirty="0"/>
              <a:t>a la lista maestra de archivos firmados. Nombres de archivos no familiares en los directorios. Archivos perdidos.</a:t>
            </a:r>
          </a:p>
        </p:txBody>
      </p:sp>
    </p:spTree>
    <p:extLst>
      <p:ext uri="{BB962C8B-B14F-4D97-AF65-F5344CB8AC3E}">
        <p14:creationId xmlns:p14="http://schemas.microsoft.com/office/powerpoint/2010/main" val="34563691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normAutofit lnSpcReduction="10000"/>
          </a:bodyPr>
          <a:lstStyle/>
          <a:p>
            <a:pPr marL="0" indent="0">
              <a:buNone/>
            </a:pPr>
            <a:r>
              <a:rPr lang="es-BO" dirty="0"/>
              <a:t>Saltando el Firewall a través del método ACK </a:t>
            </a:r>
            <a:r>
              <a:rPr lang="es-BO" dirty="0" smtClean="0"/>
              <a:t>Tunneling</a:t>
            </a:r>
            <a:r>
              <a:rPr lang="es-BO" dirty="0" smtClean="0"/>
              <a:t>.</a:t>
            </a:r>
          </a:p>
          <a:p>
            <a:r>
              <a:rPr lang="es-BO" dirty="0" smtClean="0"/>
              <a:t>Permite </a:t>
            </a:r>
            <a:r>
              <a:rPr lang="es-BO" dirty="0"/>
              <a:t>hacer un </a:t>
            </a:r>
            <a:r>
              <a:rPr lang="es-BO" dirty="0" smtClean="0"/>
              <a:t>túnel </a:t>
            </a:r>
            <a:r>
              <a:rPr lang="es-BO" dirty="0"/>
              <a:t>de aplicación </a:t>
            </a:r>
            <a:r>
              <a:rPr lang="es-BO" dirty="0"/>
              <a:t>backdoor</a:t>
            </a:r>
            <a:r>
              <a:rPr lang="es-BO" dirty="0"/>
              <a:t> con paquetes TCP con el bit ACK. Este BIT es utilizado para reconocer el recipiente de un paquete. Algunos firewalls no </a:t>
            </a:r>
            <a:r>
              <a:rPr lang="es-BO" dirty="0" smtClean="0"/>
              <a:t>revisan </a:t>
            </a:r>
            <a:r>
              <a:rPr lang="es-BO" dirty="0"/>
              <a:t>estos paquetes. Utilizar herramientas como </a:t>
            </a:r>
            <a:r>
              <a:rPr lang="es-BO" dirty="0"/>
              <a:t>AckCMD</a:t>
            </a:r>
            <a:r>
              <a:rPr lang="es-BO" dirty="0"/>
              <a:t> (http://ntsecurity.nu).</a:t>
            </a:r>
          </a:p>
        </p:txBody>
      </p:sp>
      <p:sp>
        <p:nvSpPr>
          <p:cNvPr id="2" name="1 Título"/>
          <p:cNvSpPr>
            <a:spLocks noGrp="1"/>
          </p:cNvSpPr>
          <p:nvPr>
            <p:ph type="title"/>
          </p:nvPr>
        </p:nvSpPr>
        <p:spPr/>
        <p:txBody>
          <a:bodyPr/>
          <a:lstStyle/>
          <a:p>
            <a:r>
              <a:rPr lang="es-BO" dirty="0" smtClean="0"/>
              <a:t>Evadiendo Firewalls</a:t>
            </a:r>
            <a:endParaRPr lang="es-BO" dirty="0"/>
          </a:p>
        </p:txBody>
      </p:sp>
    </p:spTree>
    <p:extLst>
      <p:ext uri="{BB962C8B-B14F-4D97-AF65-F5344CB8AC3E}">
        <p14:creationId xmlns:p14="http://schemas.microsoft.com/office/powerpoint/2010/main" val="2220307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normAutofit fontScale="92500"/>
          </a:bodyPr>
          <a:lstStyle/>
          <a:p>
            <a:pPr marL="0" indent="0">
              <a:buNone/>
            </a:pPr>
            <a:r>
              <a:rPr lang="es-BO" sz="2700" dirty="0"/>
              <a:t>Saltando el Firewall a través del método HTTP </a:t>
            </a:r>
            <a:r>
              <a:rPr lang="es-BO" sz="2700" dirty="0" smtClean="0"/>
              <a:t>Tunneling</a:t>
            </a:r>
            <a:endParaRPr lang="es-BO" sz="2700" dirty="0" smtClean="0"/>
          </a:p>
          <a:p>
            <a:r>
              <a:rPr lang="es-BO" sz="2700" dirty="0" smtClean="0"/>
              <a:t>Este </a:t>
            </a:r>
            <a:r>
              <a:rPr lang="es-BO" sz="2700" dirty="0"/>
              <a:t>método puede ser implementado si la compañía objetivo tiene un Servidor Web público con el puerto 80 para el tráfico HTTP. Muchos firewalls no examinan el </a:t>
            </a:r>
            <a:r>
              <a:rPr lang="es-BO" sz="2700" dirty="0"/>
              <a:t>payload</a:t>
            </a:r>
            <a:r>
              <a:rPr lang="es-BO" sz="2700" dirty="0"/>
              <a:t> del paquete HTTP para confirmar si el tráfico HTTP es legítimo. Herramientas como </a:t>
            </a:r>
            <a:r>
              <a:rPr lang="es-BO" sz="2700" dirty="0"/>
              <a:t>HTTPTunnel</a:t>
            </a:r>
            <a:r>
              <a:rPr lang="es-BO" sz="2700" dirty="0"/>
              <a:t> (www.nocrew.org) utiliza esta técnica para hacer </a:t>
            </a:r>
            <a:r>
              <a:rPr lang="es-BO" sz="2700" dirty="0" smtClean="0"/>
              <a:t>túnel </a:t>
            </a:r>
            <a:r>
              <a:rPr lang="es-BO" sz="2700" dirty="0"/>
              <a:t>a través del puerto 80. Subir (</a:t>
            </a:r>
            <a:r>
              <a:rPr lang="es-BO" sz="2700" dirty="0"/>
              <a:t>upload</a:t>
            </a:r>
            <a:r>
              <a:rPr lang="es-BO" sz="2700" dirty="0"/>
              <a:t>) el servidor en el sistema objetivo e indicarle qué puerto será redirigido a través del puerto TCP 80.</a:t>
            </a:r>
          </a:p>
        </p:txBody>
      </p:sp>
    </p:spTree>
    <p:extLst>
      <p:ext uri="{BB962C8B-B14F-4D97-AF65-F5344CB8AC3E}">
        <p14:creationId xmlns:p14="http://schemas.microsoft.com/office/powerpoint/2010/main" val="3441591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normAutofit lnSpcReduction="10000"/>
          </a:bodyPr>
          <a:lstStyle/>
          <a:p>
            <a:pPr marL="0" indent="0">
              <a:buNone/>
            </a:pPr>
            <a:r>
              <a:rPr lang="es-BO" dirty="0"/>
              <a:t>Saltando el Firewall a través de sistemas externos</a:t>
            </a:r>
            <a:r>
              <a:rPr lang="es-BO" dirty="0" smtClean="0"/>
              <a:t>.</a:t>
            </a:r>
          </a:p>
          <a:p>
            <a:pPr marL="0" indent="0">
              <a:buNone/>
            </a:pPr>
            <a:r>
              <a:rPr lang="es-BO" sz="2800" dirty="0" smtClean="0"/>
              <a:t>1. Un </a:t>
            </a:r>
            <a:r>
              <a:rPr lang="es-BO" sz="2800" dirty="0"/>
              <a:t>usuario legítimo trabaja con algún sistema externo para acceder a la red corporativa</a:t>
            </a:r>
            <a:r>
              <a:rPr lang="es-BO" sz="2800" dirty="0" smtClean="0"/>
              <a:t>.</a:t>
            </a:r>
          </a:p>
          <a:p>
            <a:pPr marL="0" indent="0">
              <a:buNone/>
            </a:pPr>
            <a:r>
              <a:rPr lang="es-BO" sz="2800" dirty="0" smtClean="0"/>
              <a:t>2</a:t>
            </a:r>
            <a:r>
              <a:rPr lang="es-BO" sz="2800" dirty="0"/>
              <a:t>. El atacante </a:t>
            </a:r>
            <a:r>
              <a:rPr lang="es-BO" sz="2800" dirty="0" smtClean="0"/>
              <a:t>olfatea </a:t>
            </a:r>
            <a:r>
              <a:rPr lang="es-BO" sz="2800" dirty="0"/>
              <a:t>el tráfico del usuario, roba la sesión ID y las cookies</a:t>
            </a:r>
            <a:r>
              <a:rPr lang="es-BO" sz="2800" dirty="0" smtClean="0"/>
              <a:t>.</a:t>
            </a:r>
          </a:p>
          <a:p>
            <a:pPr marL="0" indent="0">
              <a:buNone/>
            </a:pPr>
            <a:r>
              <a:rPr lang="es-BO" sz="2800" dirty="0" smtClean="0"/>
              <a:t>3</a:t>
            </a:r>
            <a:r>
              <a:rPr lang="es-BO" sz="2800" dirty="0"/>
              <a:t>. El atacante accede a la red corporativa saltando el firewall y obteniendo la ID de </a:t>
            </a:r>
            <a:r>
              <a:rPr lang="es-BO" sz="2800" dirty="0" smtClean="0"/>
              <a:t>Windows </a:t>
            </a:r>
            <a:r>
              <a:rPr lang="es-BO" sz="2800" dirty="0"/>
              <a:t>y </a:t>
            </a:r>
            <a:r>
              <a:rPr lang="es-BO" sz="2800" dirty="0" smtClean="0"/>
              <a:t>ejecutando </a:t>
            </a:r>
            <a:r>
              <a:rPr lang="es-BO" sz="2800" dirty="0"/>
              <a:t>Netscape 4.x/Mozilla en el sistema del usuario.</a:t>
            </a:r>
          </a:p>
        </p:txBody>
      </p:sp>
    </p:spTree>
    <p:extLst>
      <p:ext uri="{BB962C8B-B14F-4D97-AF65-F5344CB8AC3E}">
        <p14:creationId xmlns:p14="http://schemas.microsoft.com/office/powerpoint/2010/main" val="32993366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normAutofit/>
          </a:bodyPr>
          <a:lstStyle/>
          <a:p>
            <a:pPr marL="0" indent="0">
              <a:buNone/>
            </a:pPr>
            <a:r>
              <a:rPr lang="es-BO" dirty="0"/>
              <a:t>4. El atacante luego emite un comando "</a:t>
            </a:r>
            <a:r>
              <a:rPr lang="es-BO" dirty="0"/>
              <a:t>openURL</a:t>
            </a:r>
            <a:r>
              <a:rPr lang="es-BO" dirty="0"/>
              <a:t>()" en la ventana encontrada</a:t>
            </a:r>
            <a:r>
              <a:rPr lang="es-BO" dirty="0" smtClean="0"/>
              <a:t>.</a:t>
            </a:r>
          </a:p>
          <a:p>
            <a:pPr marL="0" indent="0">
              <a:buNone/>
            </a:pPr>
            <a:r>
              <a:rPr lang="es-BO" dirty="0" smtClean="0"/>
              <a:t>5</a:t>
            </a:r>
            <a:r>
              <a:rPr lang="es-BO" dirty="0"/>
              <a:t>. El navegador del usuario se conecta con el servidor WWW del atacante</a:t>
            </a:r>
            <a:r>
              <a:rPr lang="es-BO" dirty="0" smtClean="0"/>
              <a:t>.</a:t>
            </a:r>
          </a:p>
          <a:p>
            <a:pPr marL="0" indent="0">
              <a:buNone/>
            </a:pPr>
            <a:r>
              <a:rPr lang="es-BO" dirty="0" smtClean="0"/>
              <a:t>6</a:t>
            </a:r>
            <a:r>
              <a:rPr lang="es-BO" dirty="0"/>
              <a:t>. El atacante inserta un </a:t>
            </a:r>
            <a:r>
              <a:rPr lang="es-BO" dirty="0"/>
              <a:t>payload</a:t>
            </a:r>
            <a:r>
              <a:rPr lang="es-BO" dirty="0"/>
              <a:t> malicioso dentro de la página Web solicitada (</a:t>
            </a:r>
            <a:r>
              <a:rPr lang="es-BO" dirty="0"/>
              <a:t>applet</a:t>
            </a:r>
            <a:r>
              <a:rPr lang="es-BO" dirty="0"/>
              <a:t> de Java) y por lo tanto el código del atacante se ejecuta en el equipo del usuario.</a:t>
            </a:r>
          </a:p>
        </p:txBody>
      </p:sp>
    </p:spTree>
    <p:extLst>
      <p:ext uri="{BB962C8B-B14F-4D97-AF65-F5344CB8AC3E}">
        <p14:creationId xmlns:p14="http://schemas.microsoft.com/office/powerpoint/2010/main" val="2174486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normAutofit fontScale="92500"/>
          </a:bodyPr>
          <a:lstStyle/>
          <a:p>
            <a:pPr marL="0" indent="0">
              <a:buNone/>
            </a:pPr>
            <a:r>
              <a:rPr lang="es-BO" sz="2500" dirty="0"/>
              <a:t>Saltando el firewall con un ataque </a:t>
            </a:r>
            <a:r>
              <a:rPr lang="es-BO" sz="2500" dirty="0" smtClean="0"/>
              <a:t>MITM</a:t>
            </a:r>
          </a:p>
          <a:p>
            <a:pPr marL="0" indent="0">
              <a:buNone/>
            </a:pPr>
            <a:r>
              <a:rPr lang="es-BO" sz="2500" dirty="0" smtClean="0"/>
              <a:t>1. El </a:t>
            </a:r>
            <a:r>
              <a:rPr lang="es-BO" sz="2500" dirty="0"/>
              <a:t>atacante realiza un DNS Server </a:t>
            </a:r>
            <a:r>
              <a:rPr lang="es-BO" sz="2500" dirty="0"/>
              <a:t>Poisoning</a:t>
            </a:r>
            <a:r>
              <a:rPr lang="es-BO" sz="2500" dirty="0" smtClean="0"/>
              <a:t>.</a:t>
            </a:r>
          </a:p>
          <a:p>
            <a:pPr marL="0" indent="0">
              <a:buNone/>
            </a:pPr>
            <a:r>
              <a:rPr lang="es-BO" sz="2500" dirty="0" smtClean="0"/>
              <a:t>2</a:t>
            </a:r>
            <a:r>
              <a:rPr lang="es-BO" sz="2500" dirty="0"/>
              <a:t>. El usuario A solicita un sitio (</a:t>
            </a:r>
            <a:r>
              <a:rPr lang="es-BO" sz="2500" dirty="0"/>
              <a:t>ej</a:t>
            </a:r>
            <a:r>
              <a:rPr lang="es-BO" sz="2500" dirty="0"/>
              <a:t>: www.juggyboy.com) al DNS Server corporativo</a:t>
            </a:r>
            <a:r>
              <a:rPr lang="es-BO" sz="2500" dirty="0" smtClean="0"/>
              <a:t>.</a:t>
            </a:r>
          </a:p>
          <a:p>
            <a:pPr marL="0" indent="0">
              <a:buNone/>
            </a:pPr>
            <a:r>
              <a:rPr lang="es-BO" sz="2500" dirty="0" smtClean="0"/>
              <a:t>3</a:t>
            </a:r>
            <a:r>
              <a:rPr lang="es-BO" sz="2500" dirty="0"/>
              <a:t>. El servidor DNS envía la IP (</a:t>
            </a:r>
            <a:r>
              <a:rPr lang="es-BO" sz="2500" dirty="0"/>
              <a:t>ej</a:t>
            </a:r>
            <a:r>
              <a:rPr lang="es-BO" sz="2500" dirty="0"/>
              <a:t>: 127.22.16.64) del atacante</a:t>
            </a:r>
            <a:r>
              <a:rPr lang="es-BO" sz="2500" dirty="0" smtClean="0"/>
              <a:t>.</a:t>
            </a:r>
          </a:p>
          <a:p>
            <a:pPr marL="0" indent="0">
              <a:buNone/>
            </a:pPr>
            <a:r>
              <a:rPr lang="es-BO" sz="2500" dirty="0" smtClean="0"/>
              <a:t>4</a:t>
            </a:r>
            <a:r>
              <a:rPr lang="es-BO" sz="2500" dirty="0"/>
              <a:t>. El usuario A accede al servidor Web malicioso</a:t>
            </a:r>
            <a:r>
              <a:rPr lang="es-BO" sz="2500" dirty="0" smtClean="0"/>
              <a:t>.</a:t>
            </a:r>
          </a:p>
          <a:p>
            <a:pPr marL="0" indent="0">
              <a:buNone/>
            </a:pPr>
            <a:r>
              <a:rPr lang="es-BO" sz="2500" dirty="0" smtClean="0"/>
              <a:t>5</a:t>
            </a:r>
            <a:r>
              <a:rPr lang="es-BO" sz="2500" dirty="0"/>
              <a:t>. El atacante se conecta con el host real y hace un </a:t>
            </a:r>
            <a:r>
              <a:rPr lang="es-BO" sz="2500" dirty="0" smtClean="0"/>
              <a:t>túnel </a:t>
            </a:r>
            <a:r>
              <a:rPr lang="es-BO" sz="2500" dirty="0"/>
              <a:t>del tráfico HTTP del usuario</a:t>
            </a:r>
            <a:r>
              <a:rPr lang="es-BO" sz="2500" dirty="0" smtClean="0"/>
              <a:t>.</a:t>
            </a:r>
          </a:p>
          <a:p>
            <a:pPr marL="0" indent="0">
              <a:buNone/>
            </a:pPr>
            <a:r>
              <a:rPr lang="es-BO" sz="2500" dirty="0" smtClean="0"/>
              <a:t>6</a:t>
            </a:r>
            <a:r>
              <a:rPr lang="es-BO" sz="2500" dirty="0"/>
              <a:t>. El atacante inserta un </a:t>
            </a:r>
            <a:r>
              <a:rPr lang="es-BO" sz="2500" dirty="0"/>
              <a:t>payload</a:t>
            </a:r>
            <a:r>
              <a:rPr lang="es-BO" sz="2500" dirty="0"/>
              <a:t> malicioso dentro del sitio web solicitado (</a:t>
            </a:r>
            <a:r>
              <a:rPr lang="es-BO" sz="2500" dirty="0"/>
              <a:t>applet</a:t>
            </a:r>
            <a:r>
              <a:rPr lang="es-BO" sz="2500" dirty="0"/>
              <a:t> de Java) y por lo tanto el código del atacante se ejecuta en el equipo del usuario.</a:t>
            </a:r>
          </a:p>
        </p:txBody>
      </p:sp>
    </p:spTree>
    <p:extLst>
      <p:ext uri="{BB962C8B-B14F-4D97-AF65-F5344CB8AC3E}">
        <p14:creationId xmlns:p14="http://schemas.microsoft.com/office/powerpoint/2010/main" val="345232541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lstStyle/>
          <a:p>
            <a:pPr marL="0" indent="0">
              <a:buNone/>
            </a:pPr>
            <a:r>
              <a:rPr lang="es-BO" dirty="0"/>
              <a:t>Detectando </a:t>
            </a:r>
            <a:r>
              <a:rPr lang="es-BO" dirty="0" smtClean="0"/>
              <a:t>Honeypots</a:t>
            </a:r>
            <a:r>
              <a:rPr lang="es-BO" dirty="0" smtClean="0"/>
              <a:t>: Los </a:t>
            </a:r>
            <a:r>
              <a:rPr lang="es-BO" dirty="0"/>
              <a:t>atacantes pueden determinar la presencia de </a:t>
            </a:r>
            <a:r>
              <a:rPr lang="es-BO" dirty="0"/>
              <a:t>honeypots</a:t>
            </a:r>
            <a:r>
              <a:rPr lang="es-BO" dirty="0"/>
              <a:t> probando los servicios en ejecución del sistema. El atacante </a:t>
            </a:r>
            <a:r>
              <a:rPr lang="es-BO" dirty="0" smtClean="0"/>
              <a:t>elabora </a:t>
            </a:r>
            <a:r>
              <a:rPr lang="es-BO" dirty="0"/>
              <a:t>un paquete de sonda maliciosa para escanear servicios como HTTP sobre SSL (HTTPS), SMTP sobre SSL (SMTPS) e IMAP sobre SSL (IMAPS). </a:t>
            </a:r>
          </a:p>
        </p:txBody>
      </p:sp>
    </p:spTree>
    <p:extLst>
      <p:ext uri="{BB962C8B-B14F-4D97-AF65-F5344CB8AC3E}">
        <p14:creationId xmlns:p14="http://schemas.microsoft.com/office/powerpoint/2010/main" val="41460937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Evadiendo Firewalls</a:t>
            </a:r>
          </a:p>
        </p:txBody>
      </p:sp>
      <p:sp>
        <p:nvSpPr>
          <p:cNvPr id="3" name="2 Marcador de contenido"/>
          <p:cNvSpPr>
            <a:spLocks noGrp="1"/>
          </p:cNvSpPr>
          <p:nvPr>
            <p:ph idx="1"/>
          </p:nvPr>
        </p:nvSpPr>
        <p:spPr/>
        <p:txBody>
          <a:bodyPr/>
          <a:lstStyle/>
          <a:p>
            <a:pPr marL="0" indent="0">
              <a:buNone/>
            </a:pPr>
            <a:r>
              <a:rPr lang="es-BO" dirty="0"/>
              <a:t>Algunas herramientas utilizadas son</a:t>
            </a:r>
            <a:r>
              <a:rPr lang="es-BO" dirty="0" smtClean="0"/>
              <a:t>:</a:t>
            </a:r>
          </a:p>
          <a:p>
            <a:r>
              <a:rPr lang="es-BO" dirty="0" smtClean="0"/>
              <a:t>Send-safe</a:t>
            </a:r>
            <a:r>
              <a:rPr lang="es-BO" dirty="0" smtClean="0"/>
              <a:t> </a:t>
            </a:r>
            <a:r>
              <a:rPr lang="es-BO" dirty="0" smtClean="0"/>
              <a:t>Honeypot</a:t>
            </a:r>
            <a:r>
              <a:rPr lang="es-BO" dirty="0" smtClean="0"/>
              <a:t>.</a:t>
            </a:r>
          </a:p>
          <a:p>
            <a:r>
              <a:rPr lang="es-BO" dirty="0" smtClean="0"/>
              <a:t>Hunter.</a:t>
            </a:r>
          </a:p>
          <a:p>
            <a:r>
              <a:rPr lang="es-BO" dirty="0" smtClean="0"/>
              <a:t>Nessus</a:t>
            </a:r>
            <a:r>
              <a:rPr lang="es-BO" dirty="0" smtClean="0"/>
              <a:t>.</a:t>
            </a:r>
          </a:p>
          <a:p>
            <a:r>
              <a:rPr lang="es-BO" dirty="0" smtClean="0"/>
              <a:t>Hping</a:t>
            </a:r>
            <a:r>
              <a:rPr lang="es-BO" dirty="0" smtClean="0"/>
              <a:t>. Los </a:t>
            </a:r>
            <a:r>
              <a:rPr lang="es-BO" dirty="0"/>
              <a:t>puertos que muestran un servicio particular en ejecución pero deniegan la </a:t>
            </a:r>
            <a:r>
              <a:rPr lang="es-BO" dirty="0"/>
              <a:t>three</a:t>
            </a:r>
            <a:r>
              <a:rPr lang="es-BO" dirty="0"/>
              <a:t> </a:t>
            </a:r>
            <a:r>
              <a:rPr lang="es-BO" dirty="0"/>
              <a:t>handshare</a:t>
            </a:r>
            <a:r>
              <a:rPr lang="es-BO" dirty="0"/>
              <a:t> </a:t>
            </a:r>
            <a:r>
              <a:rPr lang="es-BO" dirty="0"/>
              <a:t>connection</a:t>
            </a:r>
            <a:r>
              <a:rPr lang="es-BO" dirty="0"/>
              <a:t> indica la presencia de un </a:t>
            </a:r>
            <a:r>
              <a:rPr lang="es-BO" dirty="0"/>
              <a:t>honeypot</a:t>
            </a:r>
            <a:r>
              <a:rPr lang="es-BO" dirty="0"/>
              <a:t>.</a:t>
            </a:r>
          </a:p>
          <a:p>
            <a:pPr marL="0" indent="0">
              <a:buNone/>
            </a:pPr>
            <a:endParaRPr lang="es-BO" dirty="0"/>
          </a:p>
        </p:txBody>
      </p:sp>
    </p:spTree>
    <p:extLst>
      <p:ext uri="{BB962C8B-B14F-4D97-AF65-F5344CB8AC3E}">
        <p14:creationId xmlns:p14="http://schemas.microsoft.com/office/powerpoint/2010/main" val="15597014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Herramienta de detección de </a:t>
            </a:r>
            <a:r>
              <a:rPr lang="es-BO" dirty="0"/>
              <a:t>Honeypot</a:t>
            </a:r>
            <a:endParaRPr lang="es-BO" dirty="0"/>
          </a:p>
        </p:txBody>
      </p:sp>
      <p:sp>
        <p:nvSpPr>
          <p:cNvPr id="3" name="2 Marcador de contenido"/>
          <p:cNvSpPr>
            <a:spLocks noGrp="1"/>
          </p:cNvSpPr>
          <p:nvPr>
            <p:ph idx="1"/>
          </p:nvPr>
        </p:nvSpPr>
        <p:spPr/>
        <p:txBody>
          <a:bodyPr/>
          <a:lstStyle/>
          <a:p>
            <a:pPr marL="0" indent="0">
              <a:buNone/>
            </a:pPr>
            <a:r>
              <a:rPr lang="es-BO" dirty="0" smtClean="0"/>
              <a:t>Send-Safe</a:t>
            </a:r>
            <a:r>
              <a:rPr lang="es-BO" dirty="0" smtClean="0"/>
              <a:t> </a:t>
            </a:r>
            <a:r>
              <a:rPr lang="es-BO" dirty="0"/>
              <a:t>Honeypot</a:t>
            </a:r>
            <a:r>
              <a:rPr lang="es-BO" dirty="0"/>
              <a:t> Hunter- Revisa la lista de </a:t>
            </a:r>
            <a:r>
              <a:rPr lang="es-BO" dirty="0" smtClean="0"/>
              <a:t>proxis </a:t>
            </a:r>
            <a:r>
              <a:rPr lang="es-BO" dirty="0"/>
              <a:t>HTTPS, SOCKS4, SOCKSS con cualquier puerto. Revisa listas proxy remotas o locales. Puede subir archivos "</a:t>
            </a:r>
            <a:r>
              <a:rPr lang="es-BO" dirty="0"/>
              <a:t>Valid</a:t>
            </a:r>
            <a:r>
              <a:rPr lang="es-BO" dirty="0"/>
              <a:t> </a:t>
            </a:r>
            <a:r>
              <a:rPr lang="es-BO" dirty="0" smtClean="0"/>
              <a:t>proxis</a:t>
            </a:r>
            <a:r>
              <a:rPr lang="es-BO" dirty="0"/>
              <a:t>" y "</a:t>
            </a:r>
            <a:r>
              <a:rPr lang="es-BO" dirty="0"/>
              <a:t>All</a:t>
            </a:r>
            <a:r>
              <a:rPr lang="es-BO" dirty="0"/>
              <a:t> </a:t>
            </a:r>
            <a:r>
              <a:rPr lang="es-BO" dirty="0"/>
              <a:t>except</a:t>
            </a:r>
            <a:r>
              <a:rPr lang="es-BO" dirty="0"/>
              <a:t> </a:t>
            </a:r>
            <a:r>
              <a:rPr lang="es-BO" dirty="0"/>
              <a:t>honeypots</a:t>
            </a:r>
            <a:r>
              <a:rPr lang="es-BO" dirty="0"/>
              <a:t>" a un FTP.</a:t>
            </a:r>
          </a:p>
        </p:txBody>
      </p:sp>
    </p:spTree>
    <p:extLst>
      <p:ext uri="{BB962C8B-B14F-4D97-AF65-F5344CB8AC3E}">
        <p14:creationId xmlns:p14="http://schemas.microsoft.com/office/powerpoint/2010/main" val="2683401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Herramientas de </a:t>
            </a:r>
            <a:r>
              <a:rPr lang="es-BO" dirty="0" smtClean="0"/>
              <a:t>evasíón</a:t>
            </a:r>
            <a:r>
              <a:rPr lang="es-BO" dirty="0" smtClean="0"/>
              <a:t> </a:t>
            </a:r>
            <a:r>
              <a:rPr lang="es-BO" dirty="0"/>
              <a:t>de Firewall</a:t>
            </a:r>
          </a:p>
        </p:txBody>
      </p:sp>
      <p:sp>
        <p:nvSpPr>
          <p:cNvPr id="3" name="2 Marcador de contenido"/>
          <p:cNvSpPr>
            <a:spLocks noGrp="1"/>
          </p:cNvSpPr>
          <p:nvPr>
            <p:ph idx="1"/>
          </p:nvPr>
        </p:nvSpPr>
        <p:spPr/>
        <p:txBody>
          <a:bodyPr>
            <a:normAutofit lnSpcReduction="10000"/>
          </a:bodyPr>
          <a:lstStyle/>
          <a:p>
            <a:r>
              <a:rPr lang="es-BO" sz="2600" dirty="0"/>
              <a:t>Traffic</a:t>
            </a:r>
            <a:r>
              <a:rPr lang="es-BO" sz="2600" dirty="0"/>
              <a:t> IQ Professional: Permite a los profesionales de seguridad auditar y validar el comportamiento de dispositivos de seguridad generando tráfico de aplicación estándar o tráfico de ataque entre dos equipos virtuales. Puede ser </a:t>
            </a:r>
            <a:r>
              <a:rPr lang="es-BO" sz="2600" dirty="0" smtClean="0"/>
              <a:t>utilizado </a:t>
            </a:r>
            <a:r>
              <a:rPr lang="es-BO" sz="2600" dirty="0"/>
              <a:t>para evaluar, auditar y probar las </a:t>
            </a:r>
            <a:r>
              <a:rPr lang="es-BO" sz="2600" dirty="0" smtClean="0"/>
              <a:t>características </a:t>
            </a:r>
            <a:r>
              <a:rPr lang="es-BO" sz="2600" dirty="0"/>
              <a:t>de comportamiento de cualquier dispositivo no proxy y filtrado de paquetes </a:t>
            </a:r>
            <a:r>
              <a:rPr lang="es-BO" sz="2600" dirty="0" smtClean="0"/>
              <a:t>incluyendo:</a:t>
            </a:r>
            <a:r>
              <a:rPr lang="es-BO" sz="2600" dirty="0"/>
              <a:t>	</a:t>
            </a:r>
            <a:endParaRPr lang="es-BO" sz="2600" dirty="0" smtClean="0"/>
          </a:p>
          <a:p>
            <a:pPr lvl="1"/>
            <a:r>
              <a:rPr lang="es-BO" sz="2200" dirty="0" smtClean="0"/>
              <a:t>Firewall </a:t>
            </a:r>
            <a:r>
              <a:rPr lang="es-BO" sz="2200" dirty="0"/>
              <a:t>de la capa Aplicación.	</a:t>
            </a:r>
          </a:p>
          <a:p>
            <a:pPr lvl="1"/>
            <a:r>
              <a:rPr lang="es-BO" sz="2200" dirty="0" smtClean="0"/>
              <a:t>IDS</a:t>
            </a:r>
            <a:r>
              <a:rPr lang="es-BO" sz="2200" dirty="0"/>
              <a:t>.	</a:t>
            </a:r>
          </a:p>
          <a:p>
            <a:pPr lvl="1"/>
            <a:r>
              <a:rPr lang="es-BO" sz="2200" dirty="0" smtClean="0"/>
              <a:t>Sistemas </a:t>
            </a:r>
            <a:r>
              <a:rPr lang="es-BO" sz="2200" dirty="0"/>
              <a:t>de prevención de Intrusión.	</a:t>
            </a:r>
          </a:p>
          <a:p>
            <a:pPr lvl="1"/>
            <a:r>
              <a:rPr lang="es-BO" sz="2200" dirty="0" smtClean="0"/>
              <a:t>Routers</a:t>
            </a:r>
            <a:r>
              <a:rPr lang="es-BO" sz="2200" dirty="0" smtClean="0"/>
              <a:t> </a:t>
            </a:r>
            <a:r>
              <a:rPr lang="es-BO" sz="2200" dirty="0"/>
              <a:t>y </a:t>
            </a:r>
            <a:r>
              <a:rPr lang="es-BO" sz="2200" dirty="0"/>
              <a:t>switches</a:t>
            </a:r>
            <a:r>
              <a:rPr lang="es-BO" sz="2200" dirty="0"/>
              <a:t>.</a:t>
            </a:r>
          </a:p>
        </p:txBody>
      </p:sp>
    </p:spTree>
    <p:extLst>
      <p:ext uri="{BB962C8B-B14F-4D97-AF65-F5344CB8AC3E}">
        <p14:creationId xmlns:p14="http://schemas.microsoft.com/office/powerpoint/2010/main" val="30744118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Herramientas de evasión de Firewall</a:t>
            </a:r>
            <a:endParaRPr lang="es-BO" dirty="0"/>
          </a:p>
        </p:txBody>
      </p:sp>
      <p:sp>
        <p:nvSpPr>
          <p:cNvPr id="3" name="2 Marcador de contenido"/>
          <p:cNvSpPr>
            <a:spLocks noGrp="1"/>
          </p:cNvSpPr>
          <p:nvPr>
            <p:ph idx="1"/>
          </p:nvPr>
        </p:nvSpPr>
        <p:spPr/>
        <p:txBody>
          <a:bodyPr/>
          <a:lstStyle/>
          <a:p>
            <a:r>
              <a:rPr lang="es-BO" dirty="0"/>
              <a:t>tcp-over-dns</a:t>
            </a:r>
            <a:r>
              <a:rPr lang="es-BO" dirty="0"/>
              <a:t>: Contiene servidores DNS especiales y clientes </a:t>
            </a:r>
            <a:r>
              <a:rPr lang="es-BO" dirty="0"/>
              <a:t>dns</a:t>
            </a:r>
            <a:r>
              <a:rPr lang="es-BO" dirty="0"/>
              <a:t> especiales. El cliente y el servidor trabajan en un </a:t>
            </a:r>
            <a:r>
              <a:rPr lang="es-BO" dirty="0"/>
              <a:t>tandem</a:t>
            </a:r>
            <a:r>
              <a:rPr lang="es-BO" dirty="0"/>
              <a:t> para proveer un </a:t>
            </a:r>
            <a:r>
              <a:rPr lang="es-BO" dirty="0" smtClean="0"/>
              <a:t>túnel </a:t>
            </a:r>
            <a:r>
              <a:rPr lang="es-BO" dirty="0"/>
              <a:t>TCP (y UDP) a través del protocolo estándar de DNS.</a:t>
            </a:r>
          </a:p>
        </p:txBody>
      </p:sp>
    </p:spTree>
    <p:extLst>
      <p:ext uri="{BB962C8B-B14F-4D97-AF65-F5344CB8AC3E}">
        <p14:creationId xmlns:p14="http://schemas.microsoft.com/office/powerpoint/2010/main" val="837732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Indicadores Generales de Intrusiones</a:t>
            </a:r>
          </a:p>
        </p:txBody>
      </p:sp>
      <p:sp>
        <p:nvSpPr>
          <p:cNvPr id="3" name="2 Marcador de contenido"/>
          <p:cNvSpPr>
            <a:spLocks noGrp="1"/>
          </p:cNvSpPr>
          <p:nvPr>
            <p:ph idx="1"/>
          </p:nvPr>
        </p:nvSpPr>
        <p:spPr/>
        <p:txBody>
          <a:bodyPr/>
          <a:lstStyle/>
          <a:p>
            <a:r>
              <a:rPr lang="es-BO" dirty="0"/>
              <a:t>Intrusiones de red: Sondas repetidas de servicios disponibles en los equipos. Conexiones desde localidades poco usuales. Registros repetidos de intentos desde hosts remotos. Dato arbitrario en los archivos de registro, indicando un intento de crear un </a:t>
            </a:r>
            <a:r>
              <a:rPr lang="es-BO" dirty="0"/>
              <a:t>DoS</a:t>
            </a:r>
            <a:r>
              <a:rPr lang="es-BO" dirty="0"/>
              <a:t> o </a:t>
            </a:r>
            <a:r>
              <a:rPr lang="es-BO" dirty="0" smtClean="0"/>
              <a:t>bloquear </a:t>
            </a:r>
            <a:r>
              <a:rPr lang="es-BO" dirty="0"/>
              <a:t>los servicios.</a:t>
            </a:r>
          </a:p>
        </p:txBody>
      </p:sp>
    </p:spTree>
    <p:extLst>
      <p:ext uri="{BB962C8B-B14F-4D97-AF65-F5344CB8AC3E}">
        <p14:creationId xmlns:p14="http://schemas.microsoft.com/office/powerpoint/2010/main" val="42125699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normAutofit fontScale="92500" lnSpcReduction="10000"/>
          </a:bodyPr>
          <a:lstStyle/>
          <a:p>
            <a:r>
              <a:rPr lang="es-BO" sz="3000" dirty="0"/>
              <a:t>Administrativamente apagar una interfaz de puerto de </a:t>
            </a:r>
            <a:r>
              <a:rPr lang="es-BO" sz="3000" dirty="0"/>
              <a:t>switch</a:t>
            </a:r>
            <a:r>
              <a:rPr lang="es-BO" sz="3000" dirty="0"/>
              <a:t> asociada a un sistema desde el cual sus ataques han sido realizados. </a:t>
            </a:r>
          </a:p>
          <a:p>
            <a:r>
              <a:rPr lang="es-BO" sz="3000" dirty="0" smtClean="0"/>
              <a:t>Buscar </a:t>
            </a:r>
            <a:r>
              <a:rPr lang="es-BO" sz="3000" dirty="0"/>
              <a:t>que el código de operación no sea otro que 0x90 para defenderse contra problemas de </a:t>
            </a:r>
            <a:r>
              <a:rPr lang="es-BO" sz="3000" dirty="0"/>
              <a:t>shellcode</a:t>
            </a:r>
            <a:r>
              <a:rPr lang="es-BO" sz="3000" dirty="0"/>
              <a:t> </a:t>
            </a:r>
            <a:r>
              <a:rPr lang="es-BO" sz="3000" dirty="0" smtClean="0"/>
              <a:t>polimórfico.</a:t>
            </a:r>
          </a:p>
          <a:p>
            <a:r>
              <a:rPr lang="es-BO" sz="3000" dirty="0" smtClean="0"/>
              <a:t>Realizar </a:t>
            </a:r>
            <a:r>
              <a:rPr lang="es-BO" sz="3000" dirty="0"/>
              <a:t>un análisis bifurcado, en donde el monitor trata el tráfico </a:t>
            </a:r>
            <a:r>
              <a:rPr lang="es-BO" sz="3000" dirty="0" smtClean="0"/>
              <a:t>ambiguo.</a:t>
            </a:r>
          </a:p>
          <a:p>
            <a:r>
              <a:rPr lang="es-BO" sz="3000" dirty="0" smtClean="0"/>
              <a:t>Mantener </a:t>
            </a:r>
            <a:r>
              <a:rPr lang="es-BO" sz="3000" dirty="0"/>
              <a:t>los parches de vulnerabilidades actualizado.</a:t>
            </a:r>
          </a:p>
        </p:txBody>
      </p:sp>
      <p:sp>
        <p:nvSpPr>
          <p:cNvPr id="2" name="1 Título"/>
          <p:cNvSpPr>
            <a:spLocks noGrp="1"/>
          </p:cNvSpPr>
          <p:nvPr>
            <p:ph type="title"/>
          </p:nvPr>
        </p:nvSpPr>
        <p:spPr/>
        <p:txBody>
          <a:bodyPr/>
          <a:lstStyle/>
          <a:p>
            <a:r>
              <a:rPr lang="es-BO" dirty="0"/>
              <a:t>Contramedidas</a:t>
            </a:r>
          </a:p>
        </p:txBody>
      </p:sp>
    </p:spTree>
    <p:extLst>
      <p:ext uri="{BB962C8B-B14F-4D97-AF65-F5344CB8AC3E}">
        <p14:creationId xmlns:p14="http://schemas.microsoft.com/office/powerpoint/2010/main" val="18427300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Contramedidas</a:t>
            </a:r>
            <a:endParaRPr lang="es-BO" dirty="0"/>
          </a:p>
        </p:txBody>
      </p:sp>
      <p:sp>
        <p:nvSpPr>
          <p:cNvPr id="3" name="2 Marcador de contenido"/>
          <p:cNvSpPr>
            <a:spLocks noGrp="1"/>
          </p:cNvSpPr>
          <p:nvPr>
            <p:ph idx="1"/>
          </p:nvPr>
        </p:nvSpPr>
        <p:spPr/>
        <p:txBody>
          <a:bodyPr>
            <a:normAutofit lnSpcReduction="10000"/>
          </a:bodyPr>
          <a:lstStyle/>
          <a:p>
            <a:r>
              <a:rPr lang="es-BO" dirty="0" smtClean="0"/>
              <a:t>Generar paquetes </a:t>
            </a:r>
            <a:r>
              <a:rPr lang="es-BO" dirty="0"/>
              <a:t>TCP RST para quitar las sesiones TCP </a:t>
            </a:r>
            <a:r>
              <a:rPr lang="es-BO" dirty="0" smtClean="0"/>
              <a:t>maliciosas.</a:t>
            </a:r>
          </a:p>
          <a:p>
            <a:r>
              <a:rPr lang="es-BO" dirty="0" smtClean="0"/>
              <a:t>Interactuar con un firewall </a:t>
            </a:r>
            <a:r>
              <a:rPr lang="es-BO" dirty="0"/>
              <a:t>externo o </a:t>
            </a:r>
            <a:r>
              <a:rPr lang="es-BO" dirty="0"/>
              <a:t>router</a:t>
            </a:r>
            <a:r>
              <a:rPr lang="es-BO" dirty="0"/>
              <a:t> para agregar una regla general para </a:t>
            </a:r>
            <a:r>
              <a:rPr lang="es-BO" dirty="0" smtClean="0"/>
              <a:t>bloquear </a:t>
            </a:r>
            <a:r>
              <a:rPr lang="es-BO" dirty="0"/>
              <a:t>comunicaciones desde direcciones IP individuales o redes </a:t>
            </a:r>
            <a:r>
              <a:rPr lang="es-BO" dirty="0" smtClean="0"/>
              <a:t>enteras.</a:t>
            </a:r>
          </a:p>
          <a:p>
            <a:r>
              <a:rPr lang="es-BO" dirty="0"/>
              <a:t>Implementar un normalizador de tráfico, una red de </a:t>
            </a:r>
            <a:r>
              <a:rPr lang="es-BO" dirty="0" smtClean="0"/>
              <a:t>renvío </a:t>
            </a:r>
            <a:r>
              <a:rPr lang="es-BO" dirty="0"/>
              <a:t>de elementos que intentan eliminar tráfico de red ambiguo.</a:t>
            </a:r>
          </a:p>
        </p:txBody>
      </p:sp>
    </p:spTree>
    <p:extLst>
      <p:ext uri="{BB962C8B-B14F-4D97-AF65-F5344CB8AC3E}">
        <p14:creationId xmlns:p14="http://schemas.microsoft.com/office/powerpoint/2010/main" val="1167308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Contramedidas</a:t>
            </a:r>
            <a:endParaRPr lang="es-BO" dirty="0"/>
          </a:p>
        </p:txBody>
      </p:sp>
      <p:sp>
        <p:nvSpPr>
          <p:cNvPr id="3" name="2 Marcador de contenido"/>
          <p:cNvSpPr>
            <a:spLocks noGrp="1"/>
          </p:cNvSpPr>
          <p:nvPr>
            <p:ph idx="1"/>
          </p:nvPr>
        </p:nvSpPr>
        <p:spPr/>
        <p:txBody>
          <a:bodyPr/>
          <a:lstStyle/>
          <a:p>
            <a:r>
              <a:rPr lang="es-BO" dirty="0"/>
              <a:t>Asegurarse de normalizar los paquetes </a:t>
            </a:r>
            <a:r>
              <a:rPr lang="es-BO" dirty="0" smtClean="0"/>
              <a:t>fragmentados.</a:t>
            </a:r>
          </a:p>
          <a:p>
            <a:r>
              <a:rPr lang="es-BO" dirty="0" smtClean="0"/>
              <a:t>Mantener </a:t>
            </a:r>
            <a:r>
              <a:rPr lang="es-BO" dirty="0"/>
              <a:t>actualizado el </a:t>
            </a:r>
            <a:r>
              <a:rPr lang="es-BO" dirty="0" smtClean="0"/>
              <a:t>IDS.</a:t>
            </a:r>
          </a:p>
          <a:p>
            <a:r>
              <a:rPr lang="es-BO" dirty="0" smtClean="0"/>
              <a:t>Mantener </a:t>
            </a:r>
            <a:r>
              <a:rPr lang="es-BO" dirty="0"/>
              <a:t>actualizaciones</a:t>
            </a:r>
          </a:p>
        </p:txBody>
      </p:sp>
    </p:spTree>
    <p:extLst>
      <p:ext uri="{BB962C8B-B14F-4D97-AF65-F5344CB8AC3E}">
        <p14:creationId xmlns:p14="http://schemas.microsoft.com/office/powerpoint/2010/main" val="55295893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Test de Intrusión</a:t>
            </a:r>
            <a:endParaRPr lang="es-BO" dirty="0"/>
          </a:p>
        </p:txBody>
      </p:sp>
      <p:sp>
        <p:nvSpPr>
          <p:cNvPr id="3" name="2 Marcador de contenido"/>
          <p:cNvSpPr>
            <a:spLocks noGrp="1"/>
          </p:cNvSpPr>
          <p:nvPr>
            <p:ph idx="1"/>
          </p:nvPr>
        </p:nvSpPr>
        <p:spPr/>
        <p:txBody>
          <a:bodyPr/>
          <a:lstStyle/>
          <a:p>
            <a:pPr marL="0" indent="0">
              <a:buNone/>
            </a:pPr>
            <a:r>
              <a:rPr lang="es-BO" dirty="0"/>
              <a:t>Es para evaluar las vulnerabilidades de entrada y de salida y las reglas apropiadas de la red.</a:t>
            </a:r>
          </a:p>
        </p:txBody>
      </p:sp>
    </p:spTree>
    <p:extLst>
      <p:ext uri="{BB962C8B-B14F-4D97-AF65-F5344CB8AC3E}">
        <p14:creationId xmlns:p14="http://schemas.microsoft.com/office/powerpoint/2010/main" val="36033592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547664" y="104130"/>
            <a:ext cx="6167223" cy="6753870"/>
          </a:xfrm>
          <a:prstGeom prst="rect">
            <a:avLst/>
          </a:prstGeom>
        </p:spPr>
      </p:pic>
      <p:sp>
        <p:nvSpPr>
          <p:cNvPr id="3" name="2 Marcador de contenido"/>
          <p:cNvSpPr>
            <a:spLocks noGrp="1"/>
          </p:cNvSpPr>
          <p:nvPr>
            <p:ph idx="1"/>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11343750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780928"/>
            <a:ext cx="8229600" cy="1143000"/>
          </a:xfrm>
        </p:spPr>
        <p:txBody>
          <a:bodyPr/>
          <a:lstStyle/>
          <a:p>
            <a:r>
              <a:rPr lang="es-BO" dirty="0" smtClean="0"/>
              <a:t>Test de intrusión al IDS</a:t>
            </a:r>
            <a:endParaRPr lang="es-BO" dirty="0"/>
          </a:p>
        </p:txBody>
      </p:sp>
    </p:spTree>
    <p:extLst>
      <p:ext uri="{BB962C8B-B14F-4D97-AF65-F5344CB8AC3E}">
        <p14:creationId xmlns:p14="http://schemas.microsoft.com/office/powerpoint/2010/main" val="3788946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043608" y="133817"/>
            <a:ext cx="6898445" cy="6679559"/>
          </a:xfrm>
          <a:prstGeom prst="rect">
            <a:avLst/>
          </a:prstGeom>
        </p:spPr>
      </p:pic>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12435749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a:t>
            </a:r>
            <a:r>
              <a:rPr lang="es-BO" dirty="0" smtClean="0"/>
              <a:t>Muchas Gracias!</a:t>
            </a:r>
            <a:endParaRPr lang="es-BO" dirty="0"/>
          </a:p>
        </p:txBody>
      </p:sp>
    </p:spTree>
    <p:extLst>
      <p:ext uri="{BB962C8B-B14F-4D97-AF65-F5344CB8AC3E}">
        <p14:creationId xmlns:p14="http://schemas.microsoft.com/office/powerpoint/2010/main" val="2256483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Indicaciones Generales de Intrusiones al sistema</a:t>
            </a:r>
          </a:p>
        </p:txBody>
      </p:sp>
      <p:sp>
        <p:nvSpPr>
          <p:cNvPr id="3" name="2 Marcador de contenido"/>
          <p:cNvSpPr>
            <a:spLocks noGrp="1"/>
          </p:cNvSpPr>
          <p:nvPr>
            <p:ph idx="1"/>
          </p:nvPr>
        </p:nvSpPr>
        <p:spPr/>
        <p:txBody>
          <a:bodyPr>
            <a:normAutofit fontScale="92500"/>
          </a:bodyPr>
          <a:lstStyle/>
          <a:p>
            <a:r>
              <a:rPr lang="es-BO" sz="3000" dirty="0"/>
              <a:t>Modificaciones al software del sistema y archivos de </a:t>
            </a:r>
            <a:r>
              <a:rPr lang="es-BO" sz="3000" dirty="0" smtClean="0"/>
              <a:t>configuración.</a:t>
            </a:r>
          </a:p>
          <a:p>
            <a:r>
              <a:rPr lang="es-BO" sz="3000" dirty="0" smtClean="0"/>
              <a:t>Lagunas </a:t>
            </a:r>
            <a:r>
              <a:rPr lang="es-BO" sz="3000" dirty="0"/>
              <a:t>en las cuentas del sistema</a:t>
            </a:r>
            <a:r>
              <a:rPr lang="es-BO" sz="3000" dirty="0" smtClean="0"/>
              <a:t>.</a:t>
            </a:r>
          </a:p>
          <a:p>
            <a:r>
              <a:rPr lang="es-BO" sz="3000" dirty="0" smtClean="0"/>
              <a:t>Rendimiento </a:t>
            </a:r>
            <a:r>
              <a:rPr lang="es-BO" sz="3000" dirty="0"/>
              <a:t>lento poco usual en el </a:t>
            </a:r>
            <a:r>
              <a:rPr lang="es-BO" sz="3000" dirty="0" smtClean="0"/>
              <a:t>sistema.</a:t>
            </a:r>
          </a:p>
          <a:p>
            <a:r>
              <a:rPr lang="es-BO" sz="3000" dirty="0" smtClean="0"/>
              <a:t>Bloqueo </a:t>
            </a:r>
            <a:r>
              <a:rPr lang="es-BO" sz="3000" dirty="0"/>
              <a:t>del sistema o </a:t>
            </a:r>
            <a:r>
              <a:rPr lang="es-BO" sz="3000" dirty="0" smtClean="0"/>
              <a:t>reinicio.</a:t>
            </a:r>
          </a:p>
          <a:p>
            <a:r>
              <a:rPr lang="es-BO" sz="3000" dirty="0" smtClean="0"/>
              <a:t>Logs</a:t>
            </a:r>
            <a:r>
              <a:rPr lang="es-BO" sz="3000" dirty="0" smtClean="0"/>
              <a:t> </a:t>
            </a:r>
            <a:r>
              <a:rPr lang="es-BO" sz="3000" dirty="0"/>
              <a:t>incompletos o </a:t>
            </a:r>
            <a:r>
              <a:rPr lang="es-BO" sz="3000" dirty="0" smtClean="0"/>
              <a:t>cortos.</a:t>
            </a:r>
          </a:p>
          <a:p>
            <a:r>
              <a:rPr lang="es-BO" sz="3000" dirty="0" smtClean="0"/>
              <a:t>Registros </a:t>
            </a:r>
            <a:r>
              <a:rPr lang="es-BO" sz="3000" dirty="0"/>
              <a:t>perdidos o con permisos </a:t>
            </a:r>
            <a:r>
              <a:rPr lang="es-BO" sz="3000" dirty="0" smtClean="0"/>
              <a:t>incorrectos.</a:t>
            </a:r>
          </a:p>
          <a:p>
            <a:r>
              <a:rPr lang="es-BO" sz="3000" dirty="0" smtClean="0"/>
              <a:t>Procesos </a:t>
            </a:r>
            <a:r>
              <a:rPr lang="es-BO" sz="3000" dirty="0"/>
              <a:t>no </a:t>
            </a:r>
            <a:r>
              <a:rPr lang="es-BO" sz="3000" dirty="0" smtClean="0"/>
              <a:t>familiares.</a:t>
            </a:r>
          </a:p>
          <a:p>
            <a:r>
              <a:rPr lang="es-BO" sz="3000" dirty="0" smtClean="0"/>
              <a:t>Gráficos </a:t>
            </a:r>
            <a:r>
              <a:rPr lang="es-BO" sz="3000" dirty="0"/>
              <a:t>o mensajes de texto inusuales.</a:t>
            </a:r>
          </a:p>
        </p:txBody>
      </p:sp>
    </p:spTree>
    <p:extLst>
      <p:ext uri="{BB962C8B-B14F-4D97-AF65-F5344CB8AC3E}">
        <p14:creationId xmlns:p14="http://schemas.microsoft.com/office/powerpoint/2010/main" val="1920128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399</TotalTime>
  <Words>5177</Words>
  <Application>Microsoft Office PowerPoint</Application>
  <PresentationFormat>Presentación en pantalla (4:3)</PresentationFormat>
  <Paragraphs>411</Paragraphs>
  <Slides>87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87</vt:i4>
      </vt:variant>
    </vt:vector>
  </HeadingPairs>
  <TitlesOfParts>
    <vt:vector size="91" baseType="lpstr">
      <vt:lpstr>Arial</vt:lpstr>
      <vt:lpstr>Calibri</vt:lpstr>
      <vt:lpstr>Microsoft New Tai Lue</vt:lpstr>
      <vt:lpstr>Blue-Grey-PowerPoint-Template</vt:lpstr>
      <vt:lpstr>17. Evadiendo IDS, Firewalls y Honeypots</vt:lpstr>
      <vt:lpstr>Sistema de Detección de Intrusos</vt:lpstr>
      <vt:lpstr>Maneras de detectar una intrusión</vt:lpstr>
      <vt:lpstr>Tipos de IDS</vt:lpstr>
      <vt:lpstr>Tipos de IDS</vt:lpstr>
      <vt:lpstr>Sistemas Verificadores de Integridad (SIV)</vt:lpstr>
      <vt:lpstr>Indicadores Generales de Intrusiones</vt:lpstr>
      <vt:lpstr>Indicadores Generales de Intrusiones</vt:lpstr>
      <vt:lpstr>Indicaciones Generales de Intrusiones al sistema</vt:lpstr>
      <vt:lpstr>Firewall</vt:lpstr>
      <vt:lpstr>Arquitectura del Firewall</vt:lpstr>
      <vt:lpstr>Arquitectura del Firewall</vt:lpstr>
      <vt:lpstr>Screened subnet</vt:lpstr>
      <vt:lpstr>Zona desmilitarizada</vt:lpstr>
      <vt:lpstr>Tipos de firewall</vt:lpstr>
      <vt:lpstr>Filtrado de paquetes Firewall</vt:lpstr>
      <vt:lpstr>Firewall de puerta de enlace a nivel de circuito</vt:lpstr>
      <vt:lpstr>Firewall a nivel de aplicación</vt:lpstr>
      <vt:lpstr>Firewall de inspección multicapa Stateful</vt:lpstr>
      <vt:lpstr>Identificación de Firewall: Escaneo de puertos</vt:lpstr>
      <vt:lpstr>Identificación de Firewall: Firewalking</vt:lpstr>
      <vt:lpstr>Identificación de Firewall: Firewalking</vt:lpstr>
      <vt:lpstr>Identificación de Firewall: Banner Grabbing</vt:lpstr>
      <vt:lpstr>Honeypot</vt:lpstr>
      <vt:lpstr>Presentación de PowerPoint</vt:lpstr>
      <vt:lpstr>Tipos de honeypots</vt:lpstr>
      <vt:lpstr>Tipos de honeypots</vt:lpstr>
      <vt:lpstr>¿Cómo configurar un Honeypot?</vt:lpstr>
      <vt:lpstr>IDS, Firewall y Sistema Honeyspot</vt:lpstr>
      <vt:lpstr>¿Cómo funciona Snort?</vt:lpstr>
      <vt:lpstr>Reglas Snort</vt:lpstr>
      <vt:lpstr>Regla de acciones y protocolos IP</vt:lpstr>
      <vt:lpstr>Reglas Snort: El Operador de dirección y direcciones IP</vt:lpstr>
      <vt:lpstr>Direcciones IP</vt:lpstr>
      <vt:lpstr>Reglas Snort: Números de puertos</vt:lpstr>
      <vt:lpstr>Reglas Snort: Números de puertos</vt:lpstr>
      <vt:lpstr>Herramienta IDS: Tipping Point</vt:lpstr>
      <vt:lpstr>Herramienta IDS: Tipping Point</vt:lpstr>
      <vt:lpstr>Herramienta Honeypot: KFSensor</vt:lpstr>
      <vt:lpstr>Herramienta Honeypot: SPECTER</vt:lpstr>
      <vt:lpstr>Evasión de IDS</vt:lpstr>
      <vt:lpstr>Evasión</vt:lpstr>
      <vt:lpstr>Ataque DoS</vt:lpstr>
      <vt:lpstr>Ofuscar</vt:lpstr>
      <vt:lpstr>Generación de Falso Positivo</vt:lpstr>
      <vt:lpstr>Empalme de sesión</vt:lpstr>
      <vt:lpstr>Empalme de sesión</vt:lpstr>
      <vt:lpstr>Técnica de Evasión Unicode</vt:lpstr>
      <vt:lpstr>Ataques Time-To-Live</vt:lpstr>
      <vt:lpstr>Paquetes RST Inválidos</vt:lpstr>
      <vt:lpstr>Paquetes RST Inválidos</vt:lpstr>
      <vt:lpstr>Paquetes RST Inválidos</vt:lpstr>
      <vt:lpstr>Bandera de emergencia</vt:lpstr>
      <vt:lpstr>Bandera de emergencia</vt:lpstr>
      <vt:lpstr>Código shell polimórfico</vt:lpstr>
      <vt:lpstr>Código Shell Polimórfico</vt:lpstr>
      <vt:lpstr>Ataques en la capa Aplicación</vt:lpstr>
      <vt:lpstr>Ataques en la capa Aplicación</vt:lpstr>
      <vt:lpstr>Desincronización: Pre Conexión SYN</vt:lpstr>
      <vt:lpstr>Desincronización: Post Conexión SYN</vt:lpstr>
      <vt:lpstr>Desincronización: Post Conexión SYN</vt:lpstr>
      <vt:lpstr>Otros tipos de evasión</vt:lpstr>
      <vt:lpstr>Evadiendo Firewalls</vt:lpstr>
      <vt:lpstr>Evadiendo Firewalls</vt:lpstr>
      <vt:lpstr>Evadiendo Firewalls</vt:lpstr>
      <vt:lpstr>Evadiendo Firewalls</vt:lpstr>
      <vt:lpstr>Evadiendo Firewalls</vt:lpstr>
      <vt:lpstr>Evadiendo Firewalls</vt:lpstr>
      <vt:lpstr>Evadiendo Firewalls</vt:lpstr>
      <vt:lpstr>Evadiendo Firewalls</vt:lpstr>
      <vt:lpstr>Evadiendo Firewalls</vt:lpstr>
      <vt:lpstr>Evadiendo Firewalls</vt:lpstr>
      <vt:lpstr>Evadiendo Firewalls</vt:lpstr>
      <vt:lpstr>Evadiendo Firewalls</vt:lpstr>
      <vt:lpstr>Evadiendo Firewalls</vt:lpstr>
      <vt:lpstr>Evadiendo Firewalls</vt:lpstr>
      <vt:lpstr>Herramienta de detección de Honeypot</vt:lpstr>
      <vt:lpstr>Herramientas de evasíón de Firewall</vt:lpstr>
      <vt:lpstr>Herramientas de evasión de Firewall</vt:lpstr>
      <vt:lpstr>Contramedidas</vt:lpstr>
      <vt:lpstr>Contramedidas</vt:lpstr>
      <vt:lpstr>Contramedidas</vt:lpstr>
      <vt:lpstr>Test de Intrusión</vt:lpstr>
      <vt:lpstr>Presentación de PowerPoint</vt:lpstr>
      <vt:lpstr>Test de intrusión al IDS</vt:lpstr>
      <vt:lpstr>Presentación de PowerPoint</vt:lpstr>
      <vt:lpstr>¡Muchas 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cp:lastModifiedBy>
  <cp:revision>36</cp:revision>
  <dcterms:created xsi:type="dcterms:W3CDTF">2013-11-09T01:50:01Z</dcterms:created>
  <dcterms:modified xsi:type="dcterms:W3CDTF">2014-07-08T01:49:31Z</dcterms:modified>
</cp:coreProperties>
</file>