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18. Desbordamiento de Búfer</a:t>
            </a:r>
            <a:endParaRPr lang="es-B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Julio Javier Iglesias Pérez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52979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Buffer </a:t>
            </a:r>
            <a:r>
              <a:rPr lang="es-BO" dirty="0"/>
              <a:t>Overflow</a:t>
            </a:r>
            <a:r>
              <a:rPr lang="es-BO" dirty="0"/>
              <a:t> basado en los </a:t>
            </a:r>
            <a:r>
              <a:rPr lang="es-BO" dirty="0"/>
              <a:t>Heap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3000" dirty="0"/>
              <a:t>Si una aplicación copia datos sin revisar si no se ajusta dentro de un destino, los atacantes pueden abastecer a la aplicación con datos largos, </a:t>
            </a:r>
            <a:r>
              <a:rPr lang="es-BO" sz="3000" dirty="0" smtClean="0"/>
              <a:t>sobrescribiendo </a:t>
            </a:r>
            <a:r>
              <a:rPr lang="es-BO" sz="3000" dirty="0"/>
              <a:t>la información de administración de los </a:t>
            </a:r>
            <a:r>
              <a:rPr lang="es-BO" sz="3000" dirty="0"/>
              <a:t>heap</a:t>
            </a:r>
            <a:r>
              <a:rPr lang="es-BO" sz="3000" dirty="0"/>
              <a:t>.</a:t>
            </a:r>
          </a:p>
          <a:p>
            <a:r>
              <a:rPr lang="es-BO" sz="3000" dirty="0" smtClean="0"/>
              <a:t>El </a:t>
            </a:r>
            <a:r>
              <a:rPr lang="es-BO" sz="3000" dirty="0"/>
              <a:t>atacante hace un buffer </a:t>
            </a:r>
            <a:r>
              <a:rPr lang="es-BO" sz="3000" dirty="0"/>
              <a:t>overflow</a:t>
            </a:r>
            <a:r>
              <a:rPr lang="es-BO" sz="3000" dirty="0"/>
              <a:t> en la parte más pequeña del </a:t>
            </a:r>
            <a:r>
              <a:rPr lang="es-BO" sz="3000" dirty="0"/>
              <a:t>heap</a:t>
            </a:r>
            <a:r>
              <a:rPr lang="es-BO" sz="3000" dirty="0"/>
              <a:t>, </a:t>
            </a:r>
            <a:r>
              <a:rPr lang="es-BO" sz="3000" dirty="0" smtClean="0"/>
              <a:t>sobrescribiendo </a:t>
            </a:r>
            <a:r>
              <a:rPr lang="es-BO" sz="3000" dirty="0"/>
              <a:t>las otras variables dinámicas, que puede llegar a tener </a:t>
            </a:r>
            <a:r>
              <a:rPr lang="es-BO" sz="3000" dirty="0" smtClean="0"/>
              <a:t>efectos </a:t>
            </a:r>
            <a:r>
              <a:rPr lang="es-BO" sz="3000" dirty="0"/>
              <a:t>no esperados y no deseados.</a:t>
            </a:r>
          </a:p>
        </p:txBody>
      </p:sp>
    </p:spTree>
    <p:extLst>
      <p:ext uri="{BB962C8B-B14F-4D97-AF65-F5344CB8AC3E}">
        <p14:creationId xmlns:p14="http://schemas.microsoft.com/office/powerpoint/2010/main" val="406273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Operaciones de Pila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/>
              <a:t>POP: Quitar un ítem desde la parte superior de la pila.</a:t>
            </a:r>
          </a:p>
          <a:p>
            <a:r>
              <a:rPr lang="es-BO" dirty="0" smtClean="0"/>
              <a:t>-</a:t>
            </a:r>
            <a:r>
              <a:rPr lang="es-BO" dirty="0" smtClean="0"/>
              <a:t>Push</a:t>
            </a:r>
            <a:r>
              <a:rPr lang="es-BO" dirty="0"/>
              <a:t>: Coloca un ítem en la parte superior de la pila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r>
              <a:rPr lang="es-BO" dirty="0"/>
              <a:t>Estas operaciones </a:t>
            </a:r>
            <a:r>
              <a:rPr lang="es-BO" dirty="0" smtClean="0"/>
              <a:t>retornar </a:t>
            </a:r>
            <a:r>
              <a:rPr lang="es-BO" dirty="0"/>
              <a:t>contenido señalado por el puntero y cambia el puntero</a:t>
            </a:r>
          </a:p>
          <a:p>
            <a:pPr lvl="1"/>
            <a:r>
              <a:rPr lang="es-BO" dirty="0" smtClean="0"/>
              <a:t>Puntero </a:t>
            </a:r>
            <a:r>
              <a:rPr lang="es-BO" dirty="0"/>
              <a:t>de Instrucción Extendida: EIP Apunta al código que esta en ejecución. Cuando se llama a una función, esta se guarda en la pila para uso posterior.</a:t>
            </a:r>
          </a:p>
        </p:txBody>
      </p:sp>
    </p:spTree>
    <p:extLst>
      <p:ext uri="{BB962C8B-B14F-4D97-AF65-F5344CB8AC3E}">
        <p14:creationId xmlns:p14="http://schemas.microsoft.com/office/powerpoint/2010/main" val="92831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Operaciones de Pila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BO" dirty="0"/>
              <a:t>Puntero de Pila extendida: ESP apunta a la posición actual en la pila y permite que se puedan agregar y quitar cosas de la pila utilizando las operaciones pop y </a:t>
            </a:r>
            <a:r>
              <a:rPr lang="es-BO" dirty="0"/>
              <a:t>push</a:t>
            </a:r>
            <a:r>
              <a:rPr lang="es-BO" dirty="0"/>
              <a:t> o dirige los punteros de manipulación de la pila.</a:t>
            </a:r>
          </a:p>
          <a:p>
            <a:pPr lvl="1"/>
            <a:r>
              <a:rPr lang="es-BO" dirty="0" smtClean="0"/>
              <a:t>Puntero </a:t>
            </a:r>
            <a:r>
              <a:rPr lang="es-BO" dirty="0"/>
              <a:t>de Base Extendida: EBP sirve como punto estático para referenciar información como variables y datos en una función utilizando compensaciones. Esto </a:t>
            </a:r>
            <a:r>
              <a:rPr lang="es-BO" dirty="0" smtClean="0"/>
              <a:t>casi </a:t>
            </a:r>
            <a:r>
              <a:rPr lang="es-BO" dirty="0"/>
              <a:t>siempre apunta a la parte superior de la pila para una función.</a:t>
            </a:r>
          </a:p>
        </p:txBody>
      </p:sp>
    </p:spTree>
    <p:extLst>
      <p:ext uri="{BB962C8B-B14F-4D97-AF65-F5344CB8AC3E}">
        <p14:creationId xmlns:p14="http://schemas.microsoft.com/office/powerpoint/2010/main" val="153167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Shellcode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Es un pequeño código utilizado como </a:t>
            </a:r>
            <a:r>
              <a:rPr lang="es-BO" dirty="0"/>
              <a:t>payload</a:t>
            </a:r>
            <a:r>
              <a:rPr lang="es-BO" dirty="0"/>
              <a:t> en la explotación o vulnerabilidad de software</a:t>
            </a:r>
            <a:r>
              <a:rPr lang="es-BO" dirty="0" smtClean="0"/>
              <a:t>.</a:t>
            </a:r>
          </a:p>
          <a:p>
            <a:endParaRPr lang="es-BO" dirty="0"/>
          </a:p>
          <a:p>
            <a:r>
              <a:rPr lang="es-BO" dirty="0" smtClean="0"/>
              <a:t>Los </a:t>
            </a:r>
            <a:r>
              <a:rPr lang="es-BO" dirty="0"/>
              <a:t>buffers son blancos blandos para los atacantes y ellos hacen </a:t>
            </a:r>
            <a:r>
              <a:rPr lang="es-BO" dirty="0"/>
              <a:t>overflow</a:t>
            </a:r>
            <a:r>
              <a:rPr lang="es-BO" dirty="0"/>
              <a:t> de manera fácil si es que las condiciones están propicias.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8446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Shellcode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Buffer </a:t>
            </a:r>
            <a:r>
              <a:rPr lang="es-BO" dirty="0"/>
              <a:t>overflow</a:t>
            </a:r>
            <a:r>
              <a:rPr lang="es-BO" dirty="0"/>
              <a:t> </a:t>
            </a:r>
            <a:r>
              <a:rPr lang="es-BO" dirty="0"/>
              <a:t>shellcodes</a:t>
            </a:r>
            <a:r>
              <a:rPr lang="es-BO" dirty="0"/>
              <a:t>, escritos en lenguaje ensamblador, explotan vulnerabilidades en la pila y en la </a:t>
            </a:r>
            <a:r>
              <a:rPr lang="es-BO" dirty="0" smtClean="0"/>
              <a:t>administración </a:t>
            </a:r>
            <a:r>
              <a:rPr lang="es-BO" dirty="0"/>
              <a:t>de la memoria </a:t>
            </a:r>
            <a:r>
              <a:rPr lang="es-BO" dirty="0"/>
              <a:t>heap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Ejemplo:</a:t>
            </a:r>
          </a:p>
          <a:p>
            <a:pPr marL="0" indent="0">
              <a:buNone/>
            </a:pPr>
            <a:r>
              <a:rPr lang="es-BO" i="1" dirty="0">
                <a:solidFill>
                  <a:srgbClr val="FF0000"/>
                </a:solidFill>
              </a:rPr>
              <a:t>"\x2d\x0b\xd8\x9a\</a:t>
            </a:r>
            <a:r>
              <a:rPr lang="es-BO" i="1" dirty="0">
                <a:solidFill>
                  <a:srgbClr val="FF0000"/>
                </a:solidFill>
              </a:rPr>
              <a:t>xac</a:t>
            </a:r>
            <a:r>
              <a:rPr lang="es-BO" i="1" dirty="0">
                <a:solidFill>
                  <a:srgbClr val="FF0000"/>
                </a:solidFill>
              </a:rPr>
              <a:t>\x15\xa1\x6e\x2f\x0b\</a:t>
            </a:r>
            <a:r>
              <a:rPr lang="es-BO" i="1" dirty="0">
                <a:solidFill>
                  <a:srgbClr val="FF0000"/>
                </a:solidFill>
              </a:rPr>
              <a:t>xdc</a:t>
            </a:r>
            <a:r>
              <a:rPr lang="es-BO" i="1" dirty="0">
                <a:solidFill>
                  <a:srgbClr val="FF0000"/>
                </a:solidFill>
              </a:rPr>
              <a:t>\</a:t>
            </a:r>
            <a:r>
              <a:rPr lang="es-BO" i="1" dirty="0">
                <a:solidFill>
                  <a:srgbClr val="FF0000"/>
                </a:solidFill>
              </a:rPr>
              <a:t>xda</a:t>
            </a:r>
            <a:r>
              <a:rPr lang="es-BO" i="1" dirty="0">
                <a:solidFill>
                  <a:srgbClr val="FF0000"/>
                </a:solidFill>
              </a:rPr>
              <a:t>\x90\x0b\x80\x0e"</a:t>
            </a:r>
          </a:p>
          <a:p>
            <a:pPr marL="0" indent="0">
              <a:buNone/>
            </a:pPr>
            <a:r>
              <a:rPr lang="es-BO" i="1" dirty="0">
                <a:solidFill>
                  <a:srgbClr val="FF0000"/>
                </a:solidFill>
              </a:rPr>
              <a:t>"\x92\x03\xa0\x08\x94\x1a\x80\x0a\x9c\x03\xa0\x10\</a:t>
            </a:r>
            <a:r>
              <a:rPr lang="es-BO" i="1" dirty="0">
                <a:solidFill>
                  <a:srgbClr val="FF0000"/>
                </a:solidFill>
              </a:rPr>
              <a:t>xec</a:t>
            </a:r>
            <a:r>
              <a:rPr lang="es-BO" i="1" dirty="0">
                <a:solidFill>
                  <a:srgbClr val="FF0000"/>
                </a:solidFill>
              </a:rPr>
              <a:t>\x3b\</a:t>
            </a:r>
            <a:r>
              <a:rPr lang="es-BO" i="1" dirty="0">
                <a:solidFill>
                  <a:srgbClr val="FF0000"/>
                </a:solidFill>
              </a:rPr>
              <a:t>xbf</a:t>
            </a:r>
            <a:r>
              <a:rPr lang="es-BO" i="1" dirty="0">
                <a:solidFill>
                  <a:srgbClr val="FF0000"/>
                </a:solidFill>
              </a:rPr>
              <a:t>\xf0"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4013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No Operaciones (</a:t>
            </a:r>
            <a:r>
              <a:rPr lang="es-BO" dirty="0"/>
              <a:t>NOPs</a:t>
            </a:r>
            <a:r>
              <a:rPr lang="es-BO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La mayoría de los </a:t>
            </a:r>
            <a:r>
              <a:rPr lang="es-BO" dirty="0"/>
              <a:t>CPUs</a:t>
            </a:r>
            <a:r>
              <a:rPr lang="es-BO" dirty="0"/>
              <a:t> no tienen la instrucción NOP (no hace nada pero avanza el puntero de instrucción).</a:t>
            </a:r>
          </a:p>
          <a:p>
            <a:r>
              <a:rPr lang="es-BO" dirty="0" smtClean="0"/>
              <a:t>Usualmente</a:t>
            </a:r>
            <a:r>
              <a:rPr lang="es-BO" dirty="0"/>
              <a:t>, se puede colocar algo de esto por adelantado de su programa (en la cadena). Mientras que la nueva dirección de retorno apunte al NOT, está bien</a:t>
            </a:r>
            <a:r>
              <a:rPr lang="es-BO" dirty="0" smtClean="0"/>
              <a:t>.</a:t>
            </a:r>
          </a:p>
          <a:p>
            <a:r>
              <a:rPr lang="es-BO" dirty="0"/>
              <a:t>La mayoría de los IDS buscan por las firmas de los NOT </a:t>
            </a:r>
            <a:r>
              <a:rPr lang="es-BO" dirty="0"/>
              <a:t>sleds</a:t>
            </a:r>
            <a:r>
              <a:rPr lang="es-BO" dirty="0"/>
              <a:t> (trineos).</a:t>
            </a:r>
          </a:p>
        </p:txBody>
      </p:sp>
    </p:spTree>
    <p:extLst>
      <p:ext uri="{BB962C8B-B14F-4D97-AF65-F5344CB8AC3E}">
        <p14:creationId xmlns:p14="http://schemas.microsoft.com/office/powerpoint/2010/main" val="3012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No Operaciones (</a:t>
            </a:r>
            <a:r>
              <a:rPr lang="es-BO" dirty="0" smtClean="0"/>
              <a:t>NOPs</a:t>
            </a:r>
            <a:r>
              <a:rPr lang="es-BO" dirty="0" smtClean="0"/>
              <a:t>)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/>
          </a:bodyPr>
          <a:lstStyle/>
          <a:p>
            <a:r>
              <a:rPr lang="es-BO" dirty="0"/>
              <a:t>El atacante rellena el comienzo del buffer </a:t>
            </a:r>
            <a:r>
              <a:rPr lang="es-BO" dirty="0"/>
              <a:t>overflow</a:t>
            </a:r>
            <a:r>
              <a:rPr lang="es-BO" dirty="0"/>
              <a:t> previsto con una gran cantidad de ejecución de instrucciones NPP, </a:t>
            </a:r>
            <a:r>
              <a:rPr lang="es-BO" dirty="0" smtClean="0"/>
              <a:t>así </a:t>
            </a:r>
            <a:r>
              <a:rPr lang="es-BO" dirty="0"/>
              <a:t>el CPU no hace nada asta que llega el "evento principal" (que precede del puntero de retorno).</a:t>
            </a:r>
          </a:p>
          <a:p>
            <a:r>
              <a:rPr lang="es-BO" dirty="0" smtClean="0"/>
              <a:t>ADMutate</a:t>
            </a:r>
            <a:r>
              <a:rPr lang="es-BO" dirty="0" smtClean="0"/>
              <a:t> </a:t>
            </a:r>
            <a:r>
              <a:rPr lang="es-BO" dirty="0"/>
              <a:t>(por K2) </a:t>
            </a:r>
            <a:r>
              <a:rPr lang="es-BO" dirty="0" smtClean="0"/>
              <a:t>acepta </a:t>
            </a:r>
            <a:r>
              <a:rPr lang="es-BO" dirty="0"/>
              <a:t>un </a:t>
            </a:r>
            <a:r>
              <a:rPr lang="es-BO" dirty="0"/>
              <a:t>exploit</a:t>
            </a:r>
            <a:r>
              <a:rPr lang="es-BO" dirty="0"/>
              <a:t> buffer </a:t>
            </a:r>
            <a:r>
              <a:rPr lang="es-BO" dirty="0"/>
              <a:t>overflow</a:t>
            </a:r>
            <a:r>
              <a:rPr lang="es-BO" dirty="0"/>
              <a:t> como entrada y aleatoriamente crea una versión equivalente de funcionalidad (polimorfismo).</a:t>
            </a:r>
          </a:p>
        </p:txBody>
      </p:sp>
    </p:spTree>
    <p:extLst>
      <p:ext uri="{BB962C8B-B14F-4D97-AF65-F5344CB8AC3E}">
        <p14:creationId xmlns:p14="http://schemas.microsoft.com/office/powerpoint/2010/main" val="131756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Metodología Buffer </a:t>
            </a:r>
            <a:r>
              <a:rPr lang="es-BO" dirty="0"/>
              <a:t>Overflow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3000" dirty="0"/>
              <a:t>Entender el tipo de pila y </a:t>
            </a:r>
            <a:r>
              <a:rPr lang="es-BO" sz="3000" dirty="0"/>
              <a:t>heap</a:t>
            </a:r>
            <a:r>
              <a:rPr lang="es-BO" sz="3000" dirty="0"/>
              <a:t> del proceso de memoria.</a:t>
            </a:r>
          </a:p>
          <a:p>
            <a:r>
              <a:rPr lang="es-BO" sz="3000" dirty="0" smtClean="0"/>
              <a:t>Conocimiento </a:t>
            </a:r>
            <a:r>
              <a:rPr lang="es-BO" sz="3000" dirty="0"/>
              <a:t>sobre lenguaje máquina y ensamblador.</a:t>
            </a:r>
          </a:p>
          <a:p>
            <a:r>
              <a:rPr lang="es-BO" sz="3000" dirty="0" smtClean="0"/>
              <a:t>Conocimiento </a:t>
            </a:r>
            <a:r>
              <a:rPr lang="es-BO" sz="3000" dirty="0"/>
              <a:t>de cómo las llamadas al sistema trabajan a nivel de código maquina.</a:t>
            </a:r>
          </a:p>
          <a:p>
            <a:r>
              <a:rPr lang="es-BO" sz="3000" dirty="0" smtClean="0"/>
              <a:t>Conocimiento </a:t>
            </a:r>
            <a:r>
              <a:rPr lang="es-BO" sz="3000" dirty="0"/>
              <a:t>de programación en C y Perl.</a:t>
            </a:r>
          </a:p>
          <a:p>
            <a:r>
              <a:rPr lang="es-BO" sz="3000" dirty="0" smtClean="0"/>
              <a:t>Familiaridad </a:t>
            </a:r>
            <a:r>
              <a:rPr lang="es-BO" sz="3000" dirty="0"/>
              <a:t>con herramientas de compilación y </a:t>
            </a:r>
            <a:r>
              <a:rPr lang="es-BO" sz="3000" dirty="0"/>
              <a:t>debugger</a:t>
            </a:r>
            <a:r>
              <a:rPr lang="es-BO" sz="3000" dirty="0"/>
              <a:t> como </a:t>
            </a:r>
            <a:r>
              <a:rPr lang="es-BO" sz="3000" dirty="0"/>
              <a:t>gdb</a:t>
            </a:r>
            <a:r>
              <a:rPr lang="es-BO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172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Pasos Buffer </a:t>
            </a:r>
            <a:r>
              <a:rPr lang="es-BO" dirty="0"/>
              <a:t>Overflow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Paso 1. Encontrar la presencia y locación de la vulnerabilidad buffer </a:t>
            </a:r>
            <a:r>
              <a:rPr lang="es-BO" dirty="0"/>
              <a:t>overflow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Paso 2. Escribir más datos de lo que el buffer pueda manejar.</a:t>
            </a:r>
          </a:p>
          <a:p>
            <a:pPr marL="0" indent="0">
              <a:buNone/>
            </a:pPr>
            <a:r>
              <a:rPr lang="es-BO" dirty="0"/>
              <a:t>Paso 3. </a:t>
            </a:r>
            <a:r>
              <a:rPr lang="es-BO" dirty="0" smtClean="0"/>
              <a:t>Sobrescribir </a:t>
            </a:r>
            <a:r>
              <a:rPr lang="es-BO" dirty="0"/>
              <a:t>la dirección de retorno de la función.</a:t>
            </a:r>
          </a:p>
          <a:p>
            <a:pPr marL="0" indent="0">
              <a:buNone/>
            </a:pPr>
            <a:r>
              <a:rPr lang="es-BO" dirty="0"/>
              <a:t>Paso 4. Cambiar el flujo de ejecución al código hacker.</a:t>
            </a:r>
          </a:p>
        </p:txBody>
      </p:sp>
    </p:spTree>
    <p:extLst>
      <p:ext uri="{BB962C8B-B14F-4D97-AF65-F5344CB8AC3E}">
        <p14:creationId xmlns:p14="http://schemas.microsoft.com/office/powerpoint/2010/main" val="10559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Atacando un programa real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2800" dirty="0" smtClean="0"/>
              <a:t>Asumiendo </a:t>
            </a:r>
            <a:r>
              <a:rPr lang="es-BO" sz="2800" dirty="0"/>
              <a:t>que la función de cadena es explotada, el atacante puede </a:t>
            </a:r>
            <a:r>
              <a:rPr lang="es-BO" sz="2800" dirty="0" smtClean="0"/>
              <a:t>enviar </a:t>
            </a:r>
            <a:r>
              <a:rPr lang="es-BO" sz="2800" dirty="0"/>
              <a:t>cadenas largas como entrada. Esta </a:t>
            </a:r>
            <a:r>
              <a:rPr lang="es-BO" sz="2800" dirty="0" smtClean="0"/>
              <a:t>cadena </a:t>
            </a:r>
            <a:r>
              <a:rPr lang="es-BO" sz="2800" dirty="0"/>
              <a:t>hace un </a:t>
            </a:r>
            <a:r>
              <a:rPr lang="es-BO" sz="2800" dirty="0"/>
              <a:t>overflow</a:t>
            </a:r>
            <a:r>
              <a:rPr lang="es-BO" sz="2800" dirty="0"/>
              <a:t> al buffer y causa un error de segmentación.</a:t>
            </a:r>
          </a:p>
          <a:p>
            <a:r>
              <a:rPr lang="es-BO" sz="2800" dirty="0" smtClean="0"/>
              <a:t>El </a:t>
            </a:r>
            <a:r>
              <a:rPr lang="es-BO" sz="2800" dirty="0"/>
              <a:t>punto de retorno de la función es </a:t>
            </a:r>
            <a:r>
              <a:rPr lang="es-BO" sz="2800" dirty="0" smtClean="0"/>
              <a:t>sobrescrita, </a:t>
            </a:r>
            <a:r>
              <a:rPr lang="es-BO" sz="2800" dirty="0"/>
              <a:t>y el atacante tiene éxito en la alteración del flujo de ejecución.</a:t>
            </a:r>
          </a:p>
          <a:p>
            <a:r>
              <a:rPr lang="es-BO" sz="2800" dirty="0" smtClean="0"/>
              <a:t>Si </a:t>
            </a:r>
            <a:r>
              <a:rPr lang="es-BO" sz="2800" dirty="0"/>
              <a:t>el usuario ha insertado código en la entrada, él o ella tiene que saber la dirección y tamaño exactos de la pila y hacer un puntero de retorno a su código para la ejecución.</a:t>
            </a:r>
          </a:p>
        </p:txBody>
      </p:sp>
    </p:spTree>
    <p:extLst>
      <p:ext uri="{BB962C8B-B14F-4D97-AF65-F5344CB8AC3E}">
        <p14:creationId xmlns:p14="http://schemas.microsoft.com/office/powerpoint/2010/main" val="63740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Introducción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Un buffer </a:t>
            </a:r>
            <a:r>
              <a:rPr lang="es-BO" dirty="0" smtClean="0"/>
              <a:t>overflow</a:t>
            </a:r>
            <a:r>
              <a:rPr lang="es-BO" dirty="0" smtClean="0"/>
              <a:t> </a:t>
            </a:r>
            <a:r>
              <a:rPr lang="es-BO" dirty="0"/>
              <a:t>ocurre cuando un </a:t>
            </a:r>
            <a:r>
              <a:rPr lang="es-BO" dirty="0" smtClean="0"/>
              <a:t>búfer </a:t>
            </a:r>
            <a:r>
              <a:rPr lang="es-BO" dirty="0"/>
              <a:t>que ha sido alojado en un espacio de almacenamiento tiene más datos copiados de los que puede </a:t>
            </a:r>
            <a:r>
              <a:rPr lang="es-BO" dirty="0" smtClean="0"/>
              <a:t>manejar.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Cuando el programa es compilado y ejecutado, </a:t>
            </a:r>
            <a:r>
              <a:rPr lang="es-BO" dirty="0" smtClean="0"/>
              <a:t>asignará </a:t>
            </a:r>
            <a:r>
              <a:rPr lang="es-BO" dirty="0"/>
              <a:t>un bloque de memoria de longitud 11 bytes para sostener la cadena atacante.</a:t>
            </a:r>
          </a:p>
        </p:txBody>
      </p:sp>
    </p:spTree>
    <p:extLst>
      <p:ext uri="{BB962C8B-B14F-4D97-AF65-F5344CB8AC3E}">
        <p14:creationId xmlns:p14="http://schemas.microsoft.com/office/powerpoint/2010/main" val="41379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Overflow</a:t>
            </a:r>
            <a:r>
              <a:rPr lang="es-BO" dirty="0"/>
              <a:t> utilizando cadena de formato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/>
              <a:t>En C, consideramos este ejemplo de </a:t>
            </a:r>
            <a:r>
              <a:rPr lang="es-BO" dirty="0"/>
              <a:t>BoF</a:t>
            </a:r>
            <a:r>
              <a:rPr lang="es-BO" dirty="0"/>
              <a:t> utilizando un problema de cadena de formato:</a:t>
            </a:r>
          </a:p>
          <a:p>
            <a:pPr marL="0" indent="0">
              <a:buNone/>
            </a:pPr>
            <a:r>
              <a:rPr lang="es-BO" sz="2600" i="1" dirty="0">
                <a:solidFill>
                  <a:srgbClr val="FF0000"/>
                </a:solidFill>
              </a:rPr>
              <a:t>char</a:t>
            </a:r>
            <a:r>
              <a:rPr lang="es-BO" sz="2600" i="1" dirty="0">
                <a:solidFill>
                  <a:srgbClr val="FF0000"/>
                </a:solidFill>
              </a:rPr>
              <a:t> </a:t>
            </a:r>
            <a:r>
              <a:rPr lang="es-BO" sz="2600" i="1" dirty="0">
                <a:solidFill>
                  <a:srgbClr val="FF0000"/>
                </a:solidFill>
              </a:rPr>
              <a:t>errmsg</a:t>
            </a:r>
            <a:r>
              <a:rPr lang="es-BO" sz="2600" i="1" dirty="0">
                <a:solidFill>
                  <a:srgbClr val="FF0000"/>
                </a:solidFill>
              </a:rPr>
              <a:t>[512],</a:t>
            </a:r>
          </a:p>
          <a:p>
            <a:pPr marL="0" indent="0">
              <a:buNone/>
            </a:pPr>
            <a:r>
              <a:rPr lang="es-BO" sz="2600" i="1" dirty="0">
                <a:solidFill>
                  <a:srgbClr val="FF0000"/>
                </a:solidFill>
              </a:rPr>
              <a:t>outbuf</a:t>
            </a:r>
            <a:r>
              <a:rPr lang="es-BO" sz="2600" i="1" dirty="0">
                <a:solidFill>
                  <a:srgbClr val="FF0000"/>
                </a:solidFill>
              </a:rPr>
              <a:t>[512];</a:t>
            </a:r>
          </a:p>
          <a:p>
            <a:pPr marL="0" indent="0">
              <a:buNone/>
            </a:pPr>
            <a:r>
              <a:rPr lang="es-BO" sz="2600" i="1" dirty="0">
                <a:solidFill>
                  <a:srgbClr val="FF0000"/>
                </a:solidFill>
              </a:rPr>
              <a:t>sprintf</a:t>
            </a:r>
            <a:r>
              <a:rPr lang="es-BO" sz="2600" i="1" dirty="0">
                <a:solidFill>
                  <a:srgbClr val="FF0000"/>
                </a:solidFill>
              </a:rPr>
              <a:t> (</a:t>
            </a:r>
            <a:r>
              <a:rPr lang="es-BO" sz="2600" i="1" dirty="0">
                <a:solidFill>
                  <a:srgbClr val="FF0000"/>
                </a:solidFill>
              </a:rPr>
              <a:t>errmsg</a:t>
            </a:r>
            <a:r>
              <a:rPr lang="es-BO" sz="2600" i="1" dirty="0">
                <a:solidFill>
                  <a:srgbClr val="FF0000"/>
                </a:solidFill>
              </a:rPr>
              <a:t>, "</a:t>
            </a:r>
            <a:r>
              <a:rPr lang="es-BO" sz="2600" i="1" dirty="0">
                <a:solidFill>
                  <a:srgbClr val="FF0000"/>
                </a:solidFill>
              </a:rPr>
              <a:t>Illegal</a:t>
            </a:r>
            <a:endParaRPr lang="es-BO" sz="2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600" i="1" dirty="0">
                <a:solidFill>
                  <a:srgbClr val="FF0000"/>
                </a:solidFill>
              </a:rPr>
              <a:t>command</a:t>
            </a:r>
            <a:r>
              <a:rPr lang="es-BO" sz="2600" i="1" dirty="0">
                <a:solidFill>
                  <a:srgbClr val="FF0000"/>
                </a:solidFill>
              </a:rPr>
              <a:t>: %400s", </a:t>
            </a:r>
            <a:r>
              <a:rPr lang="es-BO" sz="2600" i="1" dirty="0">
                <a:solidFill>
                  <a:srgbClr val="FF0000"/>
                </a:solidFill>
              </a:rPr>
              <a:t>user</a:t>
            </a:r>
            <a:r>
              <a:rPr lang="es-BO" sz="2600" i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s-BO" sz="2600" i="1" dirty="0">
                <a:solidFill>
                  <a:srgbClr val="FF0000"/>
                </a:solidFill>
              </a:rPr>
              <a:t>sprintf</a:t>
            </a:r>
            <a:r>
              <a:rPr lang="es-BO" sz="2600" i="1" dirty="0">
                <a:solidFill>
                  <a:srgbClr val="FF0000"/>
                </a:solidFill>
              </a:rPr>
              <a:t>( </a:t>
            </a:r>
            <a:r>
              <a:rPr lang="es-BO" sz="2600" i="1" dirty="0">
                <a:solidFill>
                  <a:srgbClr val="FF0000"/>
                </a:solidFill>
              </a:rPr>
              <a:t>outbuf</a:t>
            </a:r>
            <a:r>
              <a:rPr lang="es-BO" sz="2600" i="1" dirty="0">
                <a:solidFill>
                  <a:srgbClr val="FF0000"/>
                </a:solidFill>
              </a:rPr>
              <a:t>, </a:t>
            </a:r>
            <a:r>
              <a:rPr lang="es-BO" sz="2600" i="1" dirty="0">
                <a:solidFill>
                  <a:srgbClr val="FF0000"/>
                </a:solidFill>
              </a:rPr>
              <a:t>errmsg</a:t>
            </a:r>
            <a:r>
              <a:rPr lang="es-BO" sz="2600" i="1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s-BO" sz="2600" dirty="0"/>
              <a:t>Que pasa si el usuario = "%500d &lt;</a:t>
            </a:r>
            <a:r>
              <a:rPr lang="es-BO" sz="2600" dirty="0"/>
              <a:t>nops</a:t>
            </a:r>
            <a:r>
              <a:rPr lang="es-BO" sz="2600" dirty="0"/>
              <a:t>&gt; &lt;</a:t>
            </a:r>
            <a:r>
              <a:rPr lang="es-BO" sz="2600" dirty="0"/>
              <a:t>shellcode</a:t>
            </a:r>
            <a:r>
              <a:rPr lang="es-BO" sz="2600" dirty="0"/>
              <a:t>&gt;</a:t>
            </a:r>
          </a:p>
          <a:p>
            <a:r>
              <a:rPr lang="es-BO" sz="2600" dirty="0"/>
              <a:t>Salta la limitación de "%400s"</a:t>
            </a:r>
          </a:p>
          <a:p>
            <a:r>
              <a:rPr lang="es-BO" sz="2600" dirty="0"/>
              <a:t>Hará un </a:t>
            </a:r>
            <a:r>
              <a:rPr lang="es-BO" sz="2600" dirty="0"/>
              <a:t>overflow</a:t>
            </a:r>
            <a:r>
              <a:rPr lang="es-BO" sz="2600" dirty="0"/>
              <a:t> </a:t>
            </a:r>
            <a:r>
              <a:rPr lang="es-BO" sz="2600" dirty="0"/>
              <a:t>outbuf</a:t>
            </a:r>
            <a:endParaRPr lang="es-BO" sz="2600" dirty="0"/>
          </a:p>
          <a:p>
            <a:pPr marL="0" indent="0">
              <a:buNone/>
            </a:pPr>
            <a:endParaRPr lang="es-BO" sz="2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6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Rompiendo la pila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La idea general es </a:t>
            </a:r>
            <a:r>
              <a:rPr lang="es-BO" dirty="0" smtClean="0"/>
              <a:t>desbordar </a:t>
            </a:r>
            <a:r>
              <a:rPr lang="es-BO" dirty="0"/>
              <a:t>al buffer </a:t>
            </a:r>
            <a:r>
              <a:rPr lang="es-BO" dirty="0" smtClean="0"/>
              <a:t>así </a:t>
            </a:r>
            <a:r>
              <a:rPr lang="es-BO" dirty="0"/>
              <a:t>escribe una dirección de retorno.</a:t>
            </a:r>
          </a:p>
          <a:p>
            <a:r>
              <a:rPr lang="es-BO" dirty="0" smtClean="0"/>
              <a:t>Cuando </a:t>
            </a:r>
            <a:r>
              <a:rPr lang="es-BO" dirty="0"/>
              <a:t>la función está hecha saltará a la dirección cuál sea la dirección en la pila.</a:t>
            </a:r>
          </a:p>
          <a:p>
            <a:r>
              <a:rPr lang="es-BO" dirty="0" smtClean="0"/>
              <a:t>BoF</a:t>
            </a:r>
            <a:r>
              <a:rPr lang="es-BO" dirty="0" smtClean="0"/>
              <a:t> </a:t>
            </a:r>
            <a:r>
              <a:rPr lang="es-BO" dirty="0"/>
              <a:t>nos permite cambiar la dirección de retorno de una función.</a:t>
            </a:r>
          </a:p>
          <a:p>
            <a:r>
              <a:rPr lang="es-BO" dirty="0" smtClean="0"/>
              <a:t>Colocar </a:t>
            </a:r>
            <a:r>
              <a:rPr lang="es-BO" dirty="0"/>
              <a:t>algún código en el buffer y colocar la dirección de retorno para que lo apunte.</a:t>
            </a:r>
          </a:p>
        </p:txBody>
      </p:sp>
    </p:spTree>
    <p:extLst>
      <p:ext uri="{BB962C8B-B14F-4D97-AF65-F5344CB8AC3E}">
        <p14:creationId xmlns:p14="http://schemas.microsoft.com/office/powerpoint/2010/main" val="109591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Una vez que la pila está rota...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Obtener </a:t>
            </a:r>
            <a:r>
              <a:rPr lang="es-BO" dirty="0" smtClean="0"/>
              <a:t>acceso</a:t>
            </a:r>
          </a:p>
          <a:p>
            <a:r>
              <a:rPr lang="es-BO" dirty="0"/>
              <a:t>Una vez el proceso vulnerable es comandado, el atacante tiene los mismos privilegios que el proceso y puede obtener acceso normal.</a:t>
            </a:r>
          </a:p>
          <a:p>
            <a:r>
              <a:rPr lang="es-BO" dirty="0" smtClean="0"/>
              <a:t>El </a:t>
            </a:r>
            <a:r>
              <a:rPr lang="es-BO" dirty="0"/>
              <a:t>o ella puede entonces explotar una vulnerabilidad </a:t>
            </a:r>
            <a:r>
              <a:rPr lang="es-BO" dirty="0"/>
              <a:t>BoF</a:t>
            </a:r>
            <a:r>
              <a:rPr lang="es-BO" dirty="0"/>
              <a:t> local para obtener acceso de </a:t>
            </a:r>
            <a:r>
              <a:rPr lang="es-BO" dirty="0" smtClean="0"/>
              <a:t>súper </a:t>
            </a:r>
            <a:r>
              <a:rPr lang="es-BO" dirty="0"/>
              <a:t>usuario.</a:t>
            </a:r>
          </a:p>
        </p:txBody>
      </p:sp>
    </p:spTree>
    <p:extLst>
      <p:ext uri="{BB962C8B-B14F-4D97-AF65-F5344CB8AC3E}">
        <p14:creationId xmlns:p14="http://schemas.microsoft.com/office/powerpoint/2010/main" val="184984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Una vez que la pila está rota...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Crear un </a:t>
            </a:r>
            <a:r>
              <a:rPr lang="es-BO" dirty="0"/>
              <a:t>backdoor</a:t>
            </a:r>
            <a:r>
              <a:rPr lang="es-BO" dirty="0"/>
              <a:t>: </a:t>
            </a:r>
          </a:p>
          <a:p>
            <a:r>
              <a:rPr lang="es-BO" dirty="0" smtClean="0"/>
              <a:t>Utilizando </a:t>
            </a:r>
            <a:r>
              <a:rPr lang="es-BO" dirty="0"/>
              <a:t>inetd</a:t>
            </a:r>
            <a:r>
              <a:rPr lang="es-BO" dirty="0"/>
              <a:t> (</a:t>
            </a:r>
            <a:r>
              <a:rPr lang="es-BO" dirty="0"/>
              <a:t>unix</a:t>
            </a:r>
            <a:r>
              <a:rPr lang="es-BO" dirty="0"/>
              <a:t>).</a:t>
            </a:r>
          </a:p>
          <a:p>
            <a:r>
              <a:rPr lang="es-BO" dirty="0" smtClean="0"/>
              <a:t>Utilizando </a:t>
            </a:r>
            <a:r>
              <a:rPr lang="es-BO" dirty="0" smtClean="0"/>
              <a:t>Trivíal</a:t>
            </a:r>
            <a:r>
              <a:rPr lang="es-BO" dirty="0" smtClean="0"/>
              <a:t> </a:t>
            </a:r>
            <a:r>
              <a:rPr lang="es-BO" dirty="0"/>
              <a:t>FTP (TFTP) </a:t>
            </a:r>
            <a:r>
              <a:rPr lang="es-BO" dirty="0" smtClean="0"/>
              <a:t>incluido </a:t>
            </a:r>
            <a:r>
              <a:rPr lang="es-BO" dirty="0"/>
              <a:t>en </a:t>
            </a:r>
            <a:r>
              <a:rPr lang="es-BO" dirty="0" smtClean="0"/>
              <a:t>Windows </a:t>
            </a:r>
            <a:r>
              <a:rPr lang="es-BO" dirty="0"/>
              <a:t>2000 y algunos Unix.</a:t>
            </a:r>
          </a:p>
          <a:p>
            <a:r>
              <a:rPr lang="es-BO" dirty="0"/>
              <a:t>Utilizar </a:t>
            </a:r>
            <a:r>
              <a:rPr lang="es-BO" dirty="0"/>
              <a:t>Netcat</a:t>
            </a:r>
            <a:r>
              <a:rPr lang="es-BO" dirty="0"/>
              <a:t>: Para realizar </a:t>
            </a:r>
            <a:r>
              <a:rPr lang="es-BO" dirty="0"/>
              <a:t>raw</a:t>
            </a:r>
            <a:r>
              <a:rPr lang="es-BO" dirty="0"/>
              <a:t> y conexiones interactivas</a:t>
            </a:r>
          </a:p>
          <a:p>
            <a:r>
              <a:rPr lang="es-BO" dirty="0" smtClean="0"/>
              <a:t>GUI </a:t>
            </a:r>
            <a:r>
              <a:rPr lang="es-BO" dirty="0"/>
              <a:t>específica de Unix.</a:t>
            </a:r>
          </a:p>
          <a:p>
            <a:r>
              <a:rPr lang="es-BO" dirty="0" smtClean="0"/>
              <a:t>Lanzar </a:t>
            </a:r>
            <a:r>
              <a:rPr lang="es-BO" dirty="0"/>
              <a:t>una nueva conexión </a:t>
            </a:r>
            <a:r>
              <a:rPr lang="es-BO" dirty="0"/>
              <a:t>Xterminal</a:t>
            </a:r>
            <a:r>
              <a:rPr lang="es-BO" dirty="0"/>
              <a:t>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8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Ejemplos </a:t>
            </a:r>
            <a:r>
              <a:rPr lang="es-BO" dirty="0"/>
              <a:t>BoF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Simple </a:t>
            </a:r>
            <a:r>
              <a:rPr lang="es-BO" dirty="0"/>
              <a:t>Overflow</a:t>
            </a:r>
            <a:r>
              <a:rPr lang="es-BO" dirty="0"/>
              <a:t> no </a:t>
            </a:r>
            <a:r>
              <a:rPr lang="es-BO" dirty="0" smtClean="0"/>
              <a:t>controlado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13509" y="206084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BO" sz="2400" i="1" dirty="0" smtClean="0">
                <a:solidFill>
                  <a:srgbClr val="FF0000"/>
                </a:solidFill>
              </a:rPr>
              <a:t>#</a:t>
            </a:r>
            <a:r>
              <a:rPr lang="es-BO" sz="2400" i="1" dirty="0" smtClean="0">
                <a:solidFill>
                  <a:srgbClr val="FF0000"/>
                </a:solidFill>
              </a:rPr>
              <a:t>include</a:t>
            </a:r>
            <a:r>
              <a:rPr lang="es-BO" sz="2400" i="1" dirty="0" smtClean="0">
                <a:solidFill>
                  <a:srgbClr val="FF0000"/>
                </a:solidFill>
              </a:rPr>
              <a:t> &lt;</a:t>
            </a:r>
            <a:r>
              <a:rPr lang="es-BO" sz="2400" i="1" dirty="0" smtClean="0">
                <a:solidFill>
                  <a:srgbClr val="FF0000"/>
                </a:solidFill>
              </a:rPr>
              <a:t>sdtlib.h</a:t>
            </a:r>
            <a:r>
              <a:rPr lang="es-BO" sz="2400" i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dirty="0" smtClean="0">
                <a:solidFill>
                  <a:srgbClr val="FF0000"/>
                </a:solidFill>
              </a:rPr>
              <a:t>#</a:t>
            </a:r>
            <a:r>
              <a:rPr lang="es-BO" sz="2400" i="1" dirty="0" smtClean="0">
                <a:solidFill>
                  <a:srgbClr val="FF0000"/>
                </a:solidFill>
              </a:rPr>
              <a:t>include</a:t>
            </a:r>
            <a:r>
              <a:rPr lang="es-BO" sz="2400" i="1" dirty="0" smtClean="0">
                <a:solidFill>
                  <a:srgbClr val="FF0000"/>
                </a:solidFill>
              </a:rPr>
              <a:t> &lt;</a:t>
            </a:r>
            <a:r>
              <a:rPr lang="es-BO" sz="2400" i="1" dirty="0" smtClean="0">
                <a:solidFill>
                  <a:srgbClr val="FF0000"/>
                </a:solidFill>
              </a:rPr>
              <a:t>sdtio.h</a:t>
            </a:r>
            <a:r>
              <a:rPr lang="es-BO" sz="2400" i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dirty="0" smtClean="0">
                <a:solidFill>
                  <a:srgbClr val="FF0000"/>
                </a:solidFill>
              </a:rPr>
              <a:t>#</a:t>
            </a:r>
            <a:r>
              <a:rPr lang="es-BO" sz="2400" i="1" dirty="0" smtClean="0">
                <a:solidFill>
                  <a:srgbClr val="FF0000"/>
                </a:solidFill>
              </a:rPr>
              <a:t>include</a:t>
            </a:r>
            <a:r>
              <a:rPr lang="es-BO" sz="2400" i="1" dirty="0" smtClean="0">
                <a:solidFill>
                  <a:srgbClr val="FF0000"/>
                </a:solidFill>
              </a:rPr>
              <a:t> &lt;</a:t>
            </a:r>
            <a:r>
              <a:rPr lang="es-BO" sz="2400" i="1" dirty="0" smtClean="0">
                <a:solidFill>
                  <a:srgbClr val="FF0000"/>
                </a:solidFill>
              </a:rPr>
              <a:t>string.h</a:t>
            </a:r>
            <a:r>
              <a:rPr lang="es-BO" sz="2400" i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dirty="0" smtClean="0">
                <a:solidFill>
                  <a:srgbClr val="FF0000"/>
                </a:solidFill>
              </a:rPr>
              <a:t>int</a:t>
            </a:r>
            <a:r>
              <a:rPr lang="es-BO" sz="2400" i="1" dirty="0" smtClean="0">
                <a:solidFill>
                  <a:srgbClr val="FF0000"/>
                </a:solidFill>
              </a:rPr>
              <a:t> </a:t>
            </a:r>
            <a:r>
              <a:rPr lang="es-BO" sz="2400" i="1" dirty="0" smtClean="0">
                <a:solidFill>
                  <a:srgbClr val="FF0000"/>
                </a:solidFill>
              </a:rPr>
              <a:t>bof</a:t>
            </a:r>
            <a:r>
              <a:rPr lang="es-BO" sz="2400" i="1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dirty="0" smtClean="0">
                <a:solidFill>
                  <a:srgbClr val="FF0000"/>
                </a:solidFill>
              </a:rPr>
              <a:t>char</a:t>
            </a:r>
            <a:r>
              <a:rPr lang="es-BO" sz="2400" i="1" dirty="0" smtClean="0">
                <a:solidFill>
                  <a:srgbClr val="FF0000"/>
                </a:solidFill>
              </a:rPr>
              <a:t> buffer[8];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dirty="0" smtClean="0">
                <a:solidFill>
                  <a:srgbClr val="FF0000"/>
                </a:solidFill>
              </a:rPr>
              <a:t>strcpy</a:t>
            </a:r>
            <a:r>
              <a:rPr lang="es-BO" sz="2400" i="1" dirty="0" smtClean="0">
                <a:solidFill>
                  <a:srgbClr val="FF0000"/>
                </a:solidFill>
              </a:rPr>
              <a:t>(</a:t>
            </a:r>
            <a:r>
              <a:rPr lang="es-BO" sz="2400" i="1" dirty="0" smtClean="0">
                <a:solidFill>
                  <a:srgbClr val="FF0000"/>
                </a:solidFill>
              </a:rPr>
              <a:t>buffer,"AAAAAAAAAAAAAAAAAAAA</a:t>
            </a:r>
            <a:r>
              <a:rPr lang="es-BO" sz="2400" i="1" dirty="0" smtClean="0">
                <a:solidFill>
                  <a:srgbClr val="FF0000"/>
                </a:solidFill>
              </a:rPr>
              <a:t>");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dirty="0" smtClean="0">
                <a:solidFill>
                  <a:srgbClr val="FF0000"/>
                </a:solidFill>
              </a:rPr>
              <a:t>/*copia 20 bytes de A dentro del buffer*/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dirty="0" smtClean="0">
                <a:solidFill>
                  <a:srgbClr val="FF0000"/>
                </a:solidFill>
              </a:rPr>
              <a:t>return</a:t>
            </a:r>
            <a:r>
              <a:rPr lang="es-BO" sz="2400" i="1" dirty="0" smtClean="0">
                <a:solidFill>
                  <a:srgbClr val="FF0000"/>
                </a:solidFill>
              </a:rPr>
              <a:t> 1; /*retorna, esto causar[a una </a:t>
            </a:r>
            <a:r>
              <a:rPr lang="es-BO" sz="2400" i="1" dirty="0" smtClean="0">
                <a:solidFill>
                  <a:srgbClr val="FF0000"/>
                </a:solidFill>
              </a:rPr>
              <a:t>violacion</a:t>
            </a:r>
            <a:r>
              <a:rPr lang="es-BO" sz="2400" i="1" dirty="0" smtClean="0">
                <a:solidFill>
                  <a:srgbClr val="FF0000"/>
                </a:solidFill>
              </a:rPr>
              <a:t> de acceso debido a la </a:t>
            </a:r>
            <a:r>
              <a:rPr lang="es-BO" sz="2400" i="1" dirty="0" smtClean="0">
                <a:solidFill>
                  <a:srgbClr val="FF0000"/>
                </a:solidFill>
              </a:rPr>
              <a:t>corrupcion</a:t>
            </a:r>
            <a:r>
              <a:rPr lang="es-BO" sz="2400" i="1" dirty="0" smtClean="0">
                <a:solidFill>
                  <a:srgbClr val="FF0000"/>
                </a:solidFill>
              </a:rPr>
              <a:t> de la pila*/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dirty="0" smtClean="0">
                <a:solidFill>
                  <a:srgbClr val="FF0000"/>
                </a:solidFill>
              </a:rPr>
              <a:t>int</a:t>
            </a:r>
            <a:r>
              <a:rPr lang="es-BO" sz="2400" i="1" dirty="0" smtClean="0">
                <a:solidFill>
                  <a:srgbClr val="FF0000"/>
                </a:solidFill>
              </a:rPr>
              <a:t> </a:t>
            </a:r>
            <a:r>
              <a:rPr lang="es-BO" sz="2400" i="1" dirty="0" smtClean="0">
                <a:solidFill>
                  <a:srgbClr val="FF0000"/>
                </a:solidFill>
              </a:rPr>
              <a:t>main</a:t>
            </a:r>
            <a:r>
              <a:rPr lang="es-BO" sz="2400" i="1" dirty="0" smtClean="0">
                <a:solidFill>
                  <a:srgbClr val="FF0000"/>
                </a:solidFill>
              </a:rPr>
              <a:t>(</a:t>
            </a:r>
            <a:r>
              <a:rPr lang="es-BO" sz="2400" i="1" dirty="0" smtClean="0">
                <a:solidFill>
                  <a:srgbClr val="FF0000"/>
                </a:solidFill>
              </a:rPr>
              <a:t>int</a:t>
            </a:r>
            <a:r>
              <a:rPr lang="es-BO" sz="2400" i="1" dirty="0" smtClean="0">
                <a:solidFill>
                  <a:srgbClr val="FF0000"/>
                </a:solidFill>
              </a:rPr>
              <a:t> </a:t>
            </a:r>
            <a:r>
              <a:rPr lang="es-BO" sz="2400" i="1" dirty="0" smtClean="0">
                <a:solidFill>
                  <a:srgbClr val="FF0000"/>
                </a:solidFill>
              </a:rPr>
              <a:t>argc</a:t>
            </a:r>
            <a:r>
              <a:rPr lang="es-BO" sz="2400" i="1" dirty="0" smtClean="0">
                <a:solidFill>
                  <a:srgbClr val="FF0000"/>
                </a:solidFill>
              </a:rPr>
              <a:t>, </a:t>
            </a:r>
            <a:r>
              <a:rPr lang="es-BO" sz="2400" i="1" dirty="0" smtClean="0">
                <a:solidFill>
                  <a:srgbClr val="FF0000"/>
                </a:solidFill>
              </a:rPr>
              <a:t>char</a:t>
            </a:r>
            <a:r>
              <a:rPr lang="es-BO" sz="2400" i="1" dirty="0" smtClean="0">
                <a:solidFill>
                  <a:srgbClr val="FF0000"/>
                </a:solidFill>
              </a:rPr>
              <a:t> **</a:t>
            </a:r>
            <a:r>
              <a:rPr lang="es-BO" sz="2400" i="1" dirty="0" smtClean="0">
                <a:solidFill>
                  <a:srgbClr val="FF0000"/>
                </a:solidFill>
              </a:rPr>
              <a:t>argc</a:t>
            </a:r>
            <a:r>
              <a:rPr lang="es-BO" sz="2400" i="1" dirty="0" smtClean="0">
                <a:solidFill>
                  <a:srgbClr val="FF0000"/>
                </a:solidFill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dirty="0" smtClean="0">
                <a:solidFill>
                  <a:srgbClr val="FF0000"/>
                </a:solidFill>
              </a:rPr>
              <a:t>bof</a:t>
            </a:r>
            <a:r>
              <a:rPr lang="es-BO" sz="2400" i="1" dirty="0" smtClean="0">
                <a:solidFill>
                  <a:srgbClr val="FF0000"/>
                </a:solidFill>
              </a:rPr>
              <a:t>(); /*llama a nuestra </a:t>
            </a:r>
            <a:r>
              <a:rPr lang="es-BO" sz="2400" i="1" dirty="0" smtClean="0">
                <a:solidFill>
                  <a:srgbClr val="FF0000"/>
                </a:solidFill>
              </a:rPr>
              <a:t>funcion</a:t>
            </a:r>
            <a:r>
              <a:rPr lang="es-BO" sz="2400" i="1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dirty="0" smtClean="0">
                <a:solidFill>
                  <a:srgbClr val="FF0000"/>
                </a:solidFill>
              </a:rPr>
              <a:t>/*imprime un mensaje </a:t>
            </a:r>
            <a:r>
              <a:rPr lang="es-BO" sz="2400" i="1" dirty="0" smtClean="0">
                <a:solidFill>
                  <a:srgbClr val="FF0000"/>
                </a:solidFill>
              </a:rPr>
              <a:t>cordo</a:t>
            </a:r>
            <a:r>
              <a:rPr lang="es-BO" sz="2400" i="1" dirty="0" smtClean="0">
                <a:solidFill>
                  <a:srgbClr val="FF0000"/>
                </a:solidFill>
              </a:rPr>
              <a:t>, la </a:t>
            </a:r>
            <a:r>
              <a:rPr lang="es-BO" sz="2400" i="1" dirty="0" smtClean="0">
                <a:solidFill>
                  <a:srgbClr val="FF0000"/>
                </a:solidFill>
              </a:rPr>
              <a:t>ejecucion</a:t>
            </a:r>
            <a:r>
              <a:rPr lang="es-BO" sz="2400" i="1" dirty="0" smtClean="0">
                <a:solidFill>
                  <a:srgbClr val="FF0000"/>
                </a:solidFill>
              </a:rPr>
              <a:t> nunca llegara a este punto debido al </a:t>
            </a:r>
            <a:r>
              <a:rPr lang="es-BO" sz="2400" i="1" dirty="0" smtClean="0">
                <a:solidFill>
                  <a:srgbClr val="FF0000"/>
                </a:solidFill>
              </a:rPr>
              <a:t>overflow</a:t>
            </a:r>
            <a:r>
              <a:rPr lang="es-BO" sz="2400" i="1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dirty="0" smtClean="0">
                <a:solidFill>
                  <a:srgbClr val="FF0000"/>
                </a:solidFill>
              </a:rPr>
              <a:t>printf</a:t>
            </a:r>
            <a:r>
              <a:rPr lang="es-BO" sz="2400" i="1" dirty="0" smtClean="0">
                <a:solidFill>
                  <a:srgbClr val="FF0000"/>
                </a:solidFill>
              </a:rPr>
              <a:t>("</a:t>
            </a:r>
            <a:r>
              <a:rPr lang="es-BO" sz="2400" i="1" dirty="0" smtClean="0">
                <a:solidFill>
                  <a:srgbClr val="FF0000"/>
                </a:solidFill>
              </a:rPr>
              <a:t>Lets</a:t>
            </a:r>
            <a:r>
              <a:rPr lang="es-BO" sz="2400" i="1" dirty="0" smtClean="0">
                <a:solidFill>
                  <a:srgbClr val="FF0000"/>
                </a:solidFill>
              </a:rPr>
              <a:t> </a:t>
            </a:r>
            <a:r>
              <a:rPr lang="es-BO" sz="2400" i="1" dirty="0" smtClean="0">
                <a:solidFill>
                  <a:srgbClr val="FF0000"/>
                </a:solidFill>
              </a:rPr>
              <a:t>go</a:t>
            </a:r>
            <a:r>
              <a:rPr lang="es-BO" sz="2400" i="1" dirty="0" smtClean="0">
                <a:solidFill>
                  <a:srgbClr val="FF0000"/>
                </a:solidFill>
              </a:rPr>
              <a:t>\n");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dirty="0" smtClean="0">
                <a:solidFill>
                  <a:srgbClr val="FF0000"/>
                </a:solidFill>
              </a:rPr>
              <a:t>return</a:t>
            </a:r>
            <a:r>
              <a:rPr lang="es-BO" sz="2400" i="1" dirty="0" smtClean="0">
                <a:solidFill>
                  <a:srgbClr val="FF0000"/>
                </a:solidFill>
              </a:rPr>
              <a:t> 1; /*deja la </a:t>
            </a:r>
            <a:r>
              <a:rPr lang="es-BO" sz="2400" i="1" dirty="0" smtClean="0">
                <a:solidFill>
                  <a:srgbClr val="FF0000"/>
                </a:solidFill>
              </a:rPr>
              <a:t>funcion</a:t>
            </a:r>
            <a:r>
              <a:rPr lang="es-BO" sz="2400" i="1" dirty="0" smtClean="0">
                <a:solidFill>
                  <a:srgbClr val="FF0000"/>
                </a:solidFill>
              </a:rPr>
              <a:t> principal*/ }</a:t>
            </a:r>
          </a:p>
          <a:p>
            <a:pPr marL="0" indent="0">
              <a:buFont typeface="Arial" pitchFamily="34" charset="0"/>
              <a:buNone/>
            </a:pPr>
            <a:endParaRPr lang="es-BO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3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Ejemplos </a:t>
            </a:r>
            <a:r>
              <a:rPr lang="es-BO" dirty="0"/>
              <a:t>BoF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Ejemplo de </a:t>
            </a:r>
            <a:r>
              <a:rPr lang="es-BO" dirty="0"/>
              <a:t>Overflow</a:t>
            </a:r>
            <a:r>
              <a:rPr lang="es-BO" dirty="0"/>
              <a:t> </a:t>
            </a:r>
            <a:r>
              <a:rPr lang="es-BO" dirty="0"/>
              <a:t>Heap</a:t>
            </a:r>
            <a:r>
              <a:rPr lang="es-BO" dirty="0"/>
              <a:t> no controlado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67544" y="2204864"/>
            <a:ext cx="85689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BO" sz="2600" i="1" dirty="0" smtClean="0">
                <a:solidFill>
                  <a:srgbClr val="FF0000"/>
                </a:solidFill>
              </a:rPr>
              <a:t>/*heap1.c / </a:t>
            </a:r>
            <a:r>
              <a:rPr lang="es-BO" sz="2600" i="1" dirty="0" smtClean="0">
                <a:solidFill>
                  <a:srgbClr val="FF0000"/>
                </a:solidFill>
              </a:rPr>
              <a:t>the</a:t>
            </a:r>
            <a:r>
              <a:rPr lang="es-BO" sz="2600" i="1" dirty="0" smtClean="0">
                <a:solidFill>
                  <a:srgbClr val="FF0000"/>
                </a:solidFill>
              </a:rPr>
              <a:t> manera mas simple de </a:t>
            </a:r>
            <a:r>
              <a:rPr lang="es-BO" sz="2600" i="1" dirty="0" smtClean="0">
                <a:solidFill>
                  <a:srgbClr val="FF0000"/>
                </a:solidFill>
              </a:rPr>
              <a:t>heap</a:t>
            </a:r>
            <a:r>
              <a:rPr lang="es-BO" sz="2600" i="1" dirty="0" smtClean="0">
                <a:solidFill>
                  <a:srgbClr val="FF0000"/>
                </a:solidFill>
              </a:rPr>
              <a:t> </a:t>
            </a:r>
            <a:r>
              <a:rPr lang="es-BO" sz="2600" i="1" dirty="0" smtClean="0">
                <a:solidFill>
                  <a:srgbClr val="FF0000"/>
                </a:solidFill>
              </a:rPr>
              <a:t>overflows</a:t>
            </a:r>
            <a:r>
              <a:rPr lang="es-BO" sz="2600" i="1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Font typeface="Arial" pitchFamily="34" charset="0"/>
              <a:buNone/>
            </a:pPr>
            <a:r>
              <a:rPr lang="es-BO" sz="2600" i="1" dirty="0" smtClean="0">
                <a:solidFill>
                  <a:srgbClr val="FF0000"/>
                </a:solidFill>
              </a:rPr>
              <a:t>#</a:t>
            </a:r>
            <a:r>
              <a:rPr lang="es-BO" sz="2600" i="1" dirty="0" smtClean="0">
                <a:solidFill>
                  <a:srgbClr val="FF0000"/>
                </a:solidFill>
              </a:rPr>
              <a:t>include</a:t>
            </a:r>
            <a:r>
              <a:rPr lang="es-BO" sz="2600" i="1" dirty="0" smtClean="0">
                <a:solidFill>
                  <a:srgbClr val="FF0000"/>
                </a:solidFill>
              </a:rPr>
              <a:t> &lt;</a:t>
            </a:r>
            <a:r>
              <a:rPr lang="es-BO" sz="2600" i="1" dirty="0" smtClean="0">
                <a:solidFill>
                  <a:srgbClr val="FF0000"/>
                </a:solidFill>
              </a:rPr>
              <a:t>stdio.h</a:t>
            </a:r>
            <a:r>
              <a:rPr lang="es-BO" sz="2600" i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s-BO" sz="2600" i="1" dirty="0" smtClean="0">
                <a:solidFill>
                  <a:srgbClr val="FF0000"/>
                </a:solidFill>
              </a:rPr>
              <a:t>#</a:t>
            </a:r>
            <a:r>
              <a:rPr lang="es-BO" sz="2600" i="1" dirty="0" smtClean="0">
                <a:solidFill>
                  <a:srgbClr val="FF0000"/>
                </a:solidFill>
              </a:rPr>
              <a:t>include</a:t>
            </a:r>
            <a:r>
              <a:rPr lang="es-BO" sz="2600" i="1" dirty="0" smtClean="0">
                <a:solidFill>
                  <a:srgbClr val="FF0000"/>
                </a:solidFill>
              </a:rPr>
              <a:t> &lt;</a:t>
            </a:r>
            <a:r>
              <a:rPr lang="es-BO" sz="2600" i="1" dirty="0" smtClean="0">
                <a:solidFill>
                  <a:srgbClr val="FF0000"/>
                </a:solidFill>
              </a:rPr>
              <a:t>stdlib.h</a:t>
            </a:r>
            <a:r>
              <a:rPr lang="es-BO" sz="2600" i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s-BO" sz="2600" i="1" dirty="0" smtClean="0">
                <a:solidFill>
                  <a:srgbClr val="FF0000"/>
                </a:solidFill>
              </a:rPr>
              <a:t>int</a:t>
            </a:r>
            <a:r>
              <a:rPr lang="es-BO" sz="2600" i="1" dirty="0" smtClean="0">
                <a:solidFill>
                  <a:srgbClr val="FF0000"/>
                </a:solidFill>
              </a:rPr>
              <a:t> </a:t>
            </a:r>
            <a:r>
              <a:rPr lang="es-BO" sz="2600" i="1" dirty="0" smtClean="0">
                <a:solidFill>
                  <a:srgbClr val="FF0000"/>
                </a:solidFill>
              </a:rPr>
              <a:t>main</a:t>
            </a:r>
            <a:r>
              <a:rPr lang="es-BO" sz="2600" i="1" dirty="0" smtClean="0">
                <a:solidFill>
                  <a:srgbClr val="FF0000"/>
                </a:solidFill>
              </a:rPr>
              <a:t>(</a:t>
            </a:r>
            <a:r>
              <a:rPr lang="es-BO" sz="2600" i="1" dirty="0" smtClean="0">
                <a:solidFill>
                  <a:srgbClr val="FF0000"/>
                </a:solidFill>
              </a:rPr>
              <a:t>int</a:t>
            </a:r>
            <a:r>
              <a:rPr lang="es-BO" sz="2600" i="1" dirty="0" smtClean="0">
                <a:solidFill>
                  <a:srgbClr val="FF0000"/>
                </a:solidFill>
              </a:rPr>
              <a:t> </a:t>
            </a:r>
            <a:r>
              <a:rPr lang="es-BO" sz="2600" i="1" dirty="0" smtClean="0">
                <a:solidFill>
                  <a:srgbClr val="FF0000"/>
                </a:solidFill>
              </a:rPr>
              <a:t>argc</a:t>
            </a:r>
            <a:r>
              <a:rPr lang="es-BO" sz="2600" i="1" dirty="0" smtClean="0">
                <a:solidFill>
                  <a:srgbClr val="FF0000"/>
                </a:solidFill>
              </a:rPr>
              <a:t>, </a:t>
            </a:r>
            <a:r>
              <a:rPr lang="es-BO" sz="2600" i="1" dirty="0" err="1" smtClean="0">
                <a:solidFill>
                  <a:srgbClr val="FF0000"/>
                </a:solidFill>
              </a:rPr>
              <a:t>char</a:t>
            </a:r>
            <a:r>
              <a:rPr lang="es-BO" sz="2600" i="1" dirty="0" smtClean="0">
                <a:solidFill>
                  <a:srgbClr val="FF0000"/>
                </a:solidFill>
              </a:rPr>
              <a:t> *</a:t>
            </a:r>
            <a:r>
              <a:rPr lang="es-BO" sz="2600" i="1" dirty="0" err="1" smtClean="0">
                <a:solidFill>
                  <a:srgbClr val="FF0000"/>
                </a:solidFill>
              </a:rPr>
              <a:t>argv</a:t>
            </a:r>
            <a:r>
              <a:rPr lang="es-BO" sz="2600" i="1" dirty="0" smtClean="0">
                <a:solidFill>
                  <a:srgbClr val="FF0000"/>
                </a:solidFill>
              </a:rPr>
              <a:t>[])</a:t>
            </a:r>
          </a:p>
          <a:p>
            <a:pPr marL="0" indent="0">
              <a:buFont typeface="Arial" pitchFamily="34" charset="0"/>
              <a:buNone/>
            </a:pPr>
            <a:r>
              <a:rPr lang="es-BO" sz="2600" i="1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s-BO" sz="2600" i="1" dirty="0" err="1" smtClean="0">
                <a:solidFill>
                  <a:srgbClr val="FF0000"/>
                </a:solidFill>
              </a:rPr>
              <a:t>char</a:t>
            </a:r>
            <a:r>
              <a:rPr lang="es-BO" sz="2600" i="1" dirty="0" smtClean="0">
                <a:solidFill>
                  <a:srgbClr val="FF0000"/>
                </a:solidFill>
              </a:rPr>
              <a:t> *input = </a:t>
            </a:r>
            <a:r>
              <a:rPr lang="es-BO" sz="2600" i="1" dirty="0" err="1" smtClean="0">
                <a:solidFill>
                  <a:srgbClr val="FF0000"/>
                </a:solidFill>
              </a:rPr>
              <a:t>malloc</a:t>
            </a:r>
            <a:r>
              <a:rPr lang="es-BO" sz="2600" i="1" dirty="0" smtClean="0">
                <a:solidFill>
                  <a:srgbClr val="FF0000"/>
                </a:solidFill>
              </a:rPr>
              <a:t> (20);</a:t>
            </a:r>
          </a:p>
          <a:p>
            <a:pPr marL="0" indent="0">
              <a:buFont typeface="Arial" pitchFamily="34" charset="0"/>
              <a:buNone/>
            </a:pPr>
            <a:r>
              <a:rPr lang="es-BO" sz="2600" i="1" dirty="0" err="1" smtClean="0">
                <a:solidFill>
                  <a:srgbClr val="FF0000"/>
                </a:solidFill>
              </a:rPr>
              <a:t>char</a:t>
            </a:r>
            <a:r>
              <a:rPr lang="es-BO" sz="2600" i="1" dirty="0" smtClean="0">
                <a:solidFill>
                  <a:srgbClr val="FF0000"/>
                </a:solidFill>
              </a:rPr>
              <a:t> *output = </a:t>
            </a:r>
            <a:r>
              <a:rPr lang="es-BO" sz="2600" i="1" dirty="0" err="1" smtClean="0">
                <a:solidFill>
                  <a:srgbClr val="FF0000"/>
                </a:solidFill>
              </a:rPr>
              <a:t>malloc</a:t>
            </a:r>
            <a:r>
              <a:rPr lang="es-BO" sz="2600" i="1" dirty="0" smtClean="0">
                <a:solidFill>
                  <a:srgbClr val="FF0000"/>
                </a:solidFill>
              </a:rPr>
              <a:t> (20);</a:t>
            </a:r>
          </a:p>
          <a:p>
            <a:pPr marL="0" indent="0">
              <a:buFont typeface="Arial" pitchFamily="34" charset="0"/>
              <a:buNone/>
            </a:pPr>
            <a:r>
              <a:rPr lang="es-BO" sz="2600" i="1" dirty="0" err="1" smtClean="0">
                <a:solidFill>
                  <a:srgbClr val="FF0000"/>
                </a:solidFill>
              </a:rPr>
              <a:t>strcpy</a:t>
            </a:r>
            <a:r>
              <a:rPr lang="es-BO" sz="2600" i="1" dirty="0" smtClean="0">
                <a:solidFill>
                  <a:srgbClr val="FF0000"/>
                </a:solidFill>
              </a:rPr>
              <a:t> (output, "normal output");</a:t>
            </a:r>
          </a:p>
          <a:p>
            <a:pPr marL="0" indent="0">
              <a:buFont typeface="Arial" pitchFamily="34" charset="0"/>
              <a:buNone/>
            </a:pPr>
            <a:r>
              <a:rPr lang="es-BO" sz="2600" i="1" dirty="0" err="1" smtClean="0">
                <a:solidFill>
                  <a:srgbClr val="FF0000"/>
                </a:solidFill>
              </a:rPr>
              <a:t>strcpy</a:t>
            </a:r>
            <a:r>
              <a:rPr lang="es-BO" sz="2600" i="1" dirty="0" smtClean="0">
                <a:solidFill>
                  <a:srgbClr val="FF0000"/>
                </a:solidFill>
              </a:rPr>
              <a:t> (input, </a:t>
            </a:r>
            <a:r>
              <a:rPr lang="es-BO" sz="2600" i="1" dirty="0" err="1" smtClean="0">
                <a:solidFill>
                  <a:srgbClr val="FF0000"/>
                </a:solidFill>
              </a:rPr>
              <a:t>argv</a:t>
            </a:r>
            <a:r>
              <a:rPr lang="es-BO" sz="2600" i="1" dirty="0" smtClean="0">
                <a:solidFill>
                  <a:srgbClr val="FF0000"/>
                </a:solidFill>
              </a:rPr>
              <a:t>[1]);</a:t>
            </a:r>
          </a:p>
          <a:p>
            <a:pPr marL="0" indent="0">
              <a:buFont typeface="Arial" pitchFamily="34" charset="0"/>
              <a:buNone/>
            </a:pPr>
            <a:r>
              <a:rPr lang="es-BO" sz="2600" i="1" dirty="0" err="1" smtClean="0">
                <a:solidFill>
                  <a:srgbClr val="FF0000"/>
                </a:solidFill>
              </a:rPr>
              <a:t>printf</a:t>
            </a:r>
            <a:r>
              <a:rPr lang="es-BO" sz="2600" i="1" dirty="0" smtClean="0">
                <a:solidFill>
                  <a:srgbClr val="FF0000"/>
                </a:solidFill>
              </a:rPr>
              <a:t> ("input at %p: %s\n", input, input(;</a:t>
            </a:r>
          </a:p>
          <a:p>
            <a:pPr marL="0" indent="0">
              <a:buFont typeface="Arial" pitchFamily="34" charset="0"/>
              <a:buNone/>
            </a:pPr>
            <a:r>
              <a:rPr lang="es-BO" sz="2600" i="1" dirty="0" err="1" smtClean="0">
                <a:solidFill>
                  <a:srgbClr val="FF0000"/>
                </a:solidFill>
              </a:rPr>
              <a:t>printf</a:t>
            </a:r>
            <a:r>
              <a:rPr lang="es-BO" sz="2600" i="1" dirty="0" smtClean="0">
                <a:solidFill>
                  <a:srgbClr val="FF0000"/>
                </a:solidFill>
              </a:rPr>
              <a:t> ("output at %p: %s\n", output, output);</a:t>
            </a:r>
          </a:p>
          <a:p>
            <a:pPr marL="0" indent="0">
              <a:buFont typeface="Arial" pitchFamily="34" charset="0"/>
              <a:buNone/>
            </a:pPr>
            <a:r>
              <a:rPr lang="es-BO" sz="2600" i="1" dirty="0" err="1" smtClean="0">
                <a:solidFill>
                  <a:srgbClr val="FF0000"/>
                </a:solidFill>
              </a:rPr>
              <a:t>printf</a:t>
            </a:r>
            <a:r>
              <a:rPr lang="es-BO" sz="2600" i="1" dirty="0" smtClean="0">
                <a:solidFill>
                  <a:srgbClr val="FF0000"/>
                </a:solidFill>
              </a:rPr>
              <a:t>("\n\</a:t>
            </a:r>
            <a:r>
              <a:rPr lang="es-BO" sz="2600" i="1" dirty="0" err="1" smtClean="0">
                <a:solidFill>
                  <a:srgbClr val="FF0000"/>
                </a:solidFill>
              </a:rPr>
              <a:t>n%s</a:t>
            </a:r>
            <a:r>
              <a:rPr lang="es-BO" sz="2600" i="1" dirty="0" smtClean="0">
                <a:solidFill>
                  <a:srgbClr val="FF0000"/>
                </a:solidFill>
              </a:rPr>
              <a:t>\n", output);</a:t>
            </a:r>
          </a:p>
          <a:p>
            <a:pPr marL="0" indent="0">
              <a:buFont typeface="Arial" pitchFamily="34" charset="0"/>
              <a:buNone/>
            </a:pPr>
            <a:r>
              <a:rPr lang="es-BO" sz="2600" i="1" dirty="0" smtClean="0">
                <a:solidFill>
                  <a:srgbClr val="FF0000"/>
                </a:solidFill>
              </a:rPr>
              <a:t>}</a:t>
            </a:r>
            <a:endParaRPr lang="es-BO" sz="2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42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Ejemplos </a:t>
            </a:r>
            <a:r>
              <a:rPr lang="es-BO" dirty="0" err="1"/>
              <a:t>BoF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Buffer </a:t>
            </a:r>
            <a:r>
              <a:rPr lang="es-BO" dirty="0" err="1"/>
              <a:t>Overflow</a:t>
            </a:r>
            <a:r>
              <a:rPr lang="es-BO" dirty="0"/>
              <a:t> simple en C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76997" y="206084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BO" sz="2400" i="1" smtClean="0">
                <a:solidFill>
                  <a:srgbClr val="FF0000"/>
                </a:solidFill>
              </a:rPr>
              <a:t>#include &lt;stdio.h&gt;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smtClean="0">
                <a:solidFill>
                  <a:srgbClr val="FF0000"/>
                </a:solidFill>
              </a:rPr>
              <a:t>main() {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smtClean="0">
                <a:solidFill>
                  <a:srgbClr val="FF0000"/>
                </a:solidFill>
              </a:rPr>
              <a:t>char *name;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smtClean="0">
                <a:solidFill>
                  <a:srgbClr val="FF0000"/>
                </a:solidFill>
              </a:rPr>
              <a:t>char *dangerous_system_command;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smtClean="0">
                <a:solidFill>
                  <a:srgbClr val="FF0000"/>
                </a:solidFill>
              </a:rPr>
              <a:t>name = (char *) malloc(10);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smtClean="0">
                <a:solidFill>
                  <a:srgbClr val="FF0000"/>
                </a:solidFill>
              </a:rPr>
              <a:t>dangerous_system_command = (char *) mallloc(128);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smtClean="0">
                <a:solidFill>
                  <a:srgbClr val="FF0000"/>
                </a:solidFill>
              </a:rPr>
              <a:t>printf("Address of name is %d\n", name);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smtClean="0">
                <a:solidFill>
                  <a:srgbClr val="FF0000"/>
                </a:solidFill>
              </a:rPr>
              <a:t>printf("Address of command is %d\n", dangerous_system_command);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smtClean="0">
                <a:solidFill>
                  <a:srgbClr val="FF0000"/>
                </a:solidFill>
              </a:rPr>
              <a:t>sprintf(dangerous_system_command, "echo %s", "Hello word!");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smtClean="0">
                <a:solidFill>
                  <a:srgbClr val="FF0000"/>
                </a:solidFill>
              </a:rPr>
              <a:t>printf("What is your name?");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smtClean="0">
                <a:solidFill>
                  <a:srgbClr val="FF0000"/>
                </a:solidFill>
              </a:rPr>
              <a:t>gets(name);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smtClean="0">
                <a:solidFill>
                  <a:srgbClr val="FF0000"/>
                </a:solidFill>
              </a:rPr>
              <a:t>system(dangerous_system_command);</a:t>
            </a:r>
          </a:p>
          <a:p>
            <a:pPr marL="0" indent="0">
              <a:buFont typeface="Arial" pitchFamily="34" charset="0"/>
              <a:buNone/>
            </a:pPr>
            <a:r>
              <a:rPr lang="es-BO" sz="2400" i="1" smtClean="0">
                <a:solidFill>
                  <a:srgbClr val="FF0000"/>
                </a:solidFill>
              </a:rPr>
              <a:t>}</a:t>
            </a:r>
            <a:endParaRPr lang="es-BO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Ejemplos </a:t>
            </a:r>
            <a:r>
              <a:rPr lang="es-BO" dirty="0"/>
              <a:t>BoF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/>
              <a:t>Explicación</a:t>
            </a:r>
          </a:p>
          <a:p>
            <a:r>
              <a:rPr lang="es-BO" dirty="0" smtClean="0"/>
              <a:t>Lo </a:t>
            </a:r>
            <a:r>
              <a:rPr lang="es-BO" dirty="0"/>
              <a:t>primero que hace el programa es declarar dos variables </a:t>
            </a:r>
            <a:r>
              <a:rPr lang="es-BO" dirty="0"/>
              <a:t>string</a:t>
            </a:r>
            <a:r>
              <a:rPr lang="es-BO" dirty="0"/>
              <a:t> y </a:t>
            </a:r>
            <a:r>
              <a:rPr lang="es-BO" dirty="0" smtClean="0"/>
              <a:t>asignarlas </a:t>
            </a:r>
            <a:r>
              <a:rPr lang="es-BO" dirty="0"/>
              <a:t>a la memora.</a:t>
            </a:r>
          </a:p>
          <a:p>
            <a:r>
              <a:rPr lang="es-BO" dirty="0" smtClean="0"/>
              <a:t>Se </a:t>
            </a:r>
            <a:r>
              <a:rPr lang="es-BO" dirty="0"/>
              <a:t>da 10 bytes de memoria a la variable "</a:t>
            </a:r>
            <a:r>
              <a:rPr lang="es-BO" dirty="0"/>
              <a:t>name</a:t>
            </a:r>
            <a:r>
              <a:rPr lang="es-BO" dirty="0"/>
              <a:t>" (lo que permite retener una cadena de 10 </a:t>
            </a:r>
            <a:r>
              <a:rPr lang="es-BO" dirty="0" smtClean="0"/>
              <a:t>caracteres)</a:t>
            </a:r>
            <a:endParaRPr lang="es-BO" dirty="0"/>
          </a:p>
          <a:p>
            <a:r>
              <a:rPr lang="es-BO" dirty="0" smtClean="0"/>
              <a:t>A </a:t>
            </a:r>
            <a:r>
              <a:rPr lang="es-BO" dirty="0"/>
              <a:t>la variable "</a:t>
            </a:r>
            <a:r>
              <a:rPr lang="es-BO" dirty="0"/>
              <a:t>dangerous_system_command</a:t>
            </a:r>
            <a:r>
              <a:rPr lang="es-BO" dirty="0"/>
              <a:t>" se le da 128 bytes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9483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Ejemplos </a:t>
            </a:r>
            <a:r>
              <a:rPr lang="es-BO" dirty="0"/>
              <a:t>BoF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En el lenguaje C, los resquicios de la memoria dados a estas variables se encontrarán directamente junto a la otra en el espacio de memoria virtual dado al programa.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2093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Ejemplos </a:t>
            </a:r>
            <a:r>
              <a:rPr lang="es-BO" dirty="0"/>
              <a:t>BoF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Análisis del código</a:t>
            </a:r>
          </a:p>
          <a:p>
            <a:r>
              <a:rPr lang="es-BO" dirty="0" smtClean="0"/>
              <a:t>El </a:t>
            </a:r>
            <a:r>
              <a:rPr lang="es-BO" dirty="0"/>
              <a:t>código "</a:t>
            </a:r>
            <a:r>
              <a:rPr lang="es-BO" dirty="0"/>
              <a:t>gets</a:t>
            </a:r>
            <a:r>
              <a:rPr lang="es-BO" dirty="0"/>
              <a:t>", que lee una cadena desde la entrada </a:t>
            </a:r>
            <a:r>
              <a:rPr lang="es-BO" dirty="0" smtClean="0"/>
              <a:t>estándar </a:t>
            </a:r>
            <a:r>
              <a:rPr lang="es-BO" dirty="0"/>
              <a:t>a la locación de la memoria especificada, no tiene una especificación de "longitud".</a:t>
            </a:r>
          </a:p>
          <a:p>
            <a:r>
              <a:rPr lang="es-BO" dirty="0" smtClean="0"/>
              <a:t>Esto </a:t>
            </a:r>
            <a:r>
              <a:rPr lang="es-BO" dirty="0"/>
              <a:t>significa que leerá tantos </a:t>
            </a:r>
            <a:r>
              <a:rPr lang="es-BO" dirty="0" smtClean="0"/>
              <a:t>caracteres </a:t>
            </a:r>
            <a:r>
              <a:rPr lang="es-BO" dirty="0"/>
              <a:t>como se tarde en llegar al final de la línea, incluso si </a:t>
            </a:r>
            <a:r>
              <a:rPr lang="es-BO" dirty="0" smtClean="0"/>
              <a:t>sobrescribe </a:t>
            </a:r>
            <a:r>
              <a:rPr lang="es-BO" dirty="0"/>
              <a:t>el final de la memoria alojada.</a:t>
            </a:r>
          </a:p>
        </p:txBody>
      </p:sp>
    </p:spTree>
    <p:extLst>
      <p:ext uri="{BB962C8B-B14F-4D97-AF65-F5344CB8AC3E}">
        <p14:creationId xmlns:p14="http://schemas.microsoft.com/office/powerpoint/2010/main" val="222071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s-BO" dirty="0"/>
          </a:p>
        </p:txBody>
      </p:sp>
      <p:pic>
        <p:nvPicPr>
          <p:cNvPr id="1026" name="Picture 2" descr="http://blogs.technet.com/cfs-filesystemfile.ashx/__key/communityserver-components-postattachments/00-00-48-24-06/regmon_2D00_bufoverflow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74230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6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Ejemplos </a:t>
            </a:r>
            <a:r>
              <a:rPr lang="es-BO" dirty="0"/>
              <a:t>BoF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Conociendo esto, un atacante puede rebasar la memoria "</a:t>
            </a:r>
            <a:r>
              <a:rPr lang="es-BO" dirty="0"/>
              <a:t>name</a:t>
            </a:r>
            <a:r>
              <a:rPr lang="es-BO" dirty="0"/>
              <a:t>" dentro de la memoria "</a:t>
            </a:r>
            <a:r>
              <a:rPr lang="es-BO" dirty="0"/>
              <a:t>dangerous_system_command</a:t>
            </a:r>
            <a:r>
              <a:rPr lang="es-BO" dirty="0"/>
              <a:t>", y ejecutar el comando que le plazca: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gcc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overrun.c</a:t>
            </a:r>
            <a:r>
              <a:rPr lang="es-BO" dirty="0">
                <a:solidFill>
                  <a:srgbClr val="FF0000"/>
                </a:solidFill>
              </a:rPr>
              <a:t> -o </a:t>
            </a:r>
            <a:r>
              <a:rPr lang="es-BO" dirty="0">
                <a:solidFill>
                  <a:srgbClr val="FF0000"/>
                </a:solidFill>
              </a:rPr>
              <a:t>overrun</a:t>
            </a:r>
            <a:endParaRPr lang="es-B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./</a:t>
            </a:r>
            <a:r>
              <a:rPr lang="es-BO" dirty="0">
                <a:solidFill>
                  <a:srgbClr val="FF0000"/>
                </a:solidFill>
              </a:rPr>
              <a:t>overrun</a:t>
            </a:r>
            <a:endParaRPr lang="es-B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What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is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your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name</a:t>
            </a:r>
            <a:r>
              <a:rPr lang="es-BO" dirty="0">
                <a:solidFill>
                  <a:srgbClr val="FF0000"/>
                </a:solidFill>
              </a:rPr>
              <a:t>? 0123456789123456cat /</a:t>
            </a:r>
            <a:r>
              <a:rPr lang="es-BO" dirty="0">
                <a:solidFill>
                  <a:srgbClr val="FF0000"/>
                </a:solidFill>
              </a:rPr>
              <a:t>etc</a:t>
            </a:r>
            <a:r>
              <a:rPr lang="es-BO" dirty="0">
                <a:solidFill>
                  <a:srgbClr val="FF0000"/>
                </a:solidFill>
              </a:rPr>
              <a:t>/</a:t>
            </a:r>
            <a:r>
              <a:rPr lang="es-BO" dirty="0">
                <a:solidFill>
                  <a:srgbClr val="FF0000"/>
                </a:solidFill>
              </a:rPr>
              <a:t>passwd</a:t>
            </a:r>
            <a:endParaRPr lang="es-B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dirty="0"/>
              <a:t>Y muestra el archivo :)</a:t>
            </a:r>
          </a:p>
        </p:txBody>
      </p:sp>
    </p:spTree>
    <p:extLst>
      <p:ext uri="{BB962C8B-B14F-4D97-AF65-F5344CB8AC3E}">
        <p14:creationId xmlns:p14="http://schemas.microsoft.com/office/powerpoint/2010/main" val="4195986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4000" dirty="0"/>
              <a:t>Explotando los comentarios de semántica en C (anotaciones)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Agregando @ luego de la "/*"</a:t>
            </a:r>
          </a:p>
          <a:p>
            <a:r>
              <a:rPr lang="es-BO" dirty="0" smtClean="0"/>
              <a:t>Agregar </a:t>
            </a:r>
            <a:r>
              <a:rPr lang="es-BO" dirty="0"/>
              <a:t>una @ luego de la /* es reconocida como una entidad </a:t>
            </a:r>
            <a:r>
              <a:rPr lang="es-BO" dirty="0" smtClean="0"/>
              <a:t>sintáctica </a:t>
            </a:r>
            <a:r>
              <a:rPr lang="es-BO" dirty="0"/>
              <a:t>por la herramienta </a:t>
            </a:r>
            <a:r>
              <a:rPr lang="es-BO" dirty="0"/>
              <a:t>LCLint</a:t>
            </a:r>
            <a:r>
              <a:rPr lang="es-BO" dirty="0"/>
              <a:t>.</a:t>
            </a:r>
          </a:p>
          <a:p>
            <a:r>
              <a:rPr lang="es-BO" dirty="0" smtClean="0"/>
              <a:t>En </a:t>
            </a:r>
            <a:r>
              <a:rPr lang="es-BO" dirty="0"/>
              <a:t>una declaración de parámetro, indica que el valor pasado por este parámetro no será NULL</a:t>
            </a:r>
          </a:p>
          <a:p>
            <a:r>
              <a:rPr lang="es-BO" dirty="0" smtClean="0"/>
              <a:t>Ejemplo </a:t>
            </a:r>
            <a:r>
              <a:rPr lang="es-BO" dirty="0"/>
              <a:t>/*@ este valor no necesita estar en blanco (</a:t>
            </a:r>
            <a:r>
              <a:rPr lang="es-BO" dirty="0"/>
              <a:t>null</a:t>
            </a:r>
            <a:r>
              <a:rPr lang="es-BO" dirty="0"/>
              <a:t>)*/</a:t>
            </a:r>
          </a:p>
        </p:txBody>
      </p:sp>
    </p:spTree>
    <p:extLst>
      <p:ext uri="{BB962C8B-B14F-4D97-AF65-F5344CB8AC3E}">
        <p14:creationId xmlns:p14="http://schemas.microsoft.com/office/powerpoint/2010/main" val="3792649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Explotando los comentarios de semántica en C (anotaciones)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dirty="0"/>
              <a:t>Las anotaciones pueden ser definidas por </a:t>
            </a:r>
            <a:r>
              <a:rPr lang="es-BO" dirty="0"/>
              <a:t>LCLint</a:t>
            </a:r>
            <a:r>
              <a:rPr lang="es-BO" dirty="0"/>
              <a:t> </a:t>
            </a:r>
            <a:r>
              <a:rPr lang="es-BO" dirty="0" smtClean="0"/>
              <a:t>utilizando </a:t>
            </a:r>
            <a:r>
              <a:rPr lang="es-BO" dirty="0"/>
              <a:t>cláusulas</a:t>
            </a:r>
          </a:p>
          <a:p>
            <a:r>
              <a:rPr lang="es-BO" dirty="0" smtClean="0"/>
              <a:t>Describir </a:t>
            </a:r>
            <a:r>
              <a:rPr lang="es-BO" dirty="0"/>
              <a:t>los supuestos acerca de los buffers que se pasan a las funciones.</a:t>
            </a:r>
          </a:p>
          <a:p>
            <a:r>
              <a:rPr lang="es-BO" dirty="0" smtClean="0"/>
              <a:t>Restringir </a:t>
            </a:r>
            <a:r>
              <a:rPr lang="es-BO" dirty="0"/>
              <a:t>el estado de </a:t>
            </a:r>
            <a:r>
              <a:rPr lang="es-BO" dirty="0" smtClean="0"/>
              <a:t>buffers </a:t>
            </a:r>
            <a:r>
              <a:rPr lang="es-BO" dirty="0"/>
              <a:t>cuando se devuelven los supuestos y las restricciones utilizadas en el ejemplo siguiente: </a:t>
            </a:r>
            <a:r>
              <a:rPr lang="es-BO" dirty="0"/>
              <a:t>minSet</a:t>
            </a:r>
            <a:r>
              <a:rPr lang="es-BO" dirty="0"/>
              <a:t>, </a:t>
            </a:r>
            <a:r>
              <a:rPr lang="es-BO" dirty="0"/>
              <a:t>maxSet</a:t>
            </a:r>
            <a:r>
              <a:rPr lang="es-BO" dirty="0"/>
              <a:t>, </a:t>
            </a:r>
            <a:r>
              <a:rPr lang="es-BO" dirty="0"/>
              <a:t>minRead</a:t>
            </a:r>
            <a:r>
              <a:rPr lang="es-BO" dirty="0"/>
              <a:t>, </a:t>
            </a:r>
            <a:r>
              <a:rPr lang="es-BO" dirty="0"/>
              <a:t>maxRead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47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¿Cómo mutar un </a:t>
            </a:r>
            <a:r>
              <a:rPr lang="es-BO" dirty="0"/>
              <a:t>exploit</a:t>
            </a:r>
            <a:r>
              <a:rPr lang="es-BO" dirty="0"/>
              <a:t> </a:t>
            </a:r>
            <a:r>
              <a:rPr lang="es-BO" dirty="0"/>
              <a:t>BoF</a:t>
            </a:r>
            <a:r>
              <a:rPr lang="es-BO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500" dirty="0"/>
              <a:t>Por la Porción NOT</a:t>
            </a:r>
          </a:p>
          <a:p>
            <a:r>
              <a:rPr lang="es-BO" sz="2500" dirty="0" smtClean="0"/>
              <a:t>Aleatoriamente remplazar </a:t>
            </a:r>
            <a:r>
              <a:rPr lang="es-BO" sz="2500" dirty="0"/>
              <a:t>los </a:t>
            </a:r>
            <a:r>
              <a:rPr lang="es-BO" sz="2500" dirty="0"/>
              <a:t>NOPs</a:t>
            </a:r>
            <a:r>
              <a:rPr lang="es-BO" sz="2500" dirty="0"/>
              <a:t> con segmentos de equivalente funcionalidad (</a:t>
            </a:r>
            <a:r>
              <a:rPr lang="es-BO" sz="2500" dirty="0"/>
              <a:t>ej</a:t>
            </a:r>
            <a:r>
              <a:rPr lang="es-BO" sz="2500" dirty="0"/>
              <a:t>: x++, x-; ? NOP NOP)</a:t>
            </a:r>
          </a:p>
          <a:p>
            <a:r>
              <a:rPr lang="es-BO" sz="2500" dirty="0"/>
              <a:t>Por el evento principal</a:t>
            </a:r>
          </a:p>
          <a:p>
            <a:r>
              <a:rPr lang="es-BO" sz="2500" dirty="0" smtClean="0"/>
              <a:t>Aplicar </a:t>
            </a:r>
            <a:r>
              <a:rPr lang="es-BO" sz="2500" dirty="0"/>
              <a:t>XOR para </a:t>
            </a:r>
            <a:r>
              <a:rPr lang="es-BO" sz="2500" dirty="0" smtClean="0"/>
              <a:t>combinar </a:t>
            </a:r>
            <a:r>
              <a:rPr lang="es-BO" sz="2500" dirty="0"/>
              <a:t>código con claves aleatorias </a:t>
            </a:r>
            <a:r>
              <a:rPr lang="es-BO" sz="2500" dirty="0" smtClean="0"/>
              <a:t>ininteligibles </a:t>
            </a:r>
            <a:r>
              <a:rPr lang="es-BO" sz="2500" dirty="0"/>
              <a:t>al IDS. El código CPU debe decodificar las galimatías con el tiempo con el fin de ordenar la ejecución del </a:t>
            </a:r>
            <a:r>
              <a:rPr lang="es-BO" sz="2500" dirty="0"/>
              <a:t>decoder</a:t>
            </a:r>
            <a:r>
              <a:rPr lang="es-BO" sz="2500" dirty="0"/>
              <a:t>. Por si mismo, el decodificador es polimórfico y por ende </a:t>
            </a:r>
            <a:r>
              <a:rPr lang="es-BO" sz="2500" dirty="0" smtClean="0"/>
              <a:t>difícil </a:t>
            </a:r>
            <a:r>
              <a:rPr lang="es-BO" sz="2500" dirty="0"/>
              <a:t>de detectar.</a:t>
            </a:r>
          </a:p>
          <a:p>
            <a:r>
              <a:rPr lang="es-BO" sz="2500" dirty="0"/>
              <a:t>- Aleatoriamente ajustar el LSB del puntero para el terreno de la zona NOP.</a:t>
            </a:r>
          </a:p>
        </p:txBody>
      </p:sp>
    </p:spTree>
    <p:extLst>
      <p:ext uri="{BB962C8B-B14F-4D97-AF65-F5344CB8AC3E}">
        <p14:creationId xmlns:p14="http://schemas.microsoft.com/office/powerpoint/2010/main" val="3961926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Detección de </a:t>
            </a:r>
            <a:r>
              <a:rPr lang="es-BO" dirty="0"/>
              <a:t>BoF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Identificando los </a:t>
            </a:r>
            <a:r>
              <a:rPr lang="es-BO" dirty="0"/>
              <a:t>BoF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Paso 1. Ejecutar el servidor web en el equipo local.</a:t>
            </a:r>
          </a:p>
          <a:p>
            <a:pPr marL="0" indent="0">
              <a:buNone/>
            </a:pPr>
            <a:r>
              <a:rPr lang="es-BO" dirty="0"/>
              <a:t>Paso 2. Emitir solicitudes con etiquetas largas, las </a:t>
            </a:r>
            <a:r>
              <a:rPr lang="es-BO" dirty="0"/>
              <a:t>tags</a:t>
            </a:r>
            <a:r>
              <a:rPr lang="es-BO" dirty="0"/>
              <a:t> largas terminan con "$$$$$".</a:t>
            </a:r>
          </a:p>
          <a:p>
            <a:pPr marL="0" indent="0">
              <a:buNone/>
            </a:pPr>
            <a:r>
              <a:rPr lang="es-BO" dirty="0"/>
              <a:t>Paso 3. Si el servidor web se bloquea, buscar el volcado de memoria "$$$$$" para encontrar la locación del </a:t>
            </a:r>
            <a:r>
              <a:rPr lang="es-BO" dirty="0"/>
              <a:t>overflow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31114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Detección de </a:t>
            </a:r>
            <a:r>
              <a:rPr lang="es-BO" dirty="0" smtClean="0"/>
              <a:t>BoF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Paso 4. Utilizar herramientas automatizadas como </a:t>
            </a:r>
            <a:r>
              <a:rPr lang="es-BO" dirty="0"/>
              <a:t>codeBloquer</a:t>
            </a:r>
            <a:r>
              <a:rPr lang="es-BO" dirty="0"/>
              <a:t>, </a:t>
            </a:r>
            <a:r>
              <a:rPr lang="es-BO" dirty="0"/>
              <a:t>eEye</a:t>
            </a:r>
            <a:r>
              <a:rPr lang="es-BO" dirty="0"/>
              <a:t> Retina, etc.</a:t>
            </a:r>
          </a:p>
          <a:p>
            <a:pPr marL="0" indent="0">
              <a:buNone/>
            </a:pPr>
            <a:r>
              <a:rPr lang="es-BO" dirty="0"/>
              <a:t>Paso 5. Utilizar desensambladores y </a:t>
            </a:r>
            <a:r>
              <a:rPr lang="es-BO" dirty="0"/>
              <a:t>debuggers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Paso 6. Utilizar IDS-Pro para construir un </a:t>
            </a:r>
            <a:r>
              <a:rPr lang="es-BO" dirty="0"/>
              <a:t>exploit</a:t>
            </a:r>
            <a:r>
              <a:rPr lang="es-BO" dirty="0"/>
              <a:t>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97333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detectar </a:t>
            </a:r>
            <a:r>
              <a:rPr lang="es-BO" dirty="0"/>
              <a:t>BoF</a:t>
            </a:r>
            <a:r>
              <a:rPr lang="es-BO" dirty="0"/>
              <a:t> en un programa?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Variables Locales</a:t>
            </a:r>
          </a:p>
          <a:p>
            <a:r>
              <a:rPr lang="es-BO" dirty="0" smtClean="0"/>
              <a:t>En </a:t>
            </a:r>
            <a:r>
              <a:rPr lang="es-BO" dirty="0"/>
              <a:t>este caso, el atacante puede buscar por cadenas declaradas </a:t>
            </a:r>
            <a:r>
              <a:rPr lang="es-BO" dirty="0" smtClean="0"/>
              <a:t>como variables </a:t>
            </a:r>
            <a:r>
              <a:rPr lang="es-BO" dirty="0"/>
              <a:t>locales en funciones o métodos, y verificar la presencia de controles de entrono.</a:t>
            </a:r>
          </a:p>
          <a:p>
            <a:pPr marL="0" indent="0">
              <a:buNone/>
            </a:pPr>
            <a:r>
              <a:rPr lang="es-BO" dirty="0"/>
              <a:t>Funciones estándar</a:t>
            </a:r>
          </a:p>
          <a:p>
            <a:r>
              <a:rPr lang="es-BO" dirty="0" smtClean="0"/>
              <a:t>También </a:t>
            </a:r>
            <a:r>
              <a:rPr lang="es-BO" dirty="0"/>
              <a:t>es necesario revisar el uso inapropiado de funciones </a:t>
            </a:r>
            <a:r>
              <a:rPr lang="es-BO" dirty="0" smtClean="0"/>
              <a:t>estándar, </a:t>
            </a:r>
            <a:r>
              <a:rPr lang="es-BO" dirty="0"/>
              <a:t>especialmente aquellas relacionadas con cadenas y entrada o salida.</a:t>
            </a:r>
          </a:p>
        </p:txBody>
      </p:sp>
    </p:spTree>
    <p:extLst>
      <p:ext uri="{BB962C8B-B14F-4D97-AF65-F5344CB8AC3E}">
        <p14:creationId xmlns:p14="http://schemas.microsoft.com/office/powerpoint/2010/main" val="1029617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¿Cómo detectar </a:t>
            </a:r>
            <a:r>
              <a:rPr lang="es-BO" dirty="0"/>
              <a:t>BoF</a:t>
            </a:r>
            <a:r>
              <a:rPr lang="es-BO" dirty="0"/>
              <a:t> en un programa?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800" dirty="0"/>
              <a:t>BOU (Utilidad </a:t>
            </a:r>
            <a:r>
              <a:rPr lang="es-BO" sz="2800" dirty="0"/>
              <a:t>BoF</a:t>
            </a:r>
            <a:r>
              <a:rPr lang="es-BO" sz="2800" dirty="0"/>
              <a:t>)</a:t>
            </a:r>
          </a:p>
          <a:p>
            <a:r>
              <a:rPr lang="es-BO" sz="2800" dirty="0" smtClean="0"/>
              <a:t>Puede </a:t>
            </a:r>
            <a:r>
              <a:rPr lang="es-BO" sz="2800" dirty="0"/>
              <a:t>ser utilizada por un atacante para testear aplicaciones Web para condiciones </a:t>
            </a:r>
            <a:r>
              <a:rPr lang="es-BO" sz="2800" dirty="0"/>
              <a:t>BoF</a:t>
            </a:r>
            <a:r>
              <a:rPr lang="es-BO" sz="2800" dirty="0"/>
              <a:t>.</a:t>
            </a:r>
          </a:p>
          <a:p>
            <a:pPr marL="0" indent="0">
              <a:buNone/>
            </a:pPr>
            <a:r>
              <a:rPr lang="es-BO" sz="2800" dirty="0"/>
              <a:t>Esta herramienta necesita dos entradas:</a:t>
            </a:r>
          </a:p>
          <a:p>
            <a:r>
              <a:rPr lang="es-BO" sz="2800" dirty="0" smtClean="0"/>
              <a:t>El </a:t>
            </a:r>
            <a:r>
              <a:rPr lang="es-BO" sz="2800" dirty="0"/>
              <a:t>archivo de solicitud, que será probado.</a:t>
            </a:r>
          </a:p>
          <a:p>
            <a:r>
              <a:rPr lang="es-BO" sz="2800" dirty="0" smtClean="0"/>
              <a:t>Cuenta </a:t>
            </a:r>
            <a:r>
              <a:rPr lang="es-BO" sz="2800" dirty="0"/>
              <a:t>cantidad de código debe ser atacada</a:t>
            </a:r>
            <a:r>
              <a:rPr lang="es-BO" sz="2800" dirty="0" smtClean="0"/>
              <a:t>.</a:t>
            </a:r>
          </a:p>
          <a:p>
            <a:pPr marL="0" indent="0">
              <a:buNone/>
            </a:pPr>
            <a:r>
              <a:rPr lang="es-BO" sz="2800" dirty="0"/>
              <a:t>Se necesita un archivo de solicitud que se va a probar y todas las salidas de la actividad en STDOUT basado en el nivel de verbosidad especificado.</a:t>
            </a:r>
          </a:p>
        </p:txBody>
      </p:sp>
    </p:spTree>
    <p:extLst>
      <p:ext uri="{BB962C8B-B14F-4D97-AF65-F5344CB8AC3E}">
        <p14:creationId xmlns:p14="http://schemas.microsoft.com/office/powerpoint/2010/main" val="42637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Testeando </a:t>
            </a:r>
            <a:r>
              <a:rPr lang="es-BO" dirty="0"/>
              <a:t>Condificiones</a:t>
            </a:r>
            <a:r>
              <a:rPr lang="es-BO" dirty="0"/>
              <a:t> </a:t>
            </a:r>
            <a:r>
              <a:rPr lang="es-BO" dirty="0"/>
              <a:t>Heap</a:t>
            </a:r>
            <a:r>
              <a:rPr lang="es-BO" dirty="0"/>
              <a:t> </a:t>
            </a:r>
            <a:r>
              <a:rPr lang="es-BO" dirty="0"/>
              <a:t>Overflow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Variantes en la vulnerabilidad </a:t>
            </a:r>
            <a:r>
              <a:rPr lang="es-BO" dirty="0"/>
              <a:t>Hean</a:t>
            </a:r>
            <a:r>
              <a:rPr lang="es-BO" dirty="0"/>
              <a:t> </a:t>
            </a:r>
            <a:r>
              <a:rPr lang="es-BO" dirty="0"/>
              <a:t>Overflow</a:t>
            </a:r>
            <a:r>
              <a:rPr lang="es-BO" dirty="0"/>
              <a:t> (Corrupción </a:t>
            </a:r>
            <a:r>
              <a:rPr lang="es-BO" dirty="0"/>
              <a:t>Heap</a:t>
            </a:r>
            <a:r>
              <a:rPr lang="es-BO" dirty="0"/>
              <a:t>) incluyendo:</a:t>
            </a:r>
          </a:p>
          <a:p>
            <a:pPr marL="0" indent="0">
              <a:buNone/>
            </a:pPr>
            <a:r>
              <a:rPr lang="es-BO" dirty="0" smtClean="0"/>
              <a:t>	1</a:t>
            </a:r>
            <a:r>
              <a:rPr lang="es-BO" dirty="0"/>
              <a:t>. Permite sobre escribir punteros de </a:t>
            </a:r>
            <a:r>
              <a:rPr lang="es-BO" dirty="0" smtClean="0"/>
              <a:t>	funciones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 smtClean="0"/>
              <a:t>	2</a:t>
            </a:r>
            <a:r>
              <a:rPr lang="es-BO" dirty="0"/>
              <a:t>. Explota la estructura de </a:t>
            </a:r>
            <a:r>
              <a:rPr lang="es-BO" dirty="0" smtClean="0"/>
              <a:t>	administración </a:t>
            </a:r>
            <a:r>
              <a:rPr lang="es-BO" dirty="0"/>
              <a:t>de la memoria para la </a:t>
            </a:r>
            <a:r>
              <a:rPr lang="es-BO" dirty="0" smtClean="0"/>
              <a:t>	ejecución </a:t>
            </a:r>
            <a:r>
              <a:rPr lang="es-BO" dirty="0"/>
              <a:t>de código arbitrario.</a:t>
            </a:r>
          </a:p>
        </p:txBody>
      </p:sp>
    </p:spTree>
    <p:extLst>
      <p:ext uri="{BB962C8B-B14F-4D97-AF65-F5344CB8AC3E}">
        <p14:creationId xmlns:p14="http://schemas.microsoft.com/office/powerpoint/2010/main" val="12907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Testeando </a:t>
            </a:r>
            <a:r>
              <a:rPr lang="es-BO" dirty="0"/>
              <a:t>Condificiones</a:t>
            </a:r>
            <a:r>
              <a:rPr lang="es-BO" dirty="0"/>
              <a:t> </a:t>
            </a:r>
            <a:r>
              <a:rPr lang="es-BO" dirty="0"/>
              <a:t>Heap</a:t>
            </a:r>
            <a:r>
              <a:rPr lang="es-BO" dirty="0"/>
              <a:t> </a:t>
            </a:r>
            <a:r>
              <a:rPr lang="es-BO" dirty="0"/>
              <a:t>Overflow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Probando </a:t>
            </a:r>
            <a:r>
              <a:rPr lang="es-BO" dirty="0"/>
              <a:t>Heap</a:t>
            </a:r>
            <a:r>
              <a:rPr lang="es-BO" dirty="0"/>
              <a:t> </a:t>
            </a:r>
            <a:r>
              <a:rPr lang="es-BO" dirty="0"/>
              <a:t>Overflows</a:t>
            </a:r>
            <a:r>
              <a:rPr lang="es-BO" dirty="0"/>
              <a:t> abasteciendo cadenas de entradas más largas que las esperadas.</a:t>
            </a:r>
          </a:p>
          <a:p>
            <a:pPr marL="0" indent="0">
              <a:buNone/>
            </a:pPr>
            <a:r>
              <a:rPr lang="es-BO" dirty="0" smtClean="0"/>
              <a:t>	1</a:t>
            </a:r>
            <a:r>
              <a:rPr lang="es-BO" dirty="0"/>
              <a:t>. Un puntero de intercambio tomando </a:t>
            </a:r>
            <a:r>
              <a:rPr lang="es-BO" dirty="0" smtClean="0"/>
              <a:t>	lugar </a:t>
            </a:r>
            <a:r>
              <a:rPr lang="es-BO" dirty="0"/>
              <a:t>luego de que la rutina de </a:t>
            </a:r>
            <a:r>
              <a:rPr lang="es-BO" dirty="0" smtClean="0"/>
              <a:t>	administración </a:t>
            </a:r>
            <a:r>
              <a:rPr lang="es-BO" dirty="0"/>
              <a:t>de </a:t>
            </a:r>
            <a:r>
              <a:rPr lang="es-BO" dirty="0"/>
              <a:t>heap</a:t>
            </a:r>
            <a:r>
              <a:rPr lang="es-BO" dirty="0"/>
              <a:t> entra en </a:t>
            </a:r>
            <a:r>
              <a:rPr lang="es-BO" dirty="0" smtClean="0"/>
              <a:t>	acción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0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Introducción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600" dirty="0"/>
              <a:t>La función "</a:t>
            </a:r>
            <a:r>
              <a:rPr lang="es-BO" sz="2600" dirty="0"/>
              <a:t>strcpy</a:t>
            </a:r>
            <a:r>
              <a:rPr lang="es-BO" sz="2600" dirty="0"/>
              <a:t>" copiará la cadena "DDDDDDDDDDDDDD" dentro de la cadena atacante, que excederá el buffer 11 bytes de tamaño, resultando en un buffer </a:t>
            </a:r>
            <a:r>
              <a:rPr lang="es-BO" sz="2600" dirty="0"/>
              <a:t>overflow</a:t>
            </a:r>
            <a:r>
              <a:rPr lang="es-BO" sz="2600" dirty="0"/>
              <a:t>.</a:t>
            </a:r>
          </a:p>
          <a:p>
            <a:pPr marL="0" indent="0">
              <a:buNone/>
            </a:pPr>
            <a:r>
              <a:rPr lang="es-BO" sz="2600" i="1" dirty="0">
                <a:solidFill>
                  <a:srgbClr val="FF0000"/>
                </a:solidFill>
              </a:rPr>
              <a:t>&lt;</a:t>
            </a:r>
            <a:r>
              <a:rPr lang="es-BO" sz="2600" i="1" dirty="0">
                <a:solidFill>
                  <a:srgbClr val="FF0000"/>
                </a:solidFill>
              </a:rPr>
              <a:t>stdio.h</a:t>
            </a:r>
            <a:r>
              <a:rPr lang="es-BO" sz="2600" i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s-BO" sz="2600" i="1" dirty="0">
                <a:solidFill>
                  <a:srgbClr val="FF0000"/>
                </a:solidFill>
              </a:rPr>
              <a:t>int</a:t>
            </a:r>
            <a:r>
              <a:rPr lang="es-BO" sz="2600" i="1" dirty="0">
                <a:solidFill>
                  <a:srgbClr val="FF0000"/>
                </a:solidFill>
              </a:rPr>
              <a:t> </a:t>
            </a:r>
            <a:r>
              <a:rPr lang="es-BO" sz="2600" i="1" dirty="0">
                <a:solidFill>
                  <a:srgbClr val="FF0000"/>
                </a:solidFill>
              </a:rPr>
              <a:t>main</a:t>
            </a:r>
            <a:r>
              <a:rPr lang="es-BO" sz="2600" i="1" dirty="0">
                <a:solidFill>
                  <a:srgbClr val="FF0000"/>
                </a:solidFill>
              </a:rPr>
              <a:t> (</a:t>
            </a:r>
            <a:r>
              <a:rPr lang="es-BO" sz="2600" i="1" dirty="0">
                <a:solidFill>
                  <a:srgbClr val="FF0000"/>
                </a:solidFill>
              </a:rPr>
              <a:t>int</a:t>
            </a:r>
            <a:r>
              <a:rPr lang="es-BO" sz="2600" i="1" dirty="0">
                <a:solidFill>
                  <a:srgbClr val="FF0000"/>
                </a:solidFill>
              </a:rPr>
              <a:t> </a:t>
            </a:r>
            <a:r>
              <a:rPr lang="es-BO" sz="2600" i="1" dirty="0">
                <a:solidFill>
                  <a:srgbClr val="FF0000"/>
                </a:solidFill>
              </a:rPr>
              <a:t>argc</a:t>
            </a:r>
            <a:r>
              <a:rPr lang="es-BO" sz="2600" i="1" dirty="0">
                <a:solidFill>
                  <a:srgbClr val="FF0000"/>
                </a:solidFill>
              </a:rPr>
              <a:t>, </a:t>
            </a:r>
            <a:r>
              <a:rPr lang="es-BO" sz="2600" i="1" dirty="0">
                <a:solidFill>
                  <a:srgbClr val="FF0000"/>
                </a:solidFill>
              </a:rPr>
              <a:t>char</a:t>
            </a:r>
            <a:r>
              <a:rPr lang="es-BO" sz="2600" i="1" dirty="0">
                <a:solidFill>
                  <a:srgbClr val="FF0000"/>
                </a:solidFill>
              </a:rPr>
              <a:t> ***</a:t>
            </a:r>
            <a:r>
              <a:rPr lang="es-BO" sz="2600" i="1" dirty="0">
                <a:solidFill>
                  <a:srgbClr val="FF0000"/>
                </a:solidFill>
              </a:rPr>
              <a:t>argv</a:t>
            </a:r>
            <a:r>
              <a:rPr lang="es-BO" sz="2600" i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s-BO" sz="2600" i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s-BO" sz="2600" i="1" dirty="0">
                <a:solidFill>
                  <a:srgbClr val="FF0000"/>
                </a:solidFill>
              </a:rPr>
              <a:t>char</a:t>
            </a:r>
            <a:r>
              <a:rPr lang="es-BO" sz="2600" i="1" dirty="0">
                <a:solidFill>
                  <a:srgbClr val="FF0000"/>
                </a:solidFill>
              </a:rPr>
              <a:t> </a:t>
            </a:r>
            <a:r>
              <a:rPr lang="es-BO" sz="2600" i="1" dirty="0">
                <a:solidFill>
                  <a:srgbClr val="FF0000"/>
                </a:solidFill>
              </a:rPr>
              <a:t>attacker</a:t>
            </a:r>
            <a:r>
              <a:rPr lang="es-BO" sz="2600" i="1" dirty="0">
                <a:solidFill>
                  <a:srgbClr val="FF0000"/>
                </a:solidFill>
              </a:rPr>
              <a:t>[11]="AAAAAAAAAAA";</a:t>
            </a:r>
          </a:p>
          <a:p>
            <a:pPr marL="0" indent="0">
              <a:buNone/>
            </a:pPr>
            <a:r>
              <a:rPr lang="es-BO" sz="2600" i="1" dirty="0">
                <a:solidFill>
                  <a:srgbClr val="FF0000"/>
                </a:solidFill>
              </a:rPr>
              <a:t>strcpy</a:t>
            </a:r>
            <a:r>
              <a:rPr lang="es-BO" sz="2600" i="1" dirty="0">
                <a:solidFill>
                  <a:srgbClr val="FF0000"/>
                </a:solidFill>
              </a:rPr>
              <a:t>(</a:t>
            </a:r>
            <a:r>
              <a:rPr lang="es-BO" sz="2600" i="1" dirty="0">
                <a:solidFill>
                  <a:srgbClr val="FF0000"/>
                </a:solidFill>
              </a:rPr>
              <a:t>attacker</a:t>
            </a:r>
            <a:r>
              <a:rPr lang="es-BO" sz="2600" i="1" dirty="0">
                <a:solidFill>
                  <a:srgbClr val="FF0000"/>
                </a:solidFill>
              </a:rPr>
              <a:t>,"DDDDDDDDDDDDDD");</a:t>
            </a:r>
          </a:p>
          <a:p>
            <a:pPr marL="0" indent="0">
              <a:buNone/>
            </a:pPr>
            <a:r>
              <a:rPr lang="es-BO" sz="2600" i="1" dirty="0">
                <a:solidFill>
                  <a:srgbClr val="FF0000"/>
                </a:solidFill>
              </a:rPr>
              <a:t>prinft</a:t>
            </a:r>
            <a:r>
              <a:rPr lang="es-BO" sz="2600" i="1" dirty="0">
                <a:solidFill>
                  <a:srgbClr val="FF0000"/>
                </a:solidFill>
              </a:rPr>
              <a:t>("% \n", </a:t>
            </a:r>
            <a:r>
              <a:rPr lang="es-BO" sz="2600" i="1" dirty="0">
                <a:solidFill>
                  <a:srgbClr val="FF0000"/>
                </a:solidFill>
              </a:rPr>
              <a:t>attacker</a:t>
            </a:r>
            <a:r>
              <a:rPr lang="es-BO" sz="2600" i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s-BO" sz="2600" i="1" dirty="0">
                <a:solidFill>
                  <a:srgbClr val="FF0000"/>
                </a:solidFill>
              </a:rPr>
              <a:t>return</a:t>
            </a:r>
            <a:r>
              <a:rPr lang="es-BO" sz="2600" i="1" dirty="0">
                <a:solidFill>
                  <a:srgbClr val="FF0000"/>
                </a:solidFill>
              </a:rPr>
              <a:t> 0</a:t>
            </a:r>
            <a:r>
              <a:rPr lang="es-BO" sz="2600" i="1" dirty="0" smtClean="0">
                <a:solidFill>
                  <a:srgbClr val="FF0000"/>
                </a:solidFill>
              </a:rPr>
              <a:t>; }</a:t>
            </a:r>
            <a:endParaRPr lang="es-BO" sz="2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Testeando </a:t>
            </a:r>
            <a:r>
              <a:rPr lang="es-BO" dirty="0"/>
              <a:t>Condificiones</a:t>
            </a:r>
            <a:r>
              <a:rPr lang="es-BO" dirty="0"/>
              <a:t> </a:t>
            </a:r>
            <a:r>
              <a:rPr lang="es-BO" dirty="0"/>
              <a:t>Heap</a:t>
            </a:r>
            <a:r>
              <a:rPr lang="es-BO" dirty="0"/>
              <a:t> </a:t>
            </a:r>
            <a:r>
              <a:rPr lang="es-BO" dirty="0"/>
              <a:t>Overflow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/>
              <a:t>Dos registros pueden ser llenados con direcciones de usuario suministradas.</a:t>
            </a:r>
          </a:p>
          <a:p>
            <a:pPr marL="0" indent="0">
              <a:buNone/>
            </a:pPr>
            <a:r>
              <a:rPr lang="es-BO" dirty="0" smtClean="0"/>
              <a:t>	1</a:t>
            </a:r>
            <a:r>
              <a:rPr lang="es-BO" dirty="0"/>
              <a:t>. Una de las direcciones puede </a:t>
            </a:r>
            <a:r>
              <a:rPr lang="es-BO" dirty="0" smtClean="0"/>
              <a:t>	apuntar </a:t>
            </a:r>
            <a:r>
              <a:rPr lang="es-BO" dirty="0"/>
              <a:t>a un puntero de función que </a:t>
            </a:r>
            <a:r>
              <a:rPr lang="es-BO" dirty="0" smtClean="0"/>
              <a:t>	necesita </a:t>
            </a:r>
            <a:r>
              <a:rPr lang="es-BO" dirty="0"/>
              <a:t>ser </a:t>
            </a:r>
            <a:r>
              <a:rPr lang="es-BO" dirty="0" smtClean="0"/>
              <a:t>sobrescrito, </a:t>
            </a:r>
            <a:r>
              <a:rPr lang="es-BO" dirty="0"/>
              <a:t>por </a:t>
            </a:r>
            <a:r>
              <a:rPr lang="es-BO" dirty="0" smtClean="0"/>
              <a:t>ejemplo 	UEF </a:t>
            </a:r>
            <a:r>
              <a:rPr lang="es-BO" dirty="0"/>
              <a:t>(</a:t>
            </a:r>
            <a:r>
              <a:rPr lang="es-BO" dirty="0"/>
              <a:t>Unhabdled</a:t>
            </a:r>
            <a:r>
              <a:rPr lang="es-BO" dirty="0"/>
              <a:t> </a:t>
            </a:r>
            <a:r>
              <a:rPr lang="es-BO" dirty="0"/>
              <a:t>Exception</a:t>
            </a:r>
            <a:r>
              <a:rPr lang="es-BO" dirty="0"/>
              <a:t> </a:t>
            </a:r>
            <a:r>
              <a:rPr lang="es-BO" dirty="0"/>
              <a:t>Filter</a:t>
            </a:r>
            <a:r>
              <a:rPr lang="es-BO" dirty="0"/>
              <a:t>).</a:t>
            </a:r>
          </a:p>
          <a:p>
            <a:pPr marL="0" indent="0">
              <a:buNone/>
            </a:pPr>
            <a:r>
              <a:rPr lang="es-BO" dirty="0" smtClean="0"/>
              <a:t>	2</a:t>
            </a:r>
            <a:r>
              <a:rPr lang="es-BO" dirty="0"/>
              <a:t>. Las otras direcciones pueden ser la </a:t>
            </a:r>
            <a:r>
              <a:rPr lang="es-BO" dirty="0" smtClean="0"/>
              <a:t>	dirección </a:t>
            </a:r>
            <a:r>
              <a:rPr lang="es-BO" dirty="0"/>
              <a:t>del código del usuario </a:t>
            </a:r>
            <a:r>
              <a:rPr lang="es-BO" dirty="0" smtClean="0"/>
              <a:t>	suministrador </a:t>
            </a:r>
            <a:r>
              <a:rPr lang="es-BO" dirty="0"/>
              <a:t>que necesita ser </a:t>
            </a:r>
            <a:r>
              <a:rPr lang="es-BO" dirty="0" smtClean="0"/>
              <a:t>	ejecutado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1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Testeando </a:t>
            </a:r>
            <a:r>
              <a:rPr lang="es-BO" dirty="0"/>
              <a:t>Condificiones</a:t>
            </a:r>
            <a:r>
              <a:rPr lang="es-BO" dirty="0"/>
              <a:t> </a:t>
            </a:r>
            <a:r>
              <a:rPr lang="es-BO" dirty="0"/>
              <a:t>Heap</a:t>
            </a:r>
            <a:r>
              <a:rPr lang="es-BO" dirty="0"/>
              <a:t> </a:t>
            </a:r>
            <a:r>
              <a:rPr lang="es-BO" dirty="0"/>
              <a:t>Overflow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Pasos para testear </a:t>
            </a:r>
            <a:r>
              <a:rPr lang="es-BO" dirty="0"/>
              <a:t>Stack</a:t>
            </a:r>
            <a:r>
              <a:rPr lang="es-BO" dirty="0"/>
              <a:t> </a:t>
            </a:r>
            <a:r>
              <a:rPr lang="es-BO" dirty="0"/>
              <a:t>Overflow</a:t>
            </a:r>
            <a:r>
              <a:rPr lang="es-BO" dirty="0"/>
              <a:t> en </a:t>
            </a:r>
            <a:r>
              <a:rPr lang="es-BO" dirty="0"/>
              <a:t>OllyDbg</a:t>
            </a:r>
            <a:r>
              <a:rPr lang="es-BO" dirty="0"/>
              <a:t> </a:t>
            </a:r>
            <a:r>
              <a:rPr lang="es-BO" dirty="0"/>
              <a:t>Debugger</a:t>
            </a:r>
            <a:endParaRPr lang="es-BO" dirty="0"/>
          </a:p>
          <a:p>
            <a:r>
              <a:rPr lang="es-BO" dirty="0" smtClean="0"/>
              <a:t>Adjuntar </a:t>
            </a:r>
            <a:r>
              <a:rPr lang="es-BO" dirty="0"/>
              <a:t>un </a:t>
            </a:r>
            <a:r>
              <a:rPr lang="es-BO" dirty="0"/>
              <a:t>debugger</a:t>
            </a:r>
            <a:r>
              <a:rPr lang="es-BO" dirty="0"/>
              <a:t> a la aplicación o proceso objetivo.</a:t>
            </a:r>
          </a:p>
          <a:p>
            <a:r>
              <a:rPr lang="es-BO" dirty="0" smtClean="0"/>
              <a:t>Generar </a:t>
            </a:r>
            <a:r>
              <a:rPr lang="es-BO" dirty="0"/>
              <a:t>entradas mal formadas para la aplicación.</a:t>
            </a:r>
          </a:p>
          <a:p>
            <a:r>
              <a:rPr lang="es-BO" dirty="0" smtClean="0"/>
              <a:t>Someter </a:t>
            </a:r>
            <a:r>
              <a:rPr lang="es-BO" dirty="0"/>
              <a:t>a la </a:t>
            </a:r>
            <a:r>
              <a:rPr lang="es-BO" dirty="0" smtClean="0"/>
              <a:t>aplicación </a:t>
            </a:r>
            <a:r>
              <a:rPr lang="es-BO" dirty="0"/>
              <a:t>a entrada malformada.</a:t>
            </a:r>
          </a:p>
          <a:p>
            <a:r>
              <a:rPr lang="es-BO" dirty="0" smtClean="0"/>
              <a:t>Inspeccionar </a:t>
            </a:r>
            <a:r>
              <a:rPr lang="es-BO" dirty="0"/>
              <a:t>las respuestas en el </a:t>
            </a:r>
            <a:r>
              <a:rPr lang="es-BO" dirty="0"/>
              <a:t>debugger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685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Testeando </a:t>
            </a:r>
            <a:r>
              <a:rPr lang="es-BO" dirty="0"/>
              <a:t>Condificiones</a:t>
            </a:r>
            <a:r>
              <a:rPr lang="es-BO" dirty="0"/>
              <a:t> </a:t>
            </a:r>
            <a:r>
              <a:rPr lang="es-BO" dirty="0"/>
              <a:t>Heap</a:t>
            </a:r>
            <a:r>
              <a:rPr lang="es-BO" dirty="0"/>
              <a:t> </a:t>
            </a:r>
            <a:r>
              <a:rPr lang="es-BO" dirty="0"/>
              <a:t>Overflow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Testeando las </a:t>
            </a:r>
            <a:r>
              <a:rPr lang="es-BO" dirty="0"/>
              <a:t>condificiones</a:t>
            </a:r>
            <a:r>
              <a:rPr lang="es-BO" dirty="0"/>
              <a:t> de la cadena de formato utilizando IDA Pro</a:t>
            </a:r>
          </a:p>
          <a:p>
            <a:pPr lvl="1"/>
            <a:r>
              <a:rPr lang="es-BO" dirty="0" smtClean="0"/>
              <a:t>Las </a:t>
            </a:r>
            <a:r>
              <a:rPr lang="es-BO" dirty="0"/>
              <a:t>vulnerabilidades de cadenas de formato se manifiestan principalmente en: Servidores Web, Servidores de aplicaciones, aplicaciones Web utilizando código basado en C/C++, scripts CGI escritos en C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86254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Testeando </a:t>
            </a:r>
            <a:r>
              <a:rPr lang="es-BO" dirty="0"/>
              <a:t>Condificiones</a:t>
            </a:r>
            <a:r>
              <a:rPr lang="es-BO" dirty="0"/>
              <a:t> </a:t>
            </a:r>
            <a:r>
              <a:rPr lang="es-BO" dirty="0"/>
              <a:t>Heap</a:t>
            </a:r>
            <a:r>
              <a:rPr lang="es-BO" dirty="0"/>
              <a:t> </a:t>
            </a:r>
            <a:r>
              <a:rPr lang="es-BO" dirty="0"/>
              <a:t>Overflow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BO" dirty="0"/>
              <a:t>Manipulando parámetros de entrada: El atacante manipula los parámetros de entrada excluyendo los tipos específicos %x o %n.</a:t>
            </a:r>
          </a:p>
          <a:p>
            <a:pPr marL="0" indent="0">
              <a:buNone/>
            </a:pPr>
            <a:endParaRPr lang="es-BO" sz="2400" dirty="0" smtClean="0"/>
          </a:p>
          <a:p>
            <a:pPr marL="0" indent="0">
              <a:buNone/>
            </a:pPr>
            <a:r>
              <a:rPr lang="es-BO" sz="2400" dirty="0" smtClean="0">
                <a:solidFill>
                  <a:srgbClr val="FF0000"/>
                </a:solidFill>
              </a:rPr>
              <a:t>http</a:t>
            </a:r>
            <a:r>
              <a:rPr lang="es-BO" sz="2400" dirty="0">
                <a:solidFill>
                  <a:srgbClr val="FF0000"/>
                </a:solidFill>
              </a:rPr>
              <a:t>://hostname/cgi-bin/query.cgi?name=john&amp;code=45765</a:t>
            </a:r>
          </a:p>
          <a:p>
            <a:pPr marL="0" indent="0">
              <a:buNone/>
            </a:pPr>
            <a:r>
              <a:rPr lang="es-BO" sz="2400" dirty="0">
                <a:solidFill>
                  <a:srgbClr val="FF0000"/>
                </a:solidFill>
              </a:rPr>
              <a:t>a </a:t>
            </a:r>
          </a:p>
          <a:p>
            <a:pPr marL="0" indent="0">
              <a:buNone/>
            </a:pPr>
            <a:r>
              <a:rPr lang="es-BO" sz="2400" dirty="0">
                <a:solidFill>
                  <a:srgbClr val="FF0000"/>
                </a:solidFill>
              </a:rPr>
              <a:t>http://hostname/cgi-bin/query.cgi?name=john%x.%x&amp;code=45765%x.%x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64829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Defensa contra </a:t>
            </a:r>
            <a:r>
              <a:rPr lang="es-BO" dirty="0"/>
              <a:t>BoF</a:t>
            </a:r>
            <a:endParaRPr lang="es-BO" dirty="0"/>
          </a:p>
          <a:p>
            <a:r>
              <a:rPr lang="es-BO" dirty="0" smtClean="0"/>
              <a:t>Auditoría </a:t>
            </a:r>
            <a:r>
              <a:rPr lang="es-BO" dirty="0"/>
              <a:t>manual del código.</a:t>
            </a:r>
          </a:p>
          <a:p>
            <a:r>
              <a:rPr lang="es-BO" dirty="0" smtClean="0"/>
              <a:t>Técnicas </a:t>
            </a:r>
            <a:r>
              <a:rPr lang="es-BO" dirty="0"/>
              <a:t>del compilador.</a:t>
            </a:r>
          </a:p>
          <a:p>
            <a:r>
              <a:rPr lang="es-BO" dirty="0" smtClean="0"/>
              <a:t>Soporte </a:t>
            </a:r>
            <a:r>
              <a:rPr lang="es-BO" dirty="0"/>
              <a:t>a la </a:t>
            </a:r>
            <a:r>
              <a:rPr lang="es-BO" dirty="0" smtClean="0"/>
              <a:t>librería </a:t>
            </a:r>
            <a:r>
              <a:rPr lang="es-BO" dirty="0"/>
              <a:t>del C más segura.</a:t>
            </a:r>
          </a:p>
          <a:p>
            <a:pPr marL="0" indent="0">
              <a:buNone/>
            </a:pPr>
            <a:r>
              <a:rPr lang="es-BO" dirty="0" smtClean="0"/>
              <a:t> </a:t>
            </a:r>
            <a:r>
              <a:rPr lang="es-BO" dirty="0"/>
              <a:t>Deshabilitando la ejecución de pilas.</a:t>
            </a:r>
          </a:p>
        </p:txBody>
      </p:sp>
    </p:spTree>
    <p:extLst>
      <p:ext uri="{BB962C8B-B14F-4D97-AF65-F5344CB8AC3E}">
        <p14:creationId xmlns:p14="http://schemas.microsoft.com/office/powerpoint/2010/main" val="4897441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sz="3000" dirty="0"/>
              <a:t>Prevención de ataques </a:t>
            </a:r>
            <a:r>
              <a:rPr lang="es-BO" sz="3000" dirty="0"/>
              <a:t>BoF</a:t>
            </a:r>
            <a:endParaRPr lang="es-BO" sz="3000" dirty="0"/>
          </a:p>
          <a:p>
            <a:r>
              <a:rPr lang="es-BO" sz="3000" dirty="0" smtClean="0"/>
              <a:t>Utilizar </a:t>
            </a:r>
            <a:r>
              <a:rPr lang="es-BO" sz="3000" dirty="0"/>
              <a:t>lenguajes seguros (Java, ML).</a:t>
            </a:r>
          </a:p>
          <a:p>
            <a:r>
              <a:rPr lang="es-BO" sz="3000" dirty="0" smtClean="0"/>
              <a:t>Implementar </a:t>
            </a:r>
            <a:r>
              <a:rPr lang="es-BO" sz="3000" dirty="0"/>
              <a:t>revisión de tiempo de ejecución.</a:t>
            </a:r>
          </a:p>
          <a:p>
            <a:r>
              <a:rPr lang="es-BO" sz="3000" dirty="0" smtClean="0"/>
              <a:t>Ofuscación </a:t>
            </a:r>
            <a:r>
              <a:rPr lang="es-BO" sz="3000" dirty="0"/>
              <a:t>de dirección.</a:t>
            </a:r>
          </a:p>
          <a:p>
            <a:r>
              <a:rPr lang="es-BO" sz="3000" dirty="0" smtClean="0"/>
              <a:t>Aleatorizar</a:t>
            </a:r>
            <a:r>
              <a:rPr lang="es-BO" sz="3000" dirty="0" smtClean="0"/>
              <a:t> </a:t>
            </a:r>
            <a:r>
              <a:rPr lang="es-BO" sz="3000" dirty="0"/>
              <a:t>el lugar de las funciones en </a:t>
            </a:r>
            <a:r>
              <a:rPr lang="es-BO" sz="3000" dirty="0"/>
              <a:t>libc</a:t>
            </a:r>
            <a:r>
              <a:rPr lang="es-BO" sz="3000" dirty="0"/>
              <a:t>.</a:t>
            </a:r>
          </a:p>
          <a:p>
            <a:r>
              <a:rPr lang="es-BO" sz="3000" dirty="0" smtClean="0"/>
              <a:t>Análisis </a:t>
            </a:r>
            <a:r>
              <a:rPr lang="es-BO" sz="3000" dirty="0"/>
              <a:t>de código fuente estático.</a:t>
            </a:r>
          </a:p>
          <a:p>
            <a:r>
              <a:rPr lang="es-BO" sz="3000" dirty="0" smtClean="0"/>
              <a:t>Marcar </a:t>
            </a:r>
            <a:r>
              <a:rPr lang="es-BO" sz="3000" dirty="0"/>
              <a:t>la pila como no ejecutar, ubicación de pila aleatoria.</a:t>
            </a:r>
          </a:p>
        </p:txBody>
      </p:sp>
    </p:spTree>
    <p:extLst>
      <p:ext uri="{BB962C8B-B14F-4D97-AF65-F5344CB8AC3E}">
        <p14:creationId xmlns:p14="http://schemas.microsoft.com/office/powerpoint/2010/main" val="1475335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sz="2600" dirty="0"/>
              <a:t>Contramedidas de programación</a:t>
            </a:r>
          </a:p>
          <a:p>
            <a:r>
              <a:rPr lang="es-BO" sz="2600" dirty="0" smtClean="0"/>
              <a:t>Diseñar </a:t>
            </a:r>
            <a:r>
              <a:rPr lang="es-BO" sz="2600" dirty="0"/>
              <a:t>programas tomando en cuenta la Seguridad. </a:t>
            </a:r>
          </a:p>
          <a:p>
            <a:r>
              <a:rPr lang="es-BO" sz="2600" dirty="0" smtClean="0"/>
              <a:t>Deshabilitar </a:t>
            </a:r>
            <a:r>
              <a:rPr lang="es-BO" sz="2600" dirty="0"/>
              <a:t>la ejecución de pilas (posible en Solaris).</a:t>
            </a:r>
          </a:p>
          <a:p>
            <a:r>
              <a:rPr lang="es-BO" sz="2600" dirty="0" smtClean="0"/>
              <a:t>Revisar </a:t>
            </a:r>
            <a:r>
              <a:rPr lang="es-BO" sz="2600" dirty="0"/>
              <a:t>y depurar el código para encontrar errores. </a:t>
            </a:r>
          </a:p>
          <a:p>
            <a:r>
              <a:rPr lang="es-BO" sz="2600" dirty="0" smtClean="0"/>
              <a:t>Prevenir </a:t>
            </a:r>
            <a:r>
              <a:rPr lang="es-BO" sz="2600" dirty="0"/>
              <a:t>el uso de funciones peligrosas: </a:t>
            </a:r>
            <a:r>
              <a:rPr lang="es-BO" sz="2600" dirty="0"/>
              <a:t>gets</a:t>
            </a:r>
            <a:r>
              <a:rPr lang="es-BO" sz="2600" dirty="0"/>
              <a:t>, </a:t>
            </a:r>
            <a:r>
              <a:rPr lang="es-BO" sz="2600" dirty="0"/>
              <a:t>strcpy</a:t>
            </a:r>
            <a:r>
              <a:rPr lang="es-BO" sz="2600" dirty="0"/>
              <a:t>, etc.</a:t>
            </a:r>
          </a:p>
          <a:p>
            <a:r>
              <a:rPr lang="es-BO" sz="2600" dirty="0" smtClean="0"/>
              <a:t>Considerar </a:t>
            </a:r>
            <a:r>
              <a:rPr lang="es-BO" sz="2600" dirty="0"/>
              <a:t>el uso de compiladores "seguros" como </a:t>
            </a:r>
            <a:r>
              <a:rPr lang="es-BO" sz="2600" dirty="0"/>
              <a:t>StackGuard</a:t>
            </a:r>
            <a:r>
              <a:rPr lang="es-BO" sz="2600" dirty="0"/>
              <a:t>. </a:t>
            </a:r>
          </a:p>
          <a:p>
            <a:r>
              <a:rPr lang="es-BO" sz="2600" dirty="0" smtClean="0"/>
              <a:t>Prevenir </a:t>
            </a:r>
            <a:r>
              <a:rPr lang="es-BO" sz="2600" dirty="0"/>
              <a:t>que el retorno de direcciones sea </a:t>
            </a:r>
            <a:r>
              <a:rPr lang="es-BO" sz="2600" dirty="0" smtClean="0"/>
              <a:t>sobrescrito. (cont.)</a:t>
            </a:r>
            <a:endParaRPr lang="es-BO" sz="2600" dirty="0"/>
          </a:p>
        </p:txBody>
      </p:sp>
    </p:spTree>
    <p:extLst>
      <p:ext uri="{BB962C8B-B14F-4D97-AF65-F5344CB8AC3E}">
        <p14:creationId xmlns:p14="http://schemas.microsoft.com/office/powerpoint/2010/main" val="4037424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2600" dirty="0" smtClean="0"/>
              <a:t>Validar </a:t>
            </a:r>
            <a:r>
              <a:rPr lang="es-BO" sz="2600" dirty="0"/>
              <a:t>argumentos y reducir la cantidad de código que se ejecuta con privilegio administrativo</a:t>
            </a:r>
            <a:r>
              <a:rPr lang="es-BO" sz="2600" dirty="0" smtClean="0"/>
              <a:t>.</a:t>
            </a:r>
          </a:p>
          <a:p>
            <a:r>
              <a:rPr lang="es-BO" sz="2600" dirty="0"/>
              <a:t>Prevenir que toda la información sensible sea </a:t>
            </a:r>
            <a:r>
              <a:rPr lang="es-BO" sz="2600" dirty="0" smtClean="0"/>
              <a:t>sobrescrita.</a:t>
            </a:r>
            <a:endParaRPr lang="es-BO" sz="2600" dirty="0"/>
          </a:p>
          <a:p>
            <a:r>
              <a:rPr lang="es-BO" sz="2600" dirty="0" smtClean="0"/>
              <a:t>Realizar </a:t>
            </a:r>
            <a:r>
              <a:rPr lang="es-BO" sz="2600" dirty="0"/>
              <a:t>cambios en el mismo lenguaje C a nivel de lenguaje para reducir el riesgo de </a:t>
            </a:r>
            <a:r>
              <a:rPr lang="es-BO" sz="2600" dirty="0"/>
              <a:t>BoF</a:t>
            </a:r>
            <a:r>
              <a:rPr lang="es-BO" sz="2600" dirty="0"/>
              <a:t>.</a:t>
            </a:r>
          </a:p>
          <a:p>
            <a:r>
              <a:rPr lang="es-BO" sz="2600" dirty="0" smtClean="0"/>
              <a:t>Utilizar </a:t>
            </a:r>
            <a:r>
              <a:rPr lang="es-BO" sz="2600" dirty="0"/>
              <a:t>analizadores de código fuente estáticos o dinámicos a nivel de código fuente para revisar si hay problemas en el código.</a:t>
            </a:r>
          </a:p>
          <a:p>
            <a:r>
              <a:rPr lang="es-BO" sz="2600" dirty="0" smtClean="0"/>
              <a:t>Cambiar </a:t>
            </a:r>
            <a:r>
              <a:rPr lang="es-BO" sz="2600" dirty="0"/>
              <a:t>el compilador a nivel de compilador que no limite la revisión o proteja que las direcciones no sean </a:t>
            </a:r>
            <a:r>
              <a:rPr lang="es-BO" sz="2600" dirty="0" smtClean="0"/>
              <a:t>sobrescritas.</a:t>
            </a:r>
            <a:r>
              <a:rPr lang="es-BO" sz="2600" dirty="0"/>
              <a:t> (cont.)</a:t>
            </a:r>
          </a:p>
        </p:txBody>
      </p:sp>
    </p:spTree>
    <p:extLst>
      <p:ext uri="{BB962C8B-B14F-4D97-AF65-F5344CB8AC3E}">
        <p14:creationId xmlns:p14="http://schemas.microsoft.com/office/powerpoint/2010/main" val="944042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Cambiar las reglas a nivel de S.O. para saber qué páginas de memoria están permitidas de retener datos ejecutables.</a:t>
            </a:r>
          </a:p>
          <a:p>
            <a:r>
              <a:rPr lang="es-BO" dirty="0" smtClean="0"/>
              <a:t>Hacer </a:t>
            </a:r>
            <a:r>
              <a:rPr lang="es-BO" dirty="0"/>
              <a:t>el uso de librerías seguras.</a:t>
            </a:r>
          </a:p>
          <a:p>
            <a:r>
              <a:rPr lang="es-BO" dirty="0" smtClean="0"/>
              <a:t>Utilizar </a:t>
            </a:r>
            <a:r>
              <a:rPr lang="es-BO" dirty="0"/>
              <a:t>herramientas de detección de vulnerabilidades </a:t>
            </a:r>
            <a:r>
              <a:rPr lang="es-BO" dirty="0"/>
              <a:t>BoF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4547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600" dirty="0"/>
              <a:t>Prevención de Ejecución de datos</a:t>
            </a:r>
          </a:p>
          <a:p>
            <a:r>
              <a:rPr lang="es-BO" sz="2600" dirty="0" smtClean="0"/>
              <a:t>DEP </a:t>
            </a:r>
            <a:r>
              <a:rPr lang="es-BO" sz="2600" dirty="0"/>
              <a:t>(Data </a:t>
            </a:r>
            <a:r>
              <a:rPr lang="es-BO" sz="2600" dirty="0"/>
              <a:t>execution</a:t>
            </a:r>
            <a:r>
              <a:rPr lang="es-BO" sz="2600" dirty="0"/>
              <a:t> </a:t>
            </a:r>
            <a:r>
              <a:rPr lang="es-BO" sz="2600" dirty="0"/>
              <a:t>Prevention</a:t>
            </a:r>
            <a:r>
              <a:rPr lang="es-BO" sz="2600" dirty="0"/>
              <a:t>) es un conjunto de tecnologías de hardware o software que monitorea programas para verificar si están utilizando la memoria de manera fiable y segura.</a:t>
            </a:r>
          </a:p>
          <a:p>
            <a:r>
              <a:rPr lang="es-BO" sz="2600" dirty="0" smtClean="0"/>
              <a:t>Previene </a:t>
            </a:r>
            <a:r>
              <a:rPr lang="es-BO" sz="2600" dirty="0"/>
              <a:t>las aplicaciones que </a:t>
            </a:r>
            <a:r>
              <a:rPr lang="es-BO" sz="2600" dirty="0" smtClean="0"/>
              <a:t>puedan </a:t>
            </a:r>
            <a:r>
              <a:rPr lang="es-BO" sz="2600" dirty="0"/>
              <a:t>acceder a la memoria que no fue </a:t>
            </a:r>
            <a:r>
              <a:rPr lang="es-BO" sz="2600" dirty="0" smtClean="0"/>
              <a:t>asignada </a:t>
            </a:r>
            <a:r>
              <a:rPr lang="es-BO" sz="2600" dirty="0"/>
              <a:t>por el proceso y se encuentra en otra dirección.</a:t>
            </a:r>
          </a:p>
          <a:p>
            <a:r>
              <a:rPr lang="es-BO" sz="2600" dirty="0" smtClean="0"/>
              <a:t>Cuando </a:t>
            </a:r>
            <a:r>
              <a:rPr lang="es-BO" sz="2600" dirty="0"/>
              <a:t>la ejecución ocurre el DEP de hardware detecta el código que está ejecutándose desde estas ubicaciones y plantea una excepción.</a:t>
            </a:r>
          </a:p>
        </p:txBody>
      </p:sp>
    </p:spTree>
    <p:extLst>
      <p:ext uri="{BB962C8B-B14F-4D97-AF65-F5344CB8AC3E}">
        <p14:creationId xmlns:p14="http://schemas.microsoft.com/office/powerpoint/2010/main" val="210717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4400" dirty="0"/>
              <a:t>¿Por qué los programas y aplicaciones son vulnerables?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Los controles de límite no se realizan plenamente, en muchos casos, son ignorados completamente.</a:t>
            </a:r>
          </a:p>
          <a:p>
            <a:r>
              <a:rPr lang="es-BO" dirty="0" smtClean="0"/>
              <a:t>Los </a:t>
            </a:r>
            <a:r>
              <a:rPr lang="es-BO" dirty="0"/>
              <a:t>lenguajes de programación como el C tienen vulnerabilidades en ellos.</a:t>
            </a:r>
          </a:p>
          <a:p>
            <a:r>
              <a:rPr lang="es-BO" dirty="0" smtClean="0"/>
              <a:t>Los </a:t>
            </a:r>
            <a:r>
              <a:rPr lang="es-BO" dirty="0"/>
              <a:t>programas y aplicaciones no se </a:t>
            </a:r>
            <a:r>
              <a:rPr lang="es-BO" dirty="0" smtClean="0"/>
              <a:t>adhieren </a:t>
            </a:r>
            <a:r>
              <a:rPr lang="es-BO" dirty="0"/>
              <a:t>a las mejores prácticas de programación.</a:t>
            </a:r>
          </a:p>
        </p:txBody>
      </p:sp>
    </p:spTree>
    <p:extLst>
      <p:ext uri="{BB962C8B-B14F-4D97-AF65-F5344CB8AC3E}">
        <p14:creationId xmlns:p14="http://schemas.microsoft.com/office/powerpoint/2010/main" val="4250585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Para prevenir que código malicioso tome una ventaja de los mecanismos de excepción de manejo en </a:t>
            </a:r>
            <a:r>
              <a:rPr lang="es-BO" dirty="0" smtClean="0"/>
              <a:t>Windows </a:t>
            </a:r>
            <a:r>
              <a:rPr lang="es-BO" dirty="0"/>
              <a:t>es ayudado por un software DEP.</a:t>
            </a:r>
          </a:p>
          <a:p>
            <a:r>
              <a:rPr lang="es-BO" dirty="0" smtClean="0"/>
              <a:t>DEP </a:t>
            </a:r>
            <a:r>
              <a:rPr lang="es-BO" dirty="0"/>
              <a:t>ayuda a prevenir la ejecución de código desde páginas de datos, como páginas </a:t>
            </a:r>
            <a:r>
              <a:rPr lang="es-BO" dirty="0"/>
              <a:t>heap</a:t>
            </a:r>
            <a:r>
              <a:rPr lang="es-BO" dirty="0"/>
              <a:t> por defecto, páginas de memoria, y varias páginas de pilas, donde el código no es ejecutado desde la pila o </a:t>
            </a:r>
            <a:r>
              <a:rPr lang="es-BO" dirty="0"/>
              <a:t>heap</a:t>
            </a:r>
            <a:r>
              <a:rPr lang="es-BO" dirty="0"/>
              <a:t> por defecto.</a:t>
            </a:r>
          </a:p>
        </p:txBody>
      </p:sp>
    </p:spTree>
    <p:extLst>
      <p:ext uri="{BB962C8B-B14F-4D97-AF65-F5344CB8AC3E}">
        <p14:creationId xmlns:p14="http://schemas.microsoft.com/office/powerpoint/2010/main" val="3460054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BO" sz="2600" dirty="0"/>
              <a:t>Enhanced</a:t>
            </a:r>
            <a:r>
              <a:rPr lang="es-BO" sz="2600" dirty="0"/>
              <a:t> </a:t>
            </a:r>
            <a:r>
              <a:rPr lang="es-BO" sz="2600" dirty="0"/>
              <a:t>Mitigation</a:t>
            </a:r>
            <a:r>
              <a:rPr lang="es-BO" sz="2600" dirty="0"/>
              <a:t> </a:t>
            </a:r>
            <a:r>
              <a:rPr lang="es-BO" sz="2600" dirty="0"/>
              <a:t>Experience</a:t>
            </a:r>
            <a:r>
              <a:rPr lang="es-BO" sz="2600" dirty="0"/>
              <a:t> </a:t>
            </a:r>
            <a:r>
              <a:rPr lang="es-BO" sz="2600" dirty="0"/>
              <a:t>Toolkit</a:t>
            </a:r>
            <a:r>
              <a:rPr lang="es-BO" sz="2600" dirty="0"/>
              <a:t> (EMET)</a:t>
            </a:r>
          </a:p>
          <a:p>
            <a:r>
              <a:rPr lang="es-BO" sz="2600" dirty="0" smtClean="0"/>
              <a:t>Es </a:t>
            </a:r>
            <a:r>
              <a:rPr lang="es-BO" sz="2600" dirty="0"/>
              <a:t>diseñado para hacer más difícil que un atacante explote vulnerabilidades de un software y obtenga acceso al sistema.</a:t>
            </a:r>
          </a:p>
          <a:p>
            <a:r>
              <a:rPr lang="es-BO" sz="2600" dirty="0" smtClean="0"/>
              <a:t>Soporta </a:t>
            </a:r>
            <a:r>
              <a:rPr lang="es-BO" sz="2600" dirty="0"/>
              <a:t>técnicas de mitigación que previene técnicas de ataque comunes, principalmente relacionadas con </a:t>
            </a:r>
            <a:r>
              <a:rPr lang="es-BO" sz="2600" dirty="0"/>
              <a:t>Stack</a:t>
            </a:r>
            <a:r>
              <a:rPr lang="es-BO" sz="2600" dirty="0"/>
              <a:t> </a:t>
            </a:r>
            <a:r>
              <a:rPr lang="es-BO" sz="2600" dirty="0"/>
              <a:t>Overflows</a:t>
            </a:r>
            <a:r>
              <a:rPr lang="es-BO" sz="2600" dirty="0"/>
              <a:t> y técnicas utilizadas por malware para </a:t>
            </a:r>
            <a:r>
              <a:rPr lang="es-BO" sz="2600" dirty="0" smtClean="0"/>
              <a:t>interactuar </a:t>
            </a:r>
            <a:r>
              <a:rPr lang="es-BO" sz="2600" dirty="0"/>
              <a:t>con el S.O. cuando intenta comprometerlo.</a:t>
            </a:r>
          </a:p>
          <a:p>
            <a:r>
              <a:rPr lang="es-BO" sz="2600" dirty="0" smtClean="0"/>
              <a:t>Mejora </a:t>
            </a:r>
            <a:r>
              <a:rPr lang="es-BO" sz="2600" dirty="0"/>
              <a:t>la resistencia de </a:t>
            </a:r>
            <a:r>
              <a:rPr lang="es-BO" sz="2600" dirty="0" smtClean="0"/>
              <a:t>Windows </a:t>
            </a:r>
            <a:r>
              <a:rPr lang="es-BO" sz="2600" dirty="0"/>
              <a:t>a la </a:t>
            </a:r>
            <a:r>
              <a:rPr lang="es-BO" sz="2600" dirty="0" smtClean="0"/>
              <a:t>explotación </a:t>
            </a:r>
            <a:r>
              <a:rPr lang="es-BO" sz="2600" dirty="0"/>
              <a:t>de </a:t>
            </a:r>
            <a:r>
              <a:rPr lang="es-BO" sz="2600" dirty="0"/>
              <a:t>BoF</a:t>
            </a:r>
            <a:r>
              <a:rPr lang="es-BO" sz="2600" dirty="0" smtClean="0"/>
              <a:t>.</a:t>
            </a:r>
          </a:p>
          <a:p>
            <a:pPr marL="0" indent="0">
              <a:buNone/>
            </a:pPr>
            <a:r>
              <a:rPr lang="es-BO" sz="2600" dirty="0"/>
              <a:t>Desde la ventana de configuración de la aplicación, se pueden agregar aplicaciones para que sean configuradas por EMET.</a:t>
            </a:r>
          </a:p>
          <a:p>
            <a:pPr marL="0" indent="0">
              <a:buNone/>
            </a:pPr>
            <a:endParaRPr lang="es-BO" sz="2600" dirty="0"/>
          </a:p>
        </p:txBody>
      </p:sp>
    </p:spTree>
    <p:extLst>
      <p:ext uri="{BB962C8B-B14F-4D97-AF65-F5344CB8AC3E}">
        <p14:creationId xmlns:p14="http://schemas.microsoft.com/office/powerpoint/2010/main" val="34531325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de Seguridad </a:t>
            </a:r>
            <a:r>
              <a:rPr lang="es-BO" dirty="0"/>
              <a:t>BoF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/GS</a:t>
            </a:r>
          </a:p>
          <a:p>
            <a:r>
              <a:rPr lang="es-BO" dirty="0" smtClean="0"/>
              <a:t>El </a:t>
            </a:r>
            <a:r>
              <a:rPr lang="es-BO" dirty="0"/>
              <a:t>switch</a:t>
            </a:r>
            <a:r>
              <a:rPr lang="es-BO" dirty="0"/>
              <a:t> /</a:t>
            </a:r>
            <a:r>
              <a:rPr lang="es-BO" dirty="0"/>
              <a:t>gs</a:t>
            </a:r>
            <a:r>
              <a:rPr lang="es-BO" dirty="0"/>
              <a:t> puede ser activado desde la opción de generación de código en el </a:t>
            </a:r>
            <a:r>
              <a:rPr lang="es-BO" dirty="0"/>
              <a:t>tab</a:t>
            </a:r>
            <a:r>
              <a:rPr lang="es-BO" dirty="0"/>
              <a:t> C/C++.</a:t>
            </a:r>
          </a:p>
          <a:p>
            <a:r>
              <a:rPr lang="es-BO" dirty="0" smtClean="0"/>
              <a:t>Provee </a:t>
            </a:r>
            <a:r>
              <a:rPr lang="es-BO" dirty="0"/>
              <a:t>"banda de frenado", o "cookie", entre el buffer y la dirección de retorno que ayuda a prevenir la </a:t>
            </a:r>
            <a:r>
              <a:rPr lang="es-BO" dirty="0" smtClean="0"/>
              <a:t>invasión </a:t>
            </a:r>
            <a:r>
              <a:rPr lang="es-BO" dirty="0"/>
              <a:t>del buffer.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96909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Herramientas de Seguridad </a:t>
            </a:r>
            <a:r>
              <a:rPr lang="es-BO" dirty="0" smtClean="0"/>
              <a:t>BoF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Herramienta de seguridad </a:t>
            </a:r>
            <a:r>
              <a:rPr lang="es-BO" dirty="0"/>
              <a:t>BoF</a:t>
            </a:r>
            <a:r>
              <a:rPr lang="es-BO" dirty="0"/>
              <a:t>: </a:t>
            </a:r>
            <a:r>
              <a:rPr lang="es-BO" dirty="0"/>
              <a:t>BufferShield</a:t>
            </a:r>
            <a:endParaRPr lang="es-BO" dirty="0"/>
          </a:p>
          <a:p>
            <a:r>
              <a:rPr lang="es-BO" dirty="0" smtClean="0"/>
              <a:t>Permite </a:t>
            </a:r>
            <a:r>
              <a:rPr lang="es-BO" dirty="0"/>
              <a:t>detectar y prevenir la explotación de </a:t>
            </a:r>
            <a:r>
              <a:rPr lang="es-BO" dirty="0"/>
              <a:t>BoFs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C</a:t>
            </a:r>
            <a:r>
              <a:rPr lang="es-BO" dirty="0" smtClean="0"/>
              <a:t>aracterísticas:</a:t>
            </a:r>
            <a:endParaRPr lang="es-BO" dirty="0"/>
          </a:p>
          <a:p>
            <a:r>
              <a:rPr lang="es-BO" dirty="0" smtClean="0"/>
              <a:t>Detecta </a:t>
            </a:r>
            <a:r>
              <a:rPr lang="es-BO" dirty="0"/>
              <a:t>ejecución de código en la pila, </a:t>
            </a:r>
            <a:r>
              <a:rPr lang="es-BO" dirty="0"/>
              <a:t>heap</a:t>
            </a:r>
            <a:r>
              <a:rPr lang="es-BO" dirty="0"/>
              <a:t> por defecto, </a:t>
            </a:r>
            <a:r>
              <a:rPr lang="es-BO" dirty="0"/>
              <a:t>heap</a:t>
            </a:r>
            <a:r>
              <a:rPr lang="es-BO" dirty="0"/>
              <a:t> dinámico, memoria virtual y segmentos de datos.</a:t>
            </a:r>
          </a:p>
          <a:p>
            <a:r>
              <a:rPr lang="es-BO" dirty="0" smtClean="0"/>
              <a:t>Termina </a:t>
            </a:r>
            <a:r>
              <a:rPr lang="es-BO" dirty="0"/>
              <a:t>las aplicación si un </a:t>
            </a:r>
            <a:r>
              <a:rPr lang="es-BO" dirty="0"/>
              <a:t>BoF</a:t>
            </a:r>
            <a:r>
              <a:rPr lang="es-BO" dirty="0"/>
              <a:t> fue detectado.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00483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Test de Intrusión para </a:t>
            </a:r>
            <a:r>
              <a:rPr lang="es-BO" dirty="0" smtClean="0"/>
              <a:t>BoF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800" dirty="0"/>
              <a:t>Está diseñado en la presunción de que la </a:t>
            </a:r>
            <a:r>
              <a:rPr lang="es-BO" sz="2800" dirty="0" smtClean="0"/>
              <a:t>aplicación </a:t>
            </a:r>
            <a:r>
              <a:rPr lang="es-BO" sz="2800" dirty="0"/>
              <a:t>resultara en bloqueo del sistema o comportamiento extraordinario cuando es suministrado con especificadores de tipo de formato y cadenas de entrada que son más largas que las esperadas.</a:t>
            </a:r>
          </a:p>
          <a:p>
            <a:pPr marL="0" indent="0">
              <a:buNone/>
            </a:pPr>
            <a:r>
              <a:rPr lang="es-BO" sz="2800" dirty="0"/>
              <a:t>Para esto, el </a:t>
            </a:r>
            <a:r>
              <a:rPr lang="es-BO" sz="2800" dirty="0"/>
              <a:t>Penetration</a:t>
            </a:r>
            <a:r>
              <a:rPr lang="es-BO" sz="2800" dirty="0"/>
              <a:t> </a:t>
            </a:r>
            <a:r>
              <a:rPr lang="es-BO" sz="2800" dirty="0"/>
              <a:t>Tester</a:t>
            </a:r>
            <a:r>
              <a:rPr lang="es-BO" sz="2800" dirty="0"/>
              <a:t> debe entender como funciona un ataque </a:t>
            </a:r>
            <a:r>
              <a:rPr lang="es-BO" sz="2800" dirty="0"/>
              <a:t>BoF</a:t>
            </a:r>
            <a:r>
              <a:rPr lang="es-BO" sz="2800" dirty="0"/>
              <a:t>. </a:t>
            </a:r>
            <a:r>
              <a:rPr lang="es-BO" sz="2800" dirty="0" smtClean="0"/>
              <a:t>Entender </a:t>
            </a:r>
            <a:r>
              <a:rPr lang="es-BO" sz="2800" dirty="0"/>
              <a:t>lenguajes de programación como C/C++, ensamblador y lenguaje máquina. Competencia en el uso de </a:t>
            </a:r>
            <a:r>
              <a:rPr lang="es-BO" sz="2800" dirty="0"/>
              <a:t>debuggers</a:t>
            </a:r>
            <a:r>
              <a:rPr lang="es-BO" sz="2800" dirty="0"/>
              <a:t>, desensambladores y </a:t>
            </a:r>
            <a:r>
              <a:rPr lang="es-BO" sz="2800" dirty="0"/>
              <a:t>fuzzers</a:t>
            </a:r>
            <a:r>
              <a:rPr lang="es-B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5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8" y="1052736"/>
            <a:ext cx="7669740" cy="417403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endParaRPr lang="es-BO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/>
              <a:t>¡</a:t>
            </a:r>
            <a:r>
              <a:rPr lang="es-BO" dirty="0" smtClean="0"/>
              <a:t>Muchas Gracias!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600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400" dirty="0"/>
              <a:t>¿Por qué los programas y aplicaciones son vulnerables?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Las siguientes funciones pueden ser explotadas por no revisar el tamaño del buffer:</a:t>
            </a:r>
          </a:p>
          <a:p>
            <a:r>
              <a:rPr lang="es-BO" sz="2600" dirty="0"/>
              <a:t>strcat</a:t>
            </a:r>
            <a:r>
              <a:rPr lang="es-BO" sz="2600" dirty="0" smtClean="0"/>
              <a:t>()</a:t>
            </a:r>
          </a:p>
          <a:p>
            <a:r>
              <a:rPr lang="es-BO" sz="2600" dirty="0" smtClean="0"/>
              <a:t>strcpy</a:t>
            </a:r>
            <a:r>
              <a:rPr lang="es-BO" sz="2600" dirty="0" smtClean="0"/>
              <a:t>()</a:t>
            </a:r>
          </a:p>
          <a:p>
            <a:r>
              <a:rPr lang="es-BO" sz="2600" dirty="0" smtClean="0"/>
              <a:t>sprintf</a:t>
            </a:r>
            <a:r>
              <a:rPr lang="es-BO" sz="2600" dirty="0" smtClean="0"/>
              <a:t>()</a:t>
            </a:r>
          </a:p>
          <a:p>
            <a:r>
              <a:rPr lang="es-BO" sz="2600" dirty="0" smtClean="0"/>
              <a:t>vsprintf</a:t>
            </a:r>
            <a:r>
              <a:rPr lang="es-BO" sz="2600" dirty="0" smtClean="0"/>
              <a:t>()</a:t>
            </a:r>
          </a:p>
          <a:p>
            <a:r>
              <a:rPr lang="es-BO" sz="2600" dirty="0" smtClean="0"/>
              <a:t>bcopy</a:t>
            </a:r>
            <a:r>
              <a:rPr lang="es-BO" sz="2600" dirty="0" smtClean="0"/>
              <a:t>()</a:t>
            </a:r>
          </a:p>
          <a:p>
            <a:r>
              <a:rPr lang="es-BO" sz="2600" dirty="0" smtClean="0"/>
              <a:t>gets</a:t>
            </a:r>
            <a:r>
              <a:rPr lang="es-BO" sz="2600" dirty="0" smtClean="0"/>
              <a:t>()</a:t>
            </a:r>
          </a:p>
          <a:p>
            <a:r>
              <a:rPr lang="es-BO" sz="2600" dirty="0" smtClean="0"/>
              <a:t>scanf</a:t>
            </a:r>
            <a:r>
              <a:rPr lang="es-BO" sz="2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184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Entendiendo las Pilas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La pila utiliza en mecanismo Último en Entrar, Primero en Salir (LIFO) para pasar los argumentos a las funciones y referir las variables locales. </a:t>
            </a:r>
          </a:p>
          <a:p>
            <a:r>
              <a:rPr lang="es-BO" dirty="0" smtClean="0"/>
              <a:t>Actúa </a:t>
            </a:r>
            <a:r>
              <a:rPr lang="es-BO" dirty="0"/>
              <a:t>como un buffer, reteniendo toda la información que la función necesita.</a:t>
            </a:r>
          </a:p>
          <a:p>
            <a:r>
              <a:rPr lang="es-BO" dirty="0" smtClean="0"/>
              <a:t>La </a:t>
            </a:r>
            <a:r>
              <a:rPr lang="es-BO" dirty="0"/>
              <a:t>pila es creada al principio de una función y liberada al final.</a:t>
            </a:r>
          </a:p>
        </p:txBody>
      </p:sp>
    </p:spTree>
    <p:extLst>
      <p:ext uri="{BB962C8B-B14F-4D97-AF65-F5344CB8AC3E}">
        <p14:creationId xmlns:p14="http://schemas.microsoft.com/office/powerpoint/2010/main" val="3096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Buffer </a:t>
            </a:r>
            <a:r>
              <a:rPr lang="es-BO" dirty="0"/>
              <a:t>Overflow</a:t>
            </a:r>
            <a:r>
              <a:rPr lang="es-BO" dirty="0"/>
              <a:t> </a:t>
            </a:r>
            <a:r>
              <a:rPr lang="es-BO" dirty="0" smtClean="0"/>
              <a:t>basado </a:t>
            </a:r>
            <a:r>
              <a:rPr lang="es-BO" dirty="0"/>
              <a:t>en pila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Ocurre cuando un buffer ha desbordado el espacio de la pila.</a:t>
            </a:r>
          </a:p>
          <a:p>
            <a:r>
              <a:rPr lang="es-BO" dirty="0" smtClean="0"/>
              <a:t>El </a:t>
            </a:r>
            <a:r>
              <a:rPr lang="es-BO" dirty="0"/>
              <a:t>atacante inyecta código malicioso en la pila y la </a:t>
            </a:r>
            <a:r>
              <a:rPr lang="es-BO" dirty="0" smtClean="0"/>
              <a:t>desborda </a:t>
            </a:r>
            <a:r>
              <a:rPr lang="es-BO" dirty="0"/>
              <a:t>para </a:t>
            </a:r>
            <a:r>
              <a:rPr lang="es-BO" dirty="0" smtClean="0"/>
              <a:t>sobrescribir </a:t>
            </a:r>
            <a:r>
              <a:rPr lang="es-BO" dirty="0"/>
              <a:t>el retorno del puntero de manera tal que el flujo de control cambia al código malicioso.</a:t>
            </a:r>
          </a:p>
        </p:txBody>
      </p:sp>
    </p:spTree>
    <p:extLst>
      <p:ext uri="{BB962C8B-B14F-4D97-AF65-F5344CB8AC3E}">
        <p14:creationId xmlns:p14="http://schemas.microsoft.com/office/powerpoint/2010/main" val="375233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Entendiendo el </a:t>
            </a:r>
            <a:r>
              <a:rPr lang="es-BO" dirty="0"/>
              <a:t>Heap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/>
              <a:t>Heap</a:t>
            </a:r>
            <a:r>
              <a:rPr lang="es-BO" dirty="0"/>
              <a:t> es un área de la memoria utilizada por una aplicación y es alojado dinámicamente en un tiempo de ejecución con funciones como "</a:t>
            </a:r>
            <a:r>
              <a:rPr lang="es-BO" dirty="0"/>
              <a:t>malloc</a:t>
            </a:r>
            <a:r>
              <a:rPr lang="es-BO" dirty="0"/>
              <a:t>()".</a:t>
            </a:r>
          </a:p>
          <a:p>
            <a:r>
              <a:rPr lang="es-BO" dirty="0" smtClean="0"/>
              <a:t>Las </a:t>
            </a:r>
            <a:r>
              <a:rPr lang="es-BO" dirty="0"/>
              <a:t>variables estáticas son almacenadas en la pila a lo largo con los datos alojados utilizando la interfaz </a:t>
            </a:r>
            <a:r>
              <a:rPr lang="es-BO" dirty="0"/>
              <a:t>malloc</a:t>
            </a:r>
            <a:r>
              <a:rPr lang="es-BO" dirty="0"/>
              <a:t>.</a:t>
            </a:r>
          </a:p>
          <a:p>
            <a:r>
              <a:rPr lang="es-BO" dirty="0" smtClean="0"/>
              <a:t>Heap</a:t>
            </a:r>
            <a:r>
              <a:rPr lang="es-BO" dirty="0" smtClean="0"/>
              <a:t> </a:t>
            </a:r>
            <a:r>
              <a:rPr lang="es-BO" dirty="0"/>
              <a:t>almacena todas las instancias o atributos, constructores y métodos de una clase u </a:t>
            </a:r>
            <a:r>
              <a:rPr lang="es-BO" dirty="0" smtClean="0"/>
              <a:t>objeto.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51985206"/>
      </p:ext>
    </p:extLst>
  </p:cSld>
  <p:clrMapOvr>
    <a:masterClrMapping/>
  </p:clrMapOvr>
</p:sld>
</file>

<file path=ppt/theme/theme1.xml><?xml version="1.0" encoding="utf-8"?>
<a:theme xmlns:a="http://schemas.openxmlformats.org/drawingml/2006/main" name="Blue-Gre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Technology-PowerPoint-Template</Template>
  <TotalTime>50</TotalTime>
  <Words>3318</Words>
  <Application>Microsoft Office PowerPoint</Application>
  <PresentationFormat>Presentación en pantalla (4:3)</PresentationFormat>
  <Paragraphs>346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0" baseType="lpstr">
      <vt:lpstr>Arial</vt:lpstr>
      <vt:lpstr>Calibri</vt:lpstr>
      <vt:lpstr>Microsoft New Tai Lue</vt:lpstr>
      <vt:lpstr>Blue-Grey-PowerPoint-Template</vt:lpstr>
      <vt:lpstr>18. Desbordamiento de Búfer</vt:lpstr>
      <vt:lpstr>Introducción</vt:lpstr>
      <vt:lpstr>Presentación de PowerPoint</vt:lpstr>
      <vt:lpstr>Introducción</vt:lpstr>
      <vt:lpstr>¿Por qué los programas y aplicaciones son vulnerables?</vt:lpstr>
      <vt:lpstr>¿Por qué los programas y aplicaciones son vulnerables?</vt:lpstr>
      <vt:lpstr>Entendiendo las Pilas</vt:lpstr>
      <vt:lpstr>Buffer Overflow basado en pila</vt:lpstr>
      <vt:lpstr>Entendiendo el Heap</vt:lpstr>
      <vt:lpstr>Buffer Overflow basado en los Heap</vt:lpstr>
      <vt:lpstr>Operaciones de Pila</vt:lpstr>
      <vt:lpstr>Operaciones de Pila</vt:lpstr>
      <vt:lpstr>Shellcode</vt:lpstr>
      <vt:lpstr>Shellcode</vt:lpstr>
      <vt:lpstr>No Operaciones (NOPs)</vt:lpstr>
      <vt:lpstr>No Operaciones (NOPs)</vt:lpstr>
      <vt:lpstr>Metodología Buffer Overflow</vt:lpstr>
      <vt:lpstr>Pasos Buffer Overflow</vt:lpstr>
      <vt:lpstr>Atacando un programa real</vt:lpstr>
      <vt:lpstr>Overflow utilizando cadena de formato</vt:lpstr>
      <vt:lpstr>Rompiendo la pila</vt:lpstr>
      <vt:lpstr>Una vez que la pila está rota...</vt:lpstr>
      <vt:lpstr>Una vez que la pila está rota...</vt:lpstr>
      <vt:lpstr>Ejemplos BoF</vt:lpstr>
      <vt:lpstr>Ejemplos BoF</vt:lpstr>
      <vt:lpstr>Ejemplos BoF</vt:lpstr>
      <vt:lpstr>Ejemplos BoF</vt:lpstr>
      <vt:lpstr>Ejemplos BoF</vt:lpstr>
      <vt:lpstr>Ejemplos BoF</vt:lpstr>
      <vt:lpstr>Ejemplos BoF</vt:lpstr>
      <vt:lpstr>Explotando los comentarios de semántica en C (anotaciones)</vt:lpstr>
      <vt:lpstr>Explotando los comentarios de semántica en C (anotaciones)</vt:lpstr>
      <vt:lpstr>¿Cómo mutar un exploit BoF?</vt:lpstr>
      <vt:lpstr>Detección de BoF</vt:lpstr>
      <vt:lpstr>Detección de BoF</vt:lpstr>
      <vt:lpstr>¿Cómo detectar BoF en un programa?</vt:lpstr>
      <vt:lpstr>¿Cómo detectar BoF en un programa?</vt:lpstr>
      <vt:lpstr>Testeando Condificiones Heap Overflow</vt:lpstr>
      <vt:lpstr>Testeando Condificiones Heap Overflow</vt:lpstr>
      <vt:lpstr>Testeando Condificiones Heap Overflow</vt:lpstr>
      <vt:lpstr>Testeando Condificiones Heap Overflow</vt:lpstr>
      <vt:lpstr>Testeando Condificiones Heap Overflow</vt:lpstr>
      <vt:lpstr>Testeando Condificiones Heap Overflow</vt:lpstr>
      <vt:lpstr>Contramedidas</vt:lpstr>
      <vt:lpstr>Contramedidas</vt:lpstr>
      <vt:lpstr>Contramedidas</vt:lpstr>
      <vt:lpstr>Contramedidas</vt:lpstr>
      <vt:lpstr>Contramedidas</vt:lpstr>
      <vt:lpstr>Contramedidas</vt:lpstr>
      <vt:lpstr>Contramedidas</vt:lpstr>
      <vt:lpstr>Contramedidas</vt:lpstr>
      <vt:lpstr>Herramientas de Seguridad BoF</vt:lpstr>
      <vt:lpstr>Herramientas de Seguridad BoF</vt:lpstr>
      <vt:lpstr>Test de Intrusión para BoF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Julio</dc:creator>
  <cp:lastModifiedBy>Julio Iglesias</cp:lastModifiedBy>
  <cp:revision>22</cp:revision>
  <dcterms:created xsi:type="dcterms:W3CDTF">2013-11-09T01:50:01Z</dcterms:created>
  <dcterms:modified xsi:type="dcterms:W3CDTF">2014-07-08T01:51:29Z</dcterms:modified>
</cp:coreProperties>
</file>